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showGuides="1">
      <p:cViewPr varScale="1">
        <p:scale>
          <a:sx n="149" d="100"/>
          <a:sy n="149" d="100"/>
        </p:scale>
        <p:origin x="54"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5" Type="http://schemas.openxmlformats.org/officeDocument/2006/relationships/image" Target="../media/image96.wmf"/><Relationship Id="rId4" Type="http://schemas.openxmlformats.org/officeDocument/2006/relationships/image" Target="../media/image9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103.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5" Type="http://schemas.openxmlformats.org/officeDocument/2006/relationships/image" Target="../media/image108.wmf"/><Relationship Id="rId4" Type="http://schemas.openxmlformats.org/officeDocument/2006/relationships/image" Target="../media/image10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5" Type="http://schemas.openxmlformats.org/officeDocument/2006/relationships/image" Target="../media/image118.wmf"/><Relationship Id="rId4" Type="http://schemas.openxmlformats.org/officeDocument/2006/relationships/image" Target="../media/image11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5" Type="http://schemas.openxmlformats.org/officeDocument/2006/relationships/image" Target="../media/image123.wmf"/><Relationship Id="rId4" Type="http://schemas.openxmlformats.org/officeDocument/2006/relationships/image" Target="../media/image122.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image" Target="../media/image126.wmf"/><Relationship Id="rId7" Type="http://schemas.openxmlformats.org/officeDocument/2006/relationships/image" Target="../media/image130.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12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4.wmf"/><Relationship Id="rId7" Type="http://schemas.openxmlformats.org/officeDocument/2006/relationships/image" Target="../media/image138.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 Id="rId6" Type="http://schemas.openxmlformats.org/officeDocument/2006/relationships/image" Target="../media/image145.wmf"/><Relationship Id="rId5" Type="http://schemas.openxmlformats.org/officeDocument/2006/relationships/image" Target="../media/image144.wmf"/><Relationship Id="rId4" Type="http://schemas.openxmlformats.org/officeDocument/2006/relationships/image" Target="../media/image14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 Id="rId6" Type="http://schemas.openxmlformats.org/officeDocument/2006/relationships/image" Target="../media/image151.wmf"/><Relationship Id="rId5" Type="http://schemas.openxmlformats.org/officeDocument/2006/relationships/image" Target="../media/image150.wmf"/><Relationship Id="rId4" Type="http://schemas.openxmlformats.org/officeDocument/2006/relationships/image" Target="../media/image149.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54.wmf"/><Relationship Id="rId7" Type="http://schemas.openxmlformats.org/officeDocument/2006/relationships/image" Target="../media/image158.wmf"/><Relationship Id="rId2" Type="http://schemas.openxmlformats.org/officeDocument/2006/relationships/image" Target="../media/image153.wmf"/><Relationship Id="rId1" Type="http://schemas.openxmlformats.org/officeDocument/2006/relationships/image" Target="../media/image152.wmf"/><Relationship Id="rId6" Type="http://schemas.openxmlformats.org/officeDocument/2006/relationships/image" Target="../media/image157.wmf"/><Relationship Id="rId5" Type="http://schemas.openxmlformats.org/officeDocument/2006/relationships/image" Target="../media/image156.wmf"/><Relationship Id="rId4" Type="http://schemas.openxmlformats.org/officeDocument/2006/relationships/image" Target="../media/image15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63.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4" Type="http://schemas.openxmlformats.org/officeDocument/2006/relationships/image" Target="../media/image16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 Id="rId5" Type="http://schemas.openxmlformats.org/officeDocument/2006/relationships/image" Target="../media/image175.wmf"/><Relationship Id="rId4" Type="http://schemas.openxmlformats.org/officeDocument/2006/relationships/image" Target="../media/image174.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 Id="rId5" Type="http://schemas.openxmlformats.org/officeDocument/2006/relationships/image" Target="../media/image180.wmf"/><Relationship Id="rId4" Type="http://schemas.openxmlformats.org/officeDocument/2006/relationships/image" Target="../media/image179.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3.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85.wmf"/><Relationship Id="rId1" Type="http://schemas.openxmlformats.org/officeDocument/2006/relationships/image" Target="../media/image18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86.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88.wmf"/><Relationship Id="rId1" Type="http://schemas.openxmlformats.org/officeDocument/2006/relationships/image" Target="../media/image18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94.wmf"/><Relationship Id="rId7" Type="http://schemas.openxmlformats.org/officeDocument/2006/relationships/image" Target="../media/image198.wmf"/><Relationship Id="rId2" Type="http://schemas.openxmlformats.org/officeDocument/2006/relationships/image" Target="../media/image193.wmf"/><Relationship Id="rId1" Type="http://schemas.openxmlformats.org/officeDocument/2006/relationships/image" Target="../media/image192.wmf"/><Relationship Id="rId6" Type="http://schemas.openxmlformats.org/officeDocument/2006/relationships/image" Target="../media/image197.wmf"/><Relationship Id="rId5" Type="http://schemas.openxmlformats.org/officeDocument/2006/relationships/image" Target="../media/image196.wmf"/><Relationship Id="rId4" Type="http://schemas.openxmlformats.org/officeDocument/2006/relationships/image" Target="../media/image195.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200.wmf"/><Relationship Id="rId1" Type="http://schemas.openxmlformats.org/officeDocument/2006/relationships/image" Target="../media/image199.wmf"/><Relationship Id="rId5" Type="http://schemas.openxmlformats.org/officeDocument/2006/relationships/image" Target="../media/image203.wmf"/><Relationship Id="rId4" Type="http://schemas.openxmlformats.org/officeDocument/2006/relationships/image" Target="../media/image202.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06.wmf"/><Relationship Id="rId7" Type="http://schemas.openxmlformats.org/officeDocument/2006/relationships/image" Target="../media/image210.wmf"/><Relationship Id="rId2" Type="http://schemas.openxmlformats.org/officeDocument/2006/relationships/image" Target="../media/image205.wmf"/><Relationship Id="rId1" Type="http://schemas.openxmlformats.org/officeDocument/2006/relationships/image" Target="../media/image204.wmf"/><Relationship Id="rId6" Type="http://schemas.openxmlformats.org/officeDocument/2006/relationships/image" Target="../media/image209.wmf"/><Relationship Id="rId5" Type="http://schemas.openxmlformats.org/officeDocument/2006/relationships/image" Target="../media/image208.wmf"/><Relationship Id="rId4" Type="http://schemas.openxmlformats.org/officeDocument/2006/relationships/image" Target="../media/image207.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image" Target="../media/image212.wmf"/><Relationship Id="rId1" Type="http://schemas.openxmlformats.org/officeDocument/2006/relationships/image" Target="../media/image211.wmf"/><Relationship Id="rId6" Type="http://schemas.openxmlformats.org/officeDocument/2006/relationships/image" Target="../media/image216.wmf"/><Relationship Id="rId5" Type="http://schemas.openxmlformats.org/officeDocument/2006/relationships/image" Target="../media/image215.wmf"/><Relationship Id="rId4" Type="http://schemas.openxmlformats.org/officeDocument/2006/relationships/image" Target="../media/image214.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image" Target="../media/image218.wmf"/><Relationship Id="rId1" Type="http://schemas.openxmlformats.org/officeDocument/2006/relationships/image" Target="../media/image217.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22.wmf"/><Relationship Id="rId2" Type="http://schemas.openxmlformats.org/officeDocument/2006/relationships/image" Target="../media/image221.wmf"/><Relationship Id="rId1" Type="http://schemas.openxmlformats.org/officeDocument/2006/relationships/image" Target="../media/image220.wmf"/><Relationship Id="rId4" Type="http://schemas.openxmlformats.org/officeDocument/2006/relationships/image" Target="../media/image223.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231.wmf"/><Relationship Id="rId3" Type="http://schemas.openxmlformats.org/officeDocument/2006/relationships/image" Target="../media/image226.wmf"/><Relationship Id="rId7" Type="http://schemas.openxmlformats.org/officeDocument/2006/relationships/image" Target="../media/image230.wmf"/><Relationship Id="rId2" Type="http://schemas.openxmlformats.org/officeDocument/2006/relationships/image" Target="../media/image225.wmf"/><Relationship Id="rId1" Type="http://schemas.openxmlformats.org/officeDocument/2006/relationships/image" Target="../media/image224.wmf"/><Relationship Id="rId6" Type="http://schemas.openxmlformats.org/officeDocument/2006/relationships/image" Target="../media/image229.wmf"/><Relationship Id="rId5" Type="http://schemas.openxmlformats.org/officeDocument/2006/relationships/image" Target="../media/image228.wmf"/><Relationship Id="rId4" Type="http://schemas.openxmlformats.org/officeDocument/2006/relationships/image" Target="../media/image227.wmf"/><Relationship Id="rId9" Type="http://schemas.openxmlformats.org/officeDocument/2006/relationships/image" Target="../media/image2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35.wmf"/><Relationship Id="rId2" Type="http://schemas.openxmlformats.org/officeDocument/2006/relationships/image" Target="../media/image234.wmf"/><Relationship Id="rId1" Type="http://schemas.openxmlformats.org/officeDocument/2006/relationships/image" Target="../media/image233.wmf"/><Relationship Id="rId6" Type="http://schemas.openxmlformats.org/officeDocument/2006/relationships/image" Target="../media/image238.wmf"/><Relationship Id="rId5" Type="http://schemas.openxmlformats.org/officeDocument/2006/relationships/image" Target="../media/image237.wmf"/><Relationship Id="rId4" Type="http://schemas.openxmlformats.org/officeDocument/2006/relationships/image" Target="../media/image236.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39.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42.wmf"/><Relationship Id="rId2" Type="http://schemas.openxmlformats.org/officeDocument/2006/relationships/image" Target="../media/image241.wmf"/><Relationship Id="rId1" Type="http://schemas.openxmlformats.org/officeDocument/2006/relationships/image" Target="../media/image240.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45.wmf"/><Relationship Id="rId2" Type="http://schemas.openxmlformats.org/officeDocument/2006/relationships/image" Target="../media/image244.wmf"/><Relationship Id="rId1" Type="http://schemas.openxmlformats.org/officeDocument/2006/relationships/image" Target="../media/image243.wmf"/><Relationship Id="rId5" Type="http://schemas.openxmlformats.org/officeDocument/2006/relationships/image" Target="../media/image247.wmf"/><Relationship Id="rId4" Type="http://schemas.openxmlformats.org/officeDocument/2006/relationships/image" Target="../media/image246.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image" Target="../media/image249.wmf"/><Relationship Id="rId1" Type="http://schemas.openxmlformats.org/officeDocument/2006/relationships/image" Target="../media/image248.wmf"/><Relationship Id="rId4" Type="http://schemas.openxmlformats.org/officeDocument/2006/relationships/image" Target="../media/image251.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253.wmf"/><Relationship Id="rId1" Type="http://schemas.openxmlformats.org/officeDocument/2006/relationships/image" Target="../media/image2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9"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FF85789-90B0-47FF-A3C3-A2F7F84C7B06}" type="datetimeFigureOut">
              <a:rPr lang="zh-CN" altLang="en-US" smtClean="0"/>
              <a:t>2024/9/12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EC411-83D6-4BE6-ADB8-E288FA773F06}" type="slidenum">
              <a:rPr lang="zh-CN" altLang="en-US" smtClean="0"/>
              <a:t>‹#›</a:t>
            </a:fld>
            <a:endParaRPr lang="zh-CN" altLang="en-US"/>
          </a:p>
        </p:txBody>
      </p:sp>
    </p:spTree>
    <p:extLst>
      <p:ext uri="{BB962C8B-B14F-4D97-AF65-F5344CB8AC3E}">
        <p14:creationId xmlns:p14="http://schemas.microsoft.com/office/powerpoint/2010/main" val="284373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FF85789-90B0-47FF-A3C3-A2F7F84C7B06}" type="datetimeFigureOut">
              <a:rPr lang="zh-CN" altLang="en-US" smtClean="0"/>
              <a:t>2024/9/12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EC411-83D6-4BE6-ADB8-E288FA773F06}" type="slidenum">
              <a:rPr lang="zh-CN" altLang="en-US" smtClean="0"/>
              <a:t>‹#›</a:t>
            </a:fld>
            <a:endParaRPr lang="zh-CN" altLang="en-US"/>
          </a:p>
        </p:txBody>
      </p:sp>
    </p:spTree>
    <p:extLst>
      <p:ext uri="{BB962C8B-B14F-4D97-AF65-F5344CB8AC3E}">
        <p14:creationId xmlns:p14="http://schemas.microsoft.com/office/powerpoint/2010/main" val="24634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FF85789-90B0-47FF-A3C3-A2F7F84C7B06}" type="datetimeFigureOut">
              <a:rPr lang="zh-CN" altLang="en-US" smtClean="0"/>
              <a:t>2024/9/12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EC411-83D6-4BE6-ADB8-E288FA773F06}" type="slidenum">
              <a:rPr lang="zh-CN" altLang="en-US" smtClean="0"/>
              <a:t>‹#›</a:t>
            </a:fld>
            <a:endParaRPr lang="zh-CN" altLang="en-US"/>
          </a:p>
        </p:txBody>
      </p:sp>
    </p:spTree>
    <p:extLst>
      <p:ext uri="{BB962C8B-B14F-4D97-AF65-F5344CB8AC3E}">
        <p14:creationId xmlns:p14="http://schemas.microsoft.com/office/powerpoint/2010/main" val="817542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5033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48268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54030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32978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21770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0647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527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540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FF85789-90B0-47FF-A3C3-A2F7F84C7B06}" type="datetimeFigureOut">
              <a:rPr lang="zh-CN" altLang="en-US" smtClean="0"/>
              <a:t>2024/9/12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EC411-83D6-4BE6-ADB8-E288FA773F06}" type="slidenum">
              <a:rPr lang="zh-CN" altLang="en-US" smtClean="0"/>
              <a:t>‹#›</a:t>
            </a:fld>
            <a:endParaRPr lang="zh-CN" altLang="en-US"/>
          </a:p>
        </p:txBody>
      </p:sp>
    </p:spTree>
    <p:extLst>
      <p:ext uri="{BB962C8B-B14F-4D97-AF65-F5344CB8AC3E}">
        <p14:creationId xmlns:p14="http://schemas.microsoft.com/office/powerpoint/2010/main" val="468292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794073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09568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0" y="609600"/>
            <a:ext cx="25908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0" y="609600"/>
            <a:ext cx="75692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1125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FF85789-90B0-47FF-A3C3-A2F7F84C7B06}" type="datetimeFigureOut">
              <a:rPr lang="zh-CN" altLang="en-US" smtClean="0"/>
              <a:t>2024/9/12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EC411-83D6-4BE6-ADB8-E288FA773F06}" type="slidenum">
              <a:rPr lang="zh-CN" altLang="en-US" smtClean="0"/>
              <a:t>‹#›</a:t>
            </a:fld>
            <a:endParaRPr lang="zh-CN" altLang="en-US"/>
          </a:p>
        </p:txBody>
      </p:sp>
    </p:spTree>
    <p:extLst>
      <p:ext uri="{BB962C8B-B14F-4D97-AF65-F5344CB8AC3E}">
        <p14:creationId xmlns:p14="http://schemas.microsoft.com/office/powerpoint/2010/main" val="362785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FF85789-90B0-47FF-A3C3-A2F7F84C7B06}" type="datetimeFigureOut">
              <a:rPr lang="zh-CN" altLang="en-US" smtClean="0"/>
              <a:t>2024/9/12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CEC411-83D6-4BE6-ADB8-E288FA773F06}" type="slidenum">
              <a:rPr lang="zh-CN" altLang="en-US" smtClean="0"/>
              <a:t>‹#›</a:t>
            </a:fld>
            <a:endParaRPr lang="zh-CN" altLang="en-US"/>
          </a:p>
        </p:txBody>
      </p:sp>
    </p:spTree>
    <p:extLst>
      <p:ext uri="{BB962C8B-B14F-4D97-AF65-F5344CB8AC3E}">
        <p14:creationId xmlns:p14="http://schemas.microsoft.com/office/powerpoint/2010/main" val="41294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FF85789-90B0-47FF-A3C3-A2F7F84C7B06}" type="datetimeFigureOut">
              <a:rPr lang="zh-CN" altLang="en-US" smtClean="0"/>
              <a:t>2024/9/12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CEC411-83D6-4BE6-ADB8-E288FA773F06}" type="slidenum">
              <a:rPr lang="zh-CN" altLang="en-US" smtClean="0"/>
              <a:t>‹#›</a:t>
            </a:fld>
            <a:endParaRPr lang="zh-CN" altLang="en-US"/>
          </a:p>
        </p:txBody>
      </p:sp>
    </p:spTree>
    <p:extLst>
      <p:ext uri="{BB962C8B-B14F-4D97-AF65-F5344CB8AC3E}">
        <p14:creationId xmlns:p14="http://schemas.microsoft.com/office/powerpoint/2010/main" val="375193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FF85789-90B0-47FF-A3C3-A2F7F84C7B06}" type="datetimeFigureOut">
              <a:rPr lang="zh-CN" altLang="en-US" smtClean="0"/>
              <a:t>2024/9/12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CEC411-83D6-4BE6-ADB8-E288FA773F06}" type="slidenum">
              <a:rPr lang="zh-CN" altLang="en-US" smtClean="0"/>
              <a:t>‹#›</a:t>
            </a:fld>
            <a:endParaRPr lang="zh-CN" altLang="en-US"/>
          </a:p>
        </p:txBody>
      </p:sp>
    </p:spTree>
    <p:extLst>
      <p:ext uri="{BB962C8B-B14F-4D97-AF65-F5344CB8AC3E}">
        <p14:creationId xmlns:p14="http://schemas.microsoft.com/office/powerpoint/2010/main" val="6856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F85789-90B0-47FF-A3C3-A2F7F84C7B06}" type="datetimeFigureOut">
              <a:rPr lang="zh-CN" altLang="en-US" smtClean="0"/>
              <a:t>2024/9/12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CEC411-83D6-4BE6-ADB8-E288FA773F06}" type="slidenum">
              <a:rPr lang="zh-CN" altLang="en-US" smtClean="0"/>
              <a:t>‹#›</a:t>
            </a:fld>
            <a:endParaRPr lang="zh-CN" altLang="en-US"/>
          </a:p>
        </p:txBody>
      </p:sp>
    </p:spTree>
    <p:extLst>
      <p:ext uri="{BB962C8B-B14F-4D97-AF65-F5344CB8AC3E}">
        <p14:creationId xmlns:p14="http://schemas.microsoft.com/office/powerpoint/2010/main" val="273337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FF85789-90B0-47FF-A3C3-A2F7F84C7B06}" type="datetimeFigureOut">
              <a:rPr lang="zh-CN" altLang="en-US" smtClean="0"/>
              <a:t>2024/9/12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CEC411-83D6-4BE6-ADB8-E288FA773F06}" type="slidenum">
              <a:rPr lang="zh-CN" altLang="en-US" smtClean="0"/>
              <a:t>‹#›</a:t>
            </a:fld>
            <a:endParaRPr lang="zh-CN" altLang="en-US"/>
          </a:p>
        </p:txBody>
      </p:sp>
    </p:spTree>
    <p:extLst>
      <p:ext uri="{BB962C8B-B14F-4D97-AF65-F5344CB8AC3E}">
        <p14:creationId xmlns:p14="http://schemas.microsoft.com/office/powerpoint/2010/main" val="318867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FF85789-90B0-47FF-A3C3-A2F7F84C7B06}" type="datetimeFigureOut">
              <a:rPr lang="zh-CN" altLang="en-US" smtClean="0"/>
              <a:t>2024/9/12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CEC411-83D6-4BE6-ADB8-E288FA773F06}" type="slidenum">
              <a:rPr lang="zh-CN" altLang="en-US" smtClean="0"/>
              <a:t>‹#›</a:t>
            </a:fld>
            <a:endParaRPr lang="zh-CN" altLang="en-US"/>
          </a:p>
        </p:txBody>
      </p:sp>
    </p:spTree>
    <p:extLst>
      <p:ext uri="{BB962C8B-B14F-4D97-AF65-F5344CB8AC3E}">
        <p14:creationId xmlns:p14="http://schemas.microsoft.com/office/powerpoint/2010/main" val="315414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85789-90B0-47FF-A3C3-A2F7F84C7B06}" type="datetimeFigureOut">
              <a:rPr lang="zh-CN" altLang="en-US" smtClean="0"/>
              <a:t>2024/9/12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EC411-83D6-4BE6-ADB8-E288FA773F06}" type="slidenum">
              <a:rPr lang="zh-CN" altLang="en-US" smtClean="0"/>
              <a:t>‹#›</a:t>
            </a:fld>
            <a:endParaRPr lang="zh-CN" altLang="en-US"/>
          </a:p>
        </p:txBody>
      </p:sp>
    </p:spTree>
    <p:extLst>
      <p:ext uri="{BB962C8B-B14F-4D97-AF65-F5344CB8AC3E}">
        <p14:creationId xmlns:p14="http://schemas.microsoft.com/office/powerpoint/2010/main" val="1594873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1028" name="Picture 7" descr="pcoss_1"/>
          <p:cNvPicPr>
            <a:picLocks noChangeAspect="1" noChangeArrowheads="1"/>
          </p:cNvPicPr>
          <p:nvPr userDrawn="1"/>
        </p:nvPicPr>
        <p:blipFill>
          <a:blip r:embed="rId13">
            <a:extLst>
              <a:ext uri="{28A0092B-C50C-407E-A947-70E740481C1C}">
                <a14:useLocalDpi xmlns:a14="http://schemas.microsoft.com/office/drawing/2010/main" val="0"/>
              </a:ext>
            </a:extLst>
          </a:blip>
          <a:srcRect t="21301"/>
          <a:stretch>
            <a:fillRect/>
          </a:stretch>
        </p:blipFill>
        <p:spPr bwMode="auto">
          <a:xfrm>
            <a:off x="0" y="6013450"/>
            <a:ext cx="19304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8"/>
          <p:cNvSpPr>
            <a:spLocks noChangeShapeType="1"/>
          </p:cNvSpPr>
          <p:nvPr userDrawn="1"/>
        </p:nvSpPr>
        <p:spPr bwMode="auto">
          <a:xfrm>
            <a:off x="1896533" y="6394450"/>
            <a:ext cx="863600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20000"/>
              </a:spcBef>
              <a:spcAft>
                <a:spcPct val="0"/>
              </a:spcAft>
            </a:pPr>
            <a:endParaRPr kumimoji="1" lang="zh-CN" altLang="en-US" sz="2800">
              <a:solidFill>
                <a:srgbClr val="FFFFFF"/>
              </a:solidFill>
              <a:ea typeface="隶书" panose="02010509060101010101" pitchFamily="49" charset="-122"/>
            </a:endParaRPr>
          </a:p>
        </p:txBody>
      </p:sp>
      <p:sp>
        <p:nvSpPr>
          <p:cNvPr id="1030" name="Text Box 9"/>
          <p:cNvSpPr txBox="1">
            <a:spLocks noChangeArrowheads="1"/>
          </p:cNvSpPr>
          <p:nvPr userDrawn="1"/>
        </p:nvSpPr>
        <p:spPr bwMode="auto">
          <a:xfrm>
            <a:off x="1930400" y="6119814"/>
            <a:ext cx="8026400"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2800">
                <a:solidFill>
                  <a:schemeClr val="tx1"/>
                </a:solidFill>
                <a:latin typeface="Times New Roman" charset="0"/>
                <a:ea typeface="隶书" pitchFamily="49" charset="-122"/>
              </a:defRPr>
            </a:lvl1pPr>
            <a:lvl2pPr marL="742950" indent="-285750" eaLnBrk="0" hangingPunct="0">
              <a:defRPr kumimoji="1" sz="2800">
                <a:solidFill>
                  <a:schemeClr val="tx1"/>
                </a:solidFill>
                <a:latin typeface="Times New Roman" charset="0"/>
                <a:ea typeface="隶书" pitchFamily="49" charset="-122"/>
              </a:defRPr>
            </a:lvl2pPr>
            <a:lvl3pPr marL="1143000" indent="-228600" eaLnBrk="0" hangingPunct="0">
              <a:defRPr kumimoji="1" sz="2800">
                <a:solidFill>
                  <a:schemeClr val="tx1"/>
                </a:solidFill>
                <a:latin typeface="Times New Roman" charset="0"/>
                <a:ea typeface="隶书" pitchFamily="49" charset="-122"/>
              </a:defRPr>
            </a:lvl3pPr>
            <a:lvl4pPr marL="1600200" indent="-228600" eaLnBrk="0" hangingPunct="0">
              <a:defRPr kumimoji="1" sz="2800">
                <a:solidFill>
                  <a:schemeClr val="tx1"/>
                </a:solidFill>
                <a:latin typeface="Times New Roman" charset="0"/>
                <a:ea typeface="隶书" pitchFamily="49" charset="-122"/>
              </a:defRPr>
            </a:lvl4pPr>
            <a:lvl5pPr marL="2057400" indent="-228600" eaLnBrk="0" hangingPunct="0">
              <a:defRPr kumimoji="1" sz="2800">
                <a:solidFill>
                  <a:schemeClr val="tx1"/>
                </a:solidFill>
                <a:latin typeface="Times New Roman" charset="0"/>
                <a:ea typeface="隶书" pitchFamily="49" charset="-122"/>
              </a:defRPr>
            </a:lvl5pPr>
            <a:lvl6pPr marL="2514600" indent="-228600" algn="ctr" eaLnBrk="0" fontAlgn="base" hangingPunct="0">
              <a:spcBef>
                <a:spcPct val="20000"/>
              </a:spcBef>
              <a:spcAft>
                <a:spcPct val="0"/>
              </a:spcAft>
              <a:defRPr kumimoji="1" sz="2800">
                <a:solidFill>
                  <a:schemeClr val="tx1"/>
                </a:solidFill>
                <a:latin typeface="Times New Roman" charset="0"/>
                <a:ea typeface="隶书" pitchFamily="49" charset="-122"/>
              </a:defRPr>
            </a:lvl6pPr>
            <a:lvl7pPr marL="2971800" indent="-228600" algn="ctr" eaLnBrk="0" fontAlgn="base" hangingPunct="0">
              <a:spcBef>
                <a:spcPct val="20000"/>
              </a:spcBef>
              <a:spcAft>
                <a:spcPct val="0"/>
              </a:spcAft>
              <a:defRPr kumimoji="1" sz="2800">
                <a:solidFill>
                  <a:schemeClr val="tx1"/>
                </a:solidFill>
                <a:latin typeface="Times New Roman" charset="0"/>
                <a:ea typeface="隶书" pitchFamily="49" charset="-122"/>
              </a:defRPr>
            </a:lvl7pPr>
            <a:lvl8pPr marL="3429000" indent="-228600" algn="ctr" eaLnBrk="0" fontAlgn="base" hangingPunct="0">
              <a:spcBef>
                <a:spcPct val="20000"/>
              </a:spcBef>
              <a:spcAft>
                <a:spcPct val="0"/>
              </a:spcAft>
              <a:defRPr kumimoji="1" sz="2800">
                <a:solidFill>
                  <a:schemeClr val="tx1"/>
                </a:solidFill>
                <a:latin typeface="Times New Roman" charset="0"/>
                <a:ea typeface="隶书" pitchFamily="49" charset="-122"/>
              </a:defRPr>
            </a:lvl8pPr>
            <a:lvl9pPr marL="3886200" indent="-228600" algn="ctr" eaLnBrk="0" fontAlgn="base" hangingPunct="0">
              <a:spcBef>
                <a:spcPct val="20000"/>
              </a:spcBef>
              <a:spcAft>
                <a:spcPct val="0"/>
              </a:spcAft>
              <a:defRPr kumimoji="1" sz="2800">
                <a:solidFill>
                  <a:schemeClr val="tx1"/>
                </a:solidFill>
                <a:latin typeface="Times New Roman" charset="0"/>
                <a:ea typeface="隶书" pitchFamily="49" charset="-122"/>
              </a:defRPr>
            </a:lvl9pPr>
          </a:lstStyle>
          <a:p>
            <a:pPr algn="ctr" eaLnBrk="1" fontAlgn="base" hangingPunct="1">
              <a:spcBef>
                <a:spcPct val="50000"/>
              </a:spcBef>
              <a:spcAft>
                <a:spcPct val="0"/>
              </a:spcAft>
              <a:defRPr/>
            </a:pPr>
            <a:r>
              <a:rPr lang="en-US" altLang="zh-CN" sz="1200" b="1" smtClean="0">
                <a:solidFill>
                  <a:srgbClr val="FFFF00"/>
                </a:solidFill>
                <a:latin typeface="Verdana" pitchFamily="34" charset="0"/>
                <a:ea typeface="宋体" pitchFamily="2" charset="-122"/>
              </a:rPr>
              <a:t>State Key Laboratory for Physical Chemistry of Solid Surfaces</a:t>
            </a:r>
            <a:endParaRPr lang="en-US" altLang="zh-CN" sz="2400" smtClean="0">
              <a:solidFill>
                <a:srgbClr val="FFFF00"/>
              </a:solidFill>
              <a:ea typeface="宋体" pitchFamily="2" charset="-122"/>
            </a:endParaRPr>
          </a:p>
        </p:txBody>
      </p:sp>
      <p:sp>
        <p:nvSpPr>
          <p:cNvPr id="1031" name="Text Box 10"/>
          <p:cNvSpPr txBox="1">
            <a:spLocks noChangeArrowheads="1"/>
          </p:cNvSpPr>
          <p:nvPr userDrawn="1"/>
        </p:nvSpPr>
        <p:spPr bwMode="auto">
          <a:xfrm>
            <a:off x="2946400" y="6318250"/>
            <a:ext cx="5522384"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2800">
                <a:solidFill>
                  <a:schemeClr val="tx1"/>
                </a:solidFill>
                <a:latin typeface="Times New Roman" charset="0"/>
                <a:ea typeface="隶书" pitchFamily="49" charset="-122"/>
              </a:defRPr>
            </a:lvl1pPr>
            <a:lvl2pPr marL="742950" indent="-285750" eaLnBrk="0" hangingPunct="0">
              <a:defRPr kumimoji="1" sz="2800">
                <a:solidFill>
                  <a:schemeClr val="tx1"/>
                </a:solidFill>
                <a:latin typeface="Times New Roman" charset="0"/>
                <a:ea typeface="隶书" pitchFamily="49" charset="-122"/>
              </a:defRPr>
            </a:lvl2pPr>
            <a:lvl3pPr marL="1143000" indent="-228600" eaLnBrk="0" hangingPunct="0">
              <a:defRPr kumimoji="1" sz="2800">
                <a:solidFill>
                  <a:schemeClr val="tx1"/>
                </a:solidFill>
                <a:latin typeface="Times New Roman" charset="0"/>
                <a:ea typeface="隶书" pitchFamily="49" charset="-122"/>
              </a:defRPr>
            </a:lvl3pPr>
            <a:lvl4pPr marL="1600200" indent="-228600" eaLnBrk="0" hangingPunct="0">
              <a:defRPr kumimoji="1" sz="2800">
                <a:solidFill>
                  <a:schemeClr val="tx1"/>
                </a:solidFill>
                <a:latin typeface="Times New Roman" charset="0"/>
                <a:ea typeface="隶书" pitchFamily="49" charset="-122"/>
              </a:defRPr>
            </a:lvl4pPr>
            <a:lvl5pPr marL="2057400" indent="-228600" eaLnBrk="0" hangingPunct="0">
              <a:defRPr kumimoji="1" sz="2800">
                <a:solidFill>
                  <a:schemeClr val="tx1"/>
                </a:solidFill>
                <a:latin typeface="Times New Roman" charset="0"/>
                <a:ea typeface="隶书" pitchFamily="49" charset="-122"/>
              </a:defRPr>
            </a:lvl5pPr>
            <a:lvl6pPr marL="2514600" indent="-228600" algn="ctr" eaLnBrk="0" fontAlgn="base" hangingPunct="0">
              <a:spcBef>
                <a:spcPct val="20000"/>
              </a:spcBef>
              <a:spcAft>
                <a:spcPct val="0"/>
              </a:spcAft>
              <a:defRPr kumimoji="1" sz="2800">
                <a:solidFill>
                  <a:schemeClr val="tx1"/>
                </a:solidFill>
                <a:latin typeface="Times New Roman" charset="0"/>
                <a:ea typeface="隶书" pitchFamily="49" charset="-122"/>
              </a:defRPr>
            </a:lvl6pPr>
            <a:lvl7pPr marL="2971800" indent="-228600" algn="ctr" eaLnBrk="0" fontAlgn="base" hangingPunct="0">
              <a:spcBef>
                <a:spcPct val="20000"/>
              </a:spcBef>
              <a:spcAft>
                <a:spcPct val="0"/>
              </a:spcAft>
              <a:defRPr kumimoji="1" sz="2800">
                <a:solidFill>
                  <a:schemeClr val="tx1"/>
                </a:solidFill>
                <a:latin typeface="Times New Roman" charset="0"/>
                <a:ea typeface="隶书" pitchFamily="49" charset="-122"/>
              </a:defRPr>
            </a:lvl7pPr>
            <a:lvl8pPr marL="3429000" indent="-228600" algn="ctr" eaLnBrk="0" fontAlgn="base" hangingPunct="0">
              <a:spcBef>
                <a:spcPct val="20000"/>
              </a:spcBef>
              <a:spcAft>
                <a:spcPct val="0"/>
              </a:spcAft>
              <a:defRPr kumimoji="1" sz="2800">
                <a:solidFill>
                  <a:schemeClr val="tx1"/>
                </a:solidFill>
                <a:latin typeface="Times New Roman" charset="0"/>
                <a:ea typeface="隶书" pitchFamily="49" charset="-122"/>
              </a:defRPr>
            </a:lvl8pPr>
            <a:lvl9pPr marL="3886200" indent="-228600" algn="ctr" eaLnBrk="0" fontAlgn="base" hangingPunct="0">
              <a:spcBef>
                <a:spcPct val="20000"/>
              </a:spcBef>
              <a:spcAft>
                <a:spcPct val="0"/>
              </a:spcAft>
              <a:defRPr kumimoji="1" sz="2800">
                <a:solidFill>
                  <a:schemeClr val="tx1"/>
                </a:solidFill>
                <a:latin typeface="Times New Roman" charset="0"/>
                <a:ea typeface="隶书" pitchFamily="49" charset="-122"/>
              </a:defRPr>
            </a:lvl9pPr>
          </a:lstStyle>
          <a:p>
            <a:pPr eaLnBrk="1" fontAlgn="base" hangingPunct="1">
              <a:lnSpc>
                <a:spcPct val="150000"/>
              </a:lnSpc>
              <a:spcBef>
                <a:spcPct val="0"/>
              </a:spcBef>
              <a:spcAft>
                <a:spcPct val="0"/>
              </a:spcAft>
              <a:defRPr/>
            </a:pPr>
            <a:r>
              <a:rPr lang="zh-CN" altLang="en-US" sz="1600" smtClean="0">
                <a:solidFill>
                  <a:srgbClr val="FFFFFF"/>
                </a:solidFill>
                <a:ea typeface="宋体" pitchFamily="2" charset="-122"/>
              </a:rPr>
              <a:t>厦门大学固体表面物理化学国家重点实验室</a:t>
            </a:r>
            <a:endParaRPr lang="zh-CN" altLang="en-US" sz="1600" smtClean="0">
              <a:solidFill>
                <a:srgbClr val="FFFFFF"/>
              </a:solidFill>
              <a:ea typeface="楷体_GB2312" pitchFamily="49" charset="-122"/>
            </a:endParaRPr>
          </a:p>
        </p:txBody>
      </p:sp>
    </p:spTree>
    <p:extLst>
      <p:ext uri="{BB962C8B-B14F-4D97-AF65-F5344CB8AC3E}">
        <p14:creationId xmlns:p14="http://schemas.microsoft.com/office/powerpoint/2010/main" val="31675730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charset="0"/>
          <a:ea typeface="宋体" pitchFamily="2" charset="-122"/>
        </a:defRPr>
      </a:lvl5pPr>
      <a:lvl6pPr marL="457200" algn="ctr" rtl="0" fontAlgn="base">
        <a:spcBef>
          <a:spcPct val="0"/>
        </a:spcBef>
        <a:spcAft>
          <a:spcPct val="0"/>
        </a:spcAft>
        <a:defRPr kumimoji="1" sz="4400">
          <a:solidFill>
            <a:schemeClr val="tx2"/>
          </a:solidFill>
          <a:latin typeface="Times New Roman" charset="0"/>
          <a:ea typeface="宋体" pitchFamily="2" charset="-122"/>
        </a:defRPr>
      </a:lvl6pPr>
      <a:lvl7pPr marL="914400" algn="ctr" rtl="0" fontAlgn="base">
        <a:spcBef>
          <a:spcPct val="0"/>
        </a:spcBef>
        <a:spcAft>
          <a:spcPct val="0"/>
        </a:spcAft>
        <a:defRPr kumimoji="1" sz="4400">
          <a:solidFill>
            <a:schemeClr val="tx2"/>
          </a:solidFill>
          <a:latin typeface="Times New Roman" charset="0"/>
          <a:ea typeface="宋体" pitchFamily="2" charset="-122"/>
        </a:defRPr>
      </a:lvl7pPr>
      <a:lvl8pPr marL="1371600" algn="ctr" rtl="0" fontAlgn="base">
        <a:spcBef>
          <a:spcPct val="0"/>
        </a:spcBef>
        <a:spcAft>
          <a:spcPct val="0"/>
        </a:spcAft>
        <a:defRPr kumimoji="1" sz="4400">
          <a:solidFill>
            <a:schemeClr val="tx2"/>
          </a:solidFill>
          <a:latin typeface="Times New Roman" charset="0"/>
          <a:ea typeface="宋体" pitchFamily="2" charset="-122"/>
        </a:defRPr>
      </a:lvl8pPr>
      <a:lvl9pPr marL="1828800" algn="ctr" rtl="0" fontAlgn="base">
        <a:spcBef>
          <a:spcPct val="0"/>
        </a:spcBef>
        <a:spcAft>
          <a:spcPct val="0"/>
        </a:spcAft>
        <a:defRPr kumimoji="1" sz="4400">
          <a:solidFill>
            <a:schemeClr val="tx2"/>
          </a:solidFill>
          <a:latin typeface="Times New Roman"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2.bin"/><Relationship Id="rId18" Type="http://schemas.openxmlformats.org/officeDocument/2006/relationships/image" Target="../media/image58.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5.wmf"/><Relationship Id="rId17" Type="http://schemas.openxmlformats.org/officeDocument/2006/relationships/oleObject" Target="../embeddings/oleObject54.bin"/><Relationship Id="rId2" Type="http://schemas.openxmlformats.org/officeDocument/2006/relationships/slideLayout" Target="../slideLayouts/slideLayout13.xml"/><Relationship Id="rId16" Type="http://schemas.openxmlformats.org/officeDocument/2006/relationships/image" Target="../media/image57.wmf"/><Relationship Id="rId1" Type="http://schemas.openxmlformats.org/officeDocument/2006/relationships/vmlDrawing" Target="../drawings/vmlDrawing9.vml"/><Relationship Id="rId6" Type="http://schemas.openxmlformats.org/officeDocument/2006/relationships/image" Target="../media/image52.w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50.bin"/><Relationship Id="rId14" Type="http://schemas.openxmlformats.org/officeDocument/2006/relationships/image" Target="../media/image5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60.wmf"/><Relationship Id="rId5" Type="http://schemas.openxmlformats.org/officeDocument/2006/relationships/oleObject" Target="../embeddings/oleObject56.bin"/><Relationship Id="rId4" Type="http://schemas.openxmlformats.org/officeDocument/2006/relationships/image" Target="../media/image5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61.wmf"/></Relationships>
</file>

<file path=ppt/slides/_rels/slide13.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63.bin"/><Relationship Id="rId18" Type="http://schemas.openxmlformats.org/officeDocument/2006/relationships/image" Target="../media/image69.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6.wmf"/><Relationship Id="rId17" Type="http://schemas.openxmlformats.org/officeDocument/2006/relationships/oleObject" Target="../embeddings/oleObject65.bin"/><Relationship Id="rId2" Type="http://schemas.openxmlformats.org/officeDocument/2006/relationships/slideLayout" Target="../slideLayouts/slideLayout13.xml"/><Relationship Id="rId16" Type="http://schemas.openxmlformats.org/officeDocument/2006/relationships/image" Target="../media/image68.wmf"/><Relationship Id="rId1" Type="http://schemas.openxmlformats.org/officeDocument/2006/relationships/vmlDrawing" Target="../drawings/vmlDrawing12.vml"/><Relationship Id="rId6" Type="http://schemas.openxmlformats.org/officeDocument/2006/relationships/image" Target="../media/image63.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61.bin"/><Relationship Id="rId14" Type="http://schemas.openxmlformats.org/officeDocument/2006/relationships/image" Target="../media/image67.wmf"/></Relationships>
</file>

<file path=ppt/slides/_rels/slide14.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71.wmf"/><Relationship Id="rId5" Type="http://schemas.openxmlformats.org/officeDocument/2006/relationships/oleObject" Target="../embeddings/oleObject67.bin"/><Relationship Id="rId4" Type="http://schemas.openxmlformats.org/officeDocument/2006/relationships/image" Target="../media/image70.wmf"/></Relationships>
</file>

<file path=ppt/slides/_rels/slide15.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74.bin"/><Relationship Id="rId18" Type="http://schemas.openxmlformats.org/officeDocument/2006/relationships/image" Target="../media/image80.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7.wmf"/><Relationship Id="rId17" Type="http://schemas.openxmlformats.org/officeDocument/2006/relationships/oleObject" Target="../embeddings/oleObject76.bin"/><Relationship Id="rId2" Type="http://schemas.openxmlformats.org/officeDocument/2006/relationships/slideLayout" Target="../slideLayouts/slideLayout13.xml"/><Relationship Id="rId16" Type="http://schemas.openxmlformats.org/officeDocument/2006/relationships/image" Target="../media/image79.wmf"/><Relationship Id="rId1" Type="http://schemas.openxmlformats.org/officeDocument/2006/relationships/vmlDrawing" Target="../drawings/vmlDrawing14.vml"/><Relationship Id="rId6" Type="http://schemas.openxmlformats.org/officeDocument/2006/relationships/image" Target="../media/image74.wmf"/><Relationship Id="rId11" Type="http://schemas.openxmlformats.org/officeDocument/2006/relationships/oleObject" Target="../embeddings/oleObject73.bin"/><Relationship Id="rId5" Type="http://schemas.openxmlformats.org/officeDocument/2006/relationships/oleObject" Target="../embeddings/oleObject70.bin"/><Relationship Id="rId15" Type="http://schemas.openxmlformats.org/officeDocument/2006/relationships/oleObject" Target="../embeddings/oleObject75.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72.bin"/><Relationship Id="rId14" Type="http://schemas.openxmlformats.org/officeDocument/2006/relationships/image" Target="../media/image78.wmf"/></Relationships>
</file>

<file path=ppt/slides/_rels/slide16.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82.wmf"/><Relationship Id="rId5" Type="http://schemas.openxmlformats.org/officeDocument/2006/relationships/oleObject" Target="../embeddings/oleObject78.bin"/><Relationship Id="rId4" Type="http://schemas.openxmlformats.org/officeDocument/2006/relationships/image" Target="../media/image81.wmf"/><Relationship Id="rId9" Type="http://schemas.openxmlformats.org/officeDocument/2006/relationships/image" Target="../media/image84.jpeg"/></Relationships>
</file>

<file path=ppt/slides/_rels/slide17.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85.bin"/><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image" Target="../media/image89.wmf"/><Relationship Id="rId2" Type="http://schemas.openxmlformats.org/officeDocument/2006/relationships/slideLayout" Target="../slideLayouts/slideLayout13.xml"/><Relationship Id="rId16" Type="http://schemas.openxmlformats.org/officeDocument/2006/relationships/image" Target="../media/image91.wmf"/><Relationship Id="rId1" Type="http://schemas.openxmlformats.org/officeDocument/2006/relationships/vmlDrawing" Target="../drawings/vmlDrawing16.vml"/><Relationship Id="rId6" Type="http://schemas.openxmlformats.org/officeDocument/2006/relationships/image" Target="../media/image86.w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83.bin"/><Relationship Id="rId14" Type="http://schemas.openxmlformats.org/officeDocument/2006/relationships/image" Target="../media/image90.wmf"/></Relationships>
</file>

<file path=ppt/slides/_rels/slide18.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image" Target="../media/image97.png"/><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96.wmf"/><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93.wmf"/><Relationship Id="rId11" Type="http://schemas.openxmlformats.org/officeDocument/2006/relationships/oleObject" Target="../embeddings/oleObject91.bin"/><Relationship Id="rId5" Type="http://schemas.openxmlformats.org/officeDocument/2006/relationships/oleObject" Target="../embeddings/oleObject88.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90.bin"/></Relationships>
</file>

<file path=ppt/slides/_rels/slide19.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97.bin"/><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01.wmf"/><Relationship Id="rId2" Type="http://schemas.openxmlformats.org/officeDocument/2006/relationships/slideLayout" Target="../slideLayouts/slideLayout13.xml"/><Relationship Id="rId16" Type="http://schemas.openxmlformats.org/officeDocument/2006/relationships/image" Target="../media/image103.wmf"/><Relationship Id="rId1" Type="http://schemas.openxmlformats.org/officeDocument/2006/relationships/vmlDrawing" Target="../drawings/vmlDrawing18.vml"/><Relationship Id="rId6" Type="http://schemas.openxmlformats.org/officeDocument/2006/relationships/image" Target="../media/image99.wmf"/><Relationship Id="rId11" Type="http://schemas.openxmlformats.org/officeDocument/2006/relationships/oleObject" Target="../embeddings/oleObject96.bin"/><Relationship Id="rId5" Type="http://schemas.openxmlformats.org/officeDocument/2006/relationships/oleObject" Target="../embeddings/oleObject93.bin"/><Relationship Id="rId15" Type="http://schemas.openxmlformats.org/officeDocument/2006/relationships/oleObject" Target="../embeddings/oleObject98.bin"/><Relationship Id="rId10" Type="http://schemas.openxmlformats.org/officeDocument/2006/relationships/image" Target="../media/image100.wmf"/><Relationship Id="rId4" Type="http://schemas.openxmlformats.org/officeDocument/2006/relationships/image" Target="../media/image98.wmf"/><Relationship Id="rId9" Type="http://schemas.openxmlformats.org/officeDocument/2006/relationships/oleObject" Target="../embeddings/oleObject95.bin"/><Relationship Id="rId14" Type="http://schemas.openxmlformats.org/officeDocument/2006/relationships/image" Target="../media/image102.wmf"/></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20.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108.wmf"/><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105.wmf"/><Relationship Id="rId11" Type="http://schemas.openxmlformats.org/officeDocument/2006/relationships/oleObject" Target="../embeddings/oleObject103.bin"/><Relationship Id="rId5" Type="http://schemas.openxmlformats.org/officeDocument/2006/relationships/oleObject" Target="../embeddings/oleObject100.bin"/><Relationship Id="rId10" Type="http://schemas.openxmlformats.org/officeDocument/2006/relationships/image" Target="../media/image107.wmf"/><Relationship Id="rId4" Type="http://schemas.openxmlformats.org/officeDocument/2006/relationships/image" Target="../media/image104.wmf"/><Relationship Id="rId9" Type="http://schemas.openxmlformats.org/officeDocument/2006/relationships/oleObject" Target="../embeddings/oleObject102.bin"/></Relationships>
</file>

<file path=ppt/slides/_rels/slide21.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104.bin"/><Relationship Id="rId7" Type="http://schemas.openxmlformats.org/officeDocument/2006/relationships/oleObject" Target="../embeddings/oleObject106.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110.wmf"/><Relationship Id="rId5" Type="http://schemas.openxmlformats.org/officeDocument/2006/relationships/oleObject" Target="../embeddings/oleObject105.bin"/><Relationship Id="rId4" Type="http://schemas.openxmlformats.org/officeDocument/2006/relationships/image" Target="../media/image10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113.wmf"/><Relationship Id="rId5" Type="http://schemas.openxmlformats.org/officeDocument/2006/relationships/oleObject" Target="../embeddings/oleObject108.bin"/><Relationship Id="rId4" Type="http://schemas.openxmlformats.org/officeDocument/2006/relationships/image" Target="../media/image112.wmf"/></Relationships>
</file>

<file path=ppt/slides/_rels/slide23.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oleObject" Target="../embeddings/oleObject109.bin"/><Relationship Id="rId7" Type="http://schemas.openxmlformats.org/officeDocument/2006/relationships/oleObject" Target="../embeddings/oleObject111.bin"/><Relationship Id="rId12" Type="http://schemas.openxmlformats.org/officeDocument/2006/relationships/image" Target="../media/image118.wmf"/><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115.wmf"/><Relationship Id="rId11" Type="http://schemas.openxmlformats.org/officeDocument/2006/relationships/oleObject" Target="../embeddings/oleObject113.bin"/><Relationship Id="rId5" Type="http://schemas.openxmlformats.org/officeDocument/2006/relationships/oleObject" Target="../embeddings/oleObject110.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11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114.bin"/><Relationship Id="rId7" Type="http://schemas.openxmlformats.org/officeDocument/2006/relationships/oleObject" Target="../embeddings/oleObject116.bin"/><Relationship Id="rId12" Type="http://schemas.openxmlformats.org/officeDocument/2006/relationships/image" Target="../media/image123.wmf"/><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image" Target="../media/image120.wmf"/><Relationship Id="rId11" Type="http://schemas.openxmlformats.org/officeDocument/2006/relationships/oleObject" Target="../embeddings/oleObject118.bin"/><Relationship Id="rId5" Type="http://schemas.openxmlformats.org/officeDocument/2006/relationships/oleObject" Target="../embeddings/oleObject115.bin"/><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117.bin"/></Relationships>
</file>

<file path=ppt/slides/_rels/slide26.xml.rels><?xml version="1.0" encoding="UTF-8" standalone="yes"?>
<Relationships xmlns="http://schemas.openxmlformats.org/package/2006/relationships"><Relationship Id="rId8" Type="http://schemas.openxmlformats.org/officeDocument/2006/relationships/image" Target="../media/image126.wmf"/><Relationship Id="rId13" Type="http://schemas.openxmlformats.org/officeDocument/2006/relationships/oleObject" Target="../embeddings/oleObject124.bin"/><Relationship Id="rId18" Type="http://schemas.openxmlformats.org/officeDocument/2006/relationships/image" Target="../media/image131.wmf"/><Relationship Id="rId3" Type="http://schemas.openxmlformats.org/officeDocument/2006/relationships/oleObject" Target="../embeddings/oleObject119.bin"/><Relationship Id="rId7" Type="http://schemas.openxmlformats.org/officeDocument/2006/relationships/oleObject" Target="../embeddings/oleObject121.bin"/><Relationship Id="rId12" Type="http://schemas.openxmlformats.org/officeDocument/2006/relationships/image" Target="../media/image128.wmf"/><Relationship Id="rId17" Type="http://schemas.openxmlformats.org/officeDocument/2006/relationships/oleObject" Target="../embeddings/oleObject126.bin"/><Relationship Id="rId2" Type="http://schemas.openxmlformats.org/officeDocument/2006/relationships/slideLayout" Target="../slideLayouts/slideLayout13.xml"/><Relationship Id="rId16" Type="http://schemas.openxmlformats.org/officeDocument/2006/relationships/image" Target="../media/image130.wmf"/><Relationship Id="rId1" Type="http://schemas.openxmlformats.org/officeDocument/2006/relationships/vmlDrawing" Target="../drawings/vmlDrawing24.vml"/><Relationship Id="rId6" Type="http://schemas.openxmlformats.org/officeDocument/2006/relationships/image" Target="../media/image125.wmf"/><Relationship Id="rId11" Type="http://schemas.openxmlformats.org/officeDocument/2006/relationships/oleObject" Target="../embeddings/oleObject123.bin"/><Relationship Id="rId5" Type="http://schemas.openxmlformats.org/officeDocument/2006/relationships/oleObject" Target="../embeddings/oleObject120.bin"/><Relationship Id="rId15" Type="http://schemas.openxmlformats.org/officeDocument/2006/relationships/oleObject" Target="../embeddings/oleObject125.bin"/><Relationship Id="rId10" Type="http://schemas.openxmlformats.org/officeDocument/2006/relationships/image" Target="../media/image127.wmf"/><Relationship Id="rId4" Type="http://schemas.openxmlformats.org/officeDocument/2006/relationships/image" Target="../media/image124.wmf"/><Relationship Id="rId9" Type="http://schemas.openxmlformats.org/officeDocument/2006/relationships/oleObject" Target="../embeddings/oleObject122.bin"/><Relationship Id="rId14" Type="http://schemas.openxmlformats.org/officeDocument/2006/relationships/image" Target="../media/image129.wmf"/></Relationships>
</file>

<file path=ppt/slides/_rels/slide27.xml.rels><?xml version="1.0" encoding="UTF-8" standalone="yes"?>
<Relationships xmlns="http://schemas.openxmlformats.org/package/2006/relationships"><Relationship Id="rId8" Type="http://schemas.openxmlformats.org/officeDocument/2006/relationships/image" Target="../media/image134.wmf"/><Relationship Id="rId13" Type="http://schemas.openxmlformats.org/officeDocument/2006/relationships/oleObject" Target="../embeddings/oleObject132.bin"/><Relationship Id="rId3" Type="http://schemas.openxmlformats.org/officeDocument/2006/relationships/oleObject" Target="../embeddings/oleObject127.bin"/><Relationship Id="rId7" Type="http://schemas.openxmlformats.org/officeDocument/2006/relationships/oleObject" Target="../embeddings/oleObject129.bin"/><Relationship Id="rId12" Type="http://schemas.openxmlformats.org/officeDocument/2006/relationships/image" Target="../media/image136.wmf"/><Relationship Id="rId2" Type="http://schemas.openxmlformats.org/officeDocument/2006/relationships/slideLayout" Target="../slideLayouts/slideLayout13.xml"/><Relationship Id="rId16" Type="http://schemas.openxmlformats.org/officeDocument/2006/relationships/image" Target="../media/image138.wmf"/><Relationship Id="rId1" Type="http://schemas.openxmlformats.org/officeDocument/2006/relationships/vmlDrawing" Target="../drawings/vmlDrawing25.vml"/><Relationship Id="rId6" Type="http://schemas.openxmlformats.org/officeDocument/2006/relationships/image" Target="../media/image133.wmf"/><Relationship Id="rId11" Type="http://schemas.openxmlformats.org/officeDocument/2006/relationships/oleObject" Target="../embeddings/oleObject131.bin"/><Relationship Id="rId5" Type="http://schemas.openxmlformats.org/officeDocument/2006/relationships/oleObject" Target="../embeddings/oleObject128.bin"/><Relationship Id="rId15" Type="http://schemas.openxmlformats.org/officeDocument/2006/relationships/oleObject" Target="../embeddings/oleObject133.bin"/><Relationship Id="rId10" Type="http://schemas.openxmlformats.org/officeDocument/2006/relationships/image" Target="../media/image135.wmf"/><Relationship Id="rId4" Type="http://schemas.openxmlformats.org/officeDocument/2006/relationships/image" Target="../media/image132.wmf"/><Relationship Id="rId9" Type="http://schemas.openxmlformats.org/officeDocument/2006/relationships/oleObject" Target="../embeddings/oleObject130.bin"/><Relationship Id="rId14" Type="http://schemas.openxmlformats.org/officeDocument/2006/relationships/image" Target="../media/image13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Layout" Target="../slideLayouts/slideLayout13.xml"/><Relationship Id="rId1" Type="http://schemas.openxmlformats.org/officeDocument/2006/relationships/vmlDrawing" Target="../drawings/vmlDrawing26.vml"/><Relationship Id="rId4" Type="http://schemas.openxmlformats.org/officeDocument/2006/relationships/image" Target="../media/image139.wmf"/></Relationships>
</file>

<file path=ppt/slides/_rels/slide29.xml.rels><?xml version="1.0" encoding="UTF-8" standalone="yes"?>
<Relationships xmlns="http://schemas.openxmlformats.org/package/2006/relationships"><Relationship Id="rId8" Type="http://schemas.openxmlformats.org/officeDocument/2006/relationships/image" Target="../media/image142.wmf"/><Relationship Id="rId13" Type="http://schemas.openxmlformats.org/officeDocument/2006/relationships/oleObject" Target="../embeddings/oleObject140.bin"/><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144.wmf"/><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image" Target="../media/image141.wmf"/><Relationship Id="rId11" Type="http://schemas.openxmlformats.org/officeDocument/2006/relationships/oleObject" Target="../embeddings/oleObject139.bin"/><Relationship Id="rId5" Type="http://schemas.openxmlformats.org/officeDocument/2006/relationships/oleObject" Target="../embeddings/oleObject136.bin"/><Relationship Id="rId10" Type="http://schemas.openxmlformats.org/officeDocument/2006/relationships/image" Target="../media/image143.wmf"/><Relationship Id="rId4" Type="http://schemas.openxmlformats.org/officeDocument/2006/relationships/image" Target="../media/image140.wmf"/><Relationship Id="rId9" Type="http://schemas.openxmlformats.org/officeDocument/2006/relationships/oleObject" Target="../embeddings/oleObject138.bin"/><Relationship Id="rId14" Type="http://schemas.openxmlformats.org/officeDocument/2006/relationships/image" Target="../media/image145.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2.wmf"/><Relationship Id="rId3" Type="http://schemas.openxmlformats.org/officeDocument/2006/relationships/image" Target="../media/image14.png"/><Relationship Id="rId7" Type="http://schemas.openxmlformats.org/officeDocument/2006/relationships/image" Target="../media/image9.wmf"/><Relationship Id="rId12" Type="http://schemas.openxmlformats.org/officeDocument/2006/relationships/oleObject" Target="../embeddings/oleObject11.bin"/><Relationship Id="rId2" Type="http://schemas.openxmlformats.org/officeDocument/2006/relationships/slideLayout" Target="../slideLayouts/slideLayout13.xml"/><Relationship Id="rId16" Type="http://schemas.openxmlformats.org/officeDocument/2006/relationships/image" Target="../media/image15.png"/><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0.wmf"/><Relationship Id="rId14" Type="http://schemas.openxmlformats.org/officeDocument/2006/relationships/oleObject" Target="../embeddings/oleObject12.bin"/></Relationships>
</file>

<file path=ppt/slides/_rels/slide30.x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oleObject" Target="../embeddings/oleObject146.bin"/><Relationship Id="rId3" Type="http://schemas.openxmlformats.org/officeDocument/2006/relationships/oleObject" Target="../embeddings/oleObject141.bin"/><Relationship Id="rId7" Type="http://schemas.openxmlformats.org/officeDocument/2006/relationships/oleObject" Target="../embeddings/oleObject143.bin"/><Relationship Id="rId12" Type="http://schemas.openxmlformats.org/officeDocument/2006/relationships/image" Target="../media/image150.wmf"/><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image" Target="../media/image147.wmf"/><Relationship Id="rId11" Type="http://schemas.openxmlformats.org/officeDocument/2006/relationships/oleObject" Target="../embeddings/oleObject145.bin"/><Relationship Id="rId5" Type="http://schemas.openxmlformats.org/officeDocument/2006/relationships/oleObject" Target="../embeddings/oleObject142.bin"/><Relationship Id="rId10" Type="http://schemas.openxmlformats.org/officeDocument/2006/relationships/image" Target="../media/image149.wmf"/><Relationship Id="rId4" Type="http://schemas.openxmlformats.org/officeDocument/2006/relationships/image" Target="../media/image146.wmf"/><Relationship Id="rId9" Type="http://schemas.openxmlformats.org/officeDocument/2006/relationships/oleObject" Target="../embeddings/oleObject144.bin"/><Relationship Id="rId14" Type="http://schemas.openxmlformats.org/officeDocument/2006/relationships/image" Target="../media/image151.wmf"/></Relationships>
</file>

<file path=ppt/slides/_rels/slide31.xml.rels><?xml version="1.0" encoding="UTF-8" standalone="yes"?>
<Relationships xmlns="http://schemas.openxmlformats.org/package/2006/relationships"><Relationship Id="rId8" Type="http://schemas.openxmlformats.org/officeDocument/2006/relationships/image" Target="../media/image154.wmf"/><Relationship Id="rId13" Type="http://schemas.openxmlformats.org/officeDocument/2006/relationships/oleObject" Target="../embeddings/oleObject152.bin"/><Relationship Id="rId3" Type="http://schemas.openxmlformats.org/officeDocument/2006/relationships/oleObject" Target="../embeddings/oleObject147.bin"/><Relationship Id="rId7" Type="http://schemas.openxmlformats.org/officeDocument/2006/relationships/oleObject" Target="../embeddings/oleObject149.bin"/><Relationship Id="rId12" Type="http://schemas.openxmlformats.org/officeDocument/2006/relationships/image" Target="../media/image156.wmf"/><Relationship Id="rId2" Type="http://schemas.openxmlformats.org/officeDocument/2006/relationships/slideLayout" Target="../slideLayouts/slideLayout13.xml"/><Relationship Id="rId16" Type="http://schemas.openxmlformats.org/officeDocument/2006/relationships/image" Target="../media/image158.wmf"/><Relationship Id="rId1" Type="http://schemas.openxmlformats.org/officeDocument/2006/relationships/vmlDrawing" Target="../drawings/vmlDrawing29.vml"/><Relationship Id="rId6" Type="http://schemas.openxmlformats.org/officeDocument/2006/relationships/image" Target="../media/image153.wmf"/><Relationship Id="rId11" Type="http://schemas.openxmlformats.org/officeDocument/2006/relationships/oleObject" Target="../embeddings/oleObject151.bin"/><Relationship Id="rId5" Type="http://schemas.openxmlformats.org/officeDocument/2006/relationships/oleObject" Target="../embeddings/oleObject148.bin"/><Relationship Id="rId15" Type="http://schemas.openxmlformats.org/officeDocument/2006/relationships/oleObject" Target="../embeddings/oleObject153.bin"/><Relationship Id="rId10" Type="http://schemas.openxmlformats.org/officeDocument/2006/relationships/image" Target="../media/image155.wmf"/><Relationship Id="rId4" Type="http://schemas.openxmlformats.org/officeDocument/2006/relationships/image" Target="../media/image152.wmf"/><Relationship Id="rId9" Type="http://schemas.openxmlformats.org/officeDocument/2006/relationships/oleObject" Target="../embeddings/oleObject150.bin"/><Relationship Id="rId14" Type="http://schemas.openxmlformats.org/officeDocument/2006/relationships/image" Target="../media/image157.wmf"/></Relationships>
</file>

<file path=ppt/slides/_rels/slide32.x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oleObject" Target="../embeddings/oleObject154.bin"/><Relationship Id="rId7" Type="http://schemas.openxmlformats.org/officeDocument/2006/relationships/oleObject" Target="../embeddings/oleObject156.bin"/><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image" Target="../media/image160.wmf"/><Relationship Id="rId5" Type="http://schemas.openxmlformats.org/officeDocument/2006/relationships/oleObject" Target="../embeddings/oleObject155.bin"/><Relationship Id="rId4" Type="http://schemas.openxmlformats.org/officeDocument/2006/relationships/image" Target="../media/image15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Layout" Target="../slideLayouts/slideLayout13.xml"/><Relationship Id="rId1" Type="http://schemas.openxmlformats.org/officeDocument/2006/relationships/vmlDrawing" Target="../drawings/vmlDrawing31.vml"/><Relationship Id="rId4" Type="http://schemas.openxmlformats.org/officeDocument/2006/relationships/image" Target="../media/image162.wmf"/></Relationships>
</file>

<file path=ppt/slides/_rels/slide34.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oleObject" Target="../embeddings/oleObject158.bin"/><Relationship Id="rId7" Type="http://schemas.openxmlformats.org/officeDocument/2006/relationships/image" Target="../media/image164.png"/><Relationship Id="rId2" Type="http://schemas.openxmlformats.org/officeDocument/2006/relationships/slideLayout" Target="../slideLayouts/slideLayout13.xml"/><Relationship Id="rId1" Type="http://schemas.openxmlformats.org/officeDocument/2006/relationships/vmlDrawing" Target="../drawings/vmlDrawing32.vml"/><Relationship Id="rId6" Type="http://schemas.openxmlformats.org/officeDocument/2006/relationships/image" Target="../media/image163.png"/><Relationship Id="rId11" Type="http://schemas.openxmlformats.org/officeDocument/2006/relationships/image" Target="../media/image168.png"/><Relationship Id="rId5" Type="http://schemas.openxmlformats.org/officeDocument/2006/relationships/image" Target="../media/image162.png"/><Relationship Id="rId10" Type="http://schemas.openxmlformats.org/officeDocument/2006/relationships/image" Target="../media/image167.png"/><Relationship Id="rId4" Type="http://schemas.openxmlformats.org/officeDocument/2006/relationships/image" Target="../media/image163.wmf"/><Relationship Id="rId9" Type="http://schemas.openxmlformats.org/officeDocument/2006/relationships/image" Target="../media/image166.png"/></Relationships>
</file>

<file path=ppt/slides/_rels/slide35.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oleObject" Target="../embeddings/oleObject159.bin"/><Relationship Id="rId7" Type="http://schemas.openxmlformats.org/officeDocument/2006/relationships/oleObject" Target="../embeddings/oleObject161.bin"/><Relationship Id="rId2" Type="http://schemas.openxmlformats.org/officeDocument/2006/relationships/slideLayout" Target="../slideLayouts/slideLayout13.xml"/><Relationship Id="rId1" Type="http://schemas.openxmlformats.org/officeDocument/2006/relationships/vmlDrawing" Target="../drawings/vmlDrawing33.vml"/><Relationship Id="rId6" Type="http://schemas.openxmlformats.org/officeDocument/2006/relationships/image" Target="../media/image165.wmf"/><Relationship Id="rId5" Type="http://schemas.openxmlformats.org/officeDocument/2006/relationships/oleObject" Target="../embeddings/oleObject160.bin"/><Relationship Id="rId10" Type="http://schemas.openxmlformats.org/officeDocument/2006/relationships/image" Target="../media/image167.wmf"/><Relationship Id="rId4" Type="http://schemas.openxmlformats.org/officeDocument/2006/relationships/image" Target="../media/image164.wmf"/><Relationship Id="rId9" Type="http://schemas.openxmlformats.org/officeDocument/2006/relationships/oleObject" Target="../embeddings/oleObject162.bin"/></Relationships>
</file>

<file path=ppt/slides/_rels/slide36.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oleObject" Target="../embeddings/oleObject163.bin"/><Relationship Id="rId7" Type="http://schemas.openxmlformats.org/officeDocument/2006/relationships/oleObject" Target="../embeddings/oleObject165.bin"/><Relationship Id="rId2" Type="http://schemas.openxmlformats.org/officeDocument/2006/relationships/slideLayout" Target="../slideLayouts/slideLayout13.xml"/><Relationship Id="rId1" Type="http://schemas.openxmlformats.org/officeDocument/2006/relationships/vmlDrawing" Target="../drawings/vmlDrawing34.vml"/><Relationship Id="rId6" Type="http://schemas.openxmlformats.org/officeDocument/2006/relationships/image" Target="../media/image169.wmf"/><Relationship Id="rId5" Type="http://schemas.openxmlformats.org/officeDocument/2006/relationships/oleObject" Target="../embeddings/oleObject164.bin"/><Relationship Id="rId4" Type="http://schemas.openxmlformats.org/officeDocument/2006/relationships/image" Target="../media/image168.wmf"/></Relationships>
</file>

<file path=ppt/slides/_rels/slide37.x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oleObject" Target="../embeddings/oleObject166.bin"/><Relationship Id="rId7" Type="http://schemas.openxmlformats.org/officeDocument/2006/relationships/oleObject" Target="../embeddings/oleObject168.bin"/><Relationship Id="rId12" Type="http://schemas.openxmlformats.org/officeDocument/2006/relationships/image" Target="../media/image175.wmf"/><Relationship Id="rId2" Type="http://schemas.openxmlformats.org/officeDocument/2006/relationships/slideLayout" Target="../slideLayouts/slideLayout13.xml"/><Relationship Id="rId1" Type="http://schemas.openxmlformats.org/officeDocument/2006/relationships/vmlDrawing" Target="../drawings/vmlDrawing35.vml"/><Relationship Id="rId6" Type="http://schemas.openxmlformats.org/officeDocument/2006/relationships/image" Target="../media/image172.wmf"/><Relationship Id="rId11" Type="http://schemas.openxmlformats.org/officeDocument/2006/relationships/oleObject" Target="../embeddings/oleObject170.bin"/><Relationship Id="rId5" Type="http://schemas.openxmlformats.org/officeDocument/2006/relationships/oleObject" Target="../embeddings/oleObject167.bin"/><Relationship Id="rId10" Type="http://schemas.openxmlformats.org/officeDocument/2006/relationships/image" Target="../media/image174.wmf"/><Relationship Id="rId4" Type="http://schemas.openxmlformats.org/officeDocument/2006/relationships/image" Target="../media/image171.wmf"/><Relationship Id="rId9" Type="http://schemas.openxmlformats.org/officeDocument/2006/relationships/oleObject" Target="../embeddings/oleObject169.bin"/></Relationships>
</file>

<file path=ppt/slides/_rels/slide38.xml.rels><?xml version="1.0" encoding="UTF-8" standalone="yes"?>
<Relationships xmlns="http://schemas.openxmlformats.org/package/2006/relationships"><Relationship Id="rId8" Type="http://schemas.openxmlformats.org/officeDocument/2006/relationships/image" Target="../media/image178.wmf"/><Relationship Id="rId3" Type="http://schemas.openxmlformats.org/officeDocument/2006/relationships/oleObject" Target="../embeddings/oleObject171.bin"/><Relationship Id="rId7" Type="http://schemas.openxmlformats.org/officeDocument/2006/relationships/oleObject" Target="../embeddings/oleObject173.bin"/><Relationship Id="rId12" Type="http://schemas.openxmlformats.org/officeDocument/2006/relationships/image" Target="../media/image180.wmf"/><Relationship Id="rId2" Type="http://schemas.openxmlformats.org/officeDocument/2006/relationships/slideLayout" Target="../slideLayouts/slideLayout13.xml"/><Relationship Id="rId1" Type="http://schemas.openxmlformats.org/officeDocument/2006/relationships/vmlDrawing" Target="../drawings/vmlDrawing36.vml"/><Relationship Id="rId6" Type="http://schemas.openxmlformats.org/officeDocument/2006/relationships/image" Target="../media/image177.wmf"/><Relationship Id="rId11" Type="http://schemas.openxmlformats.org/officeDocument/2006/relationships/oleObject" Target="../embeddings/oleObject175.bin"/><Relationship Id="rId5" Type="http://schemas.openxmlformats.org/officeDocument/2006/relationships/oleObject" Target="../embeddings/oleObject172.bin"/><Relationship Id="rId10" Type="http://schemas.openxmlformats.org/officeDocument/2006/relationships/image" Target="../media/image179.wmf"/><Relationship Id="rId4" Type="http://schemas.openxmlformats.org/officeDocument/2006/relationships/image" Target="../media/image176.wmf"/><Relationship Id="rId9" Type="http://schemas.openxmlformats.org/officeDocument/2006/relationships/oleObject" Target="../embeddings/oleObject174.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Layout" Target="../slideLayouts/slideLayout13.xml"/><Relationship Id="rId1" Type="http://schemas.openxmlformats.org/officeDocument/2006/relationships/vmlDrawing" Target="../drawings/vmlDrawing37.vml"/><Relationship Id="rId6" Type="http://schemas.openxmlformats.org/officeDocument/2006/relationships/image" Target="../media/image182.wmf"/><Relationship Id="rId5" Type="http://schemas.openxmlformats.org/officeDocument/2006/relationships/oleObject" Target="../embeddings/oleObject177.bin"/><Relationship Id="rId4" Type="http://schemas.openxmlformats.org/officeDocument/2006/relationships/image" Target="../media/image181.emf"/></Relationships>
</file>

<file path=ppt/slides/_rels/slide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14.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6.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Layout" Target="../slideLayouts/slideLayout13.xml"/><Relationship Id="rId1" Type="http://schemas.openxmlformats.org/officeDocument/2006/relationships/vmlDrawing" Target="../drawings/vmlDrawing38.vml"/><Relationship Id="rId6" Type="http://schemas.openxmlformats.org/officeDocument/2006/relationships/image" Target="../media/image182.wmf"/><Relationship Id="rId5" Type="http://schemas.openxmlformats.org/officeDocument/2006/relationships/oleObject" Target="../embeddings/oleObject179.bin"/><Relationship Id="rId4" Type="http://schemas.openxmlformats.org/officeDocument/2006/relationships/image" Target="../media/image18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0.bin"/><Relationship Id="rId7" Type="http://schemas.openxmlformats.org/officeDocument/2006/relationships/image" Target="../media/image189.png"/><Relationship Id="rId2" Type="http://schemas.openxmlformats.org/officeDocument/2006/relationships/slideLayout" Target="../slideLayouts/slideLayout13.xml"/><Relationship Id="rId1" Type="http://schemas.openxmlformats.org/officeDocument/2006/relationships/vmlDrawing" Target="../drawings/vmlDrawing39.vml"/><Relationship Id="rId6" Type="http://schemas.openxmlformats.org/officeDocument/2006/relationships/image" Target="../media/image185.wmf"/><Relationship Id="rId5" Type="http://schemas.openxmlformats.org/officeDocument/2006/relationships/oleObject" Target="../embeddings/oleObject181.bin"/><Relationship Id="rId4" Type="http://schemas.openxmlformats.org/officeDocument/2006/relationships/image" Target="../media/image184.wmf"/></Relationships>
</file>

<file path=ppt/slides/_rels/slide42.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oleObject" Target="../embeddings/oleObject182.bin"/><Relationship Id="rId7" Type="http://schemas.openxmlformats.org/officeDocument/2006/relationships/image" Target="../media/image192.png"/><Relationship Id="rId12" Type="http://schemas.openxmlformats.org/officeDocument/2006/relationships/image" Target="../media/image195.png"/><Relationship Id="rId2" Type="http://schemas.openxmlformats.org/officeDocument/2006/relationships/slideLayout" Target="../slideLayouts/slideLayout13.xml"/><Relationship Id="rId1" Type="http://schemas.openxmlformats.org/officeDocument/2006/relationships/vmlDrawing" Target="../drawings/vmlDrawing40.vml"/><Relationship Id="rId11" Type="http://schemas.openxmlformats.org/officeDocument/2006/relationships/image" Target="../media/image191.png"/><Relationship Id="rId10" Type="http://schemas.openxmlformats.org/officeDocument/2006/relationships/image" Target="../media/image190.png"/><Relationship Id="rId4" Type="http://schemas.openxmlformats.org/officeDocument/2006/relationships/image" Target="../media/image186.wmf"/><Relationship Id="rId9" Type="http://schemas.openxmlformats.org/officeDocument/2006/relationships/image" Target="../media/image194.png"/></Relationships>
</file>

<file path=ppt/slides/_rels/slide43.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oleObject" Target="../embeddings/oleObject183.bin"/><Relationship Id="rId7" Type="http://schemas.openxmlformats.org/officeDocument/2006/relationships/image" Target="../media/image198.png"/><Relationship Id="rId2" Type="http://schemas.openxmlformats.org/officeDocument/2006/relationships/slideLayout" Target="../slideLayouts/slideLayout13.xml"/><Relationship Id="rId1" Type="http://schemas.openxmlformats.org/officeDocument/2006/relationships/vmlDrawing" Target="../drawings/vmlDrawing41.vml"/><Relationship Id="rId6" Type="http://schemas.openxmlformats.org/officeDocument/2006/relationships/image" Target="../media/image188.wmf"/><Relationship Id="rId5" Type="http://schemas.openxmlformats.org/officeDocument/2006/relationships/oleObject" Target="../embeddings/oleObject184.bin"/><Relationship Id="rId10" Type="http://schemas.openxmlformats.org/officeDocument/2006/relationships/image" Target="../media/image201.png"/><Relationship Id="rId4" Type="http://schemas.openxmlformats.org/officeDocument/2006/relationships/image" Target="../media/image187.wmf"/><Relationship Id="rId9" Type="http://schemas.openxmlformats.org/officeDocument/2006/relationships/image" Target="../media/image200.png"/></Relationships>
</file>

<file path=ppt/slides/_rels/slide44.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oleObject" Target="../embeddings/oleObject185.bin"/><Relationship Id="rId7" Type="http://schemas.openxmlformats.org/officeDocument/2006/relationships/oleObject" Target="../embeddings/oleObject187.bin"/><Relationship Id="rId12" Type="http://schemas.openxmlformats.org/officeDocument/2006/relationships/image" Target="../media/image208.png"/><Relationship Id="rId2" Type="http://schemas.openxmlformats.org/officeDocument/2006/relationships/slideLayout" Target="../slideLayouts/slideLayout13.xml"/><Relationship Id="rId1" Type="http://schemas.openxmlformats.org/officeDocument/2006/relationships/vmlDrawing" Target="../drawings/vmlDrawing42.vml"/><Relationship Id="rId6" Type="http://schemas.openxmlformats.org/officeDocument/2006/relationships/image" Target="../media/image190.wmf"/><Relationship Id="rId11" Type="http://schemas.openxmlformats.org/officeDocument/2006/relationships/image" Target="../media/image207.png"/><Relationship Id="rId5" Type="http://schemas.openxmlformats.org/officeDocument/2006/relationships/oleObject" Target="../embeddings/oleObject186.bin"/><Relationship Id="rId10" Type="http://schemas.openxmlformats.org/officeDocument/2006/relationships/image" Target="../media/image206.png"/><Relationship Id="rId4" Type="http://schemas.openxmlformats.org/officeDocument/2006/relationships/image" Target="../media/image189.wmf"/><Relationship Id="rId9" Type="http://schemas.openxmlformats.org/officeDocument/2006/relationships/image" Target="../media/image205.png"/></Relationships>
</file>

<file path=ppt/slides/_rels/slide45.xml.rels><?xml version="1.0" encoding="UTF-8" standalone="yes"?>
<Relationships xmlns="http://schemas.openxmlformats.org/package/2006/relationships"><Relationship Id="rId8" Type="http://schemas.openxmlformats.org/officeDocument/2006/relationships/image" Target="../media/image194.wmf"/><Relationship Id="rId13" Type="http://schemas.openxmlformats.org/officeDocument/2006/relationships/oleObject" Target="../embeddings/oleObject193.bin"/><Relationship Id="rId3" Type="http://schemas.openxmlformats.org/officeDocument/2006/relationships/oleObject" Target="../embeddings/oleObject188.bin"/><Relationship Id="rId7" Type="http://schemas.openxmlformats.org/officeDocument/2006/relationships/oleObject" Target="../embeddings/oleObject190.bin"/><Relationship Id="rId12" Type="http://schemas.openxmlformats.org/officeDocument/2006/relationships/image" Target="../media/image196.wmf"/><Relationship Id="rId2" Type="http://schemas.openxmlformats.org/officeDocument/2006/relationships/slideLayout" Target="../slideLayouts/slideLayout13.xml"/><Relationship Id="rId16" Type="http://schemas.openxmlformats.org/officeDocument/2006/relationships/image" Target="../media/image198.wmf"/><Relationship Id="rId1" Type="http://schemas.openxmlformats.org/officeDocument/2006/relationships/vmlDrawing" Target="../drawings/vmlDrawing43.vml"/><Relationship Id="rId6" Type="http://schemas.openxmlformats.org/officeDocument/2006/relationships/image" Target="../media/image193.wmf"/><Relationship Id="rId11" Type="http://schemas.openxmlformats.org/officeDocument/2006/relationships/oleObject" Target="../embeddings/oleObject192.bin"/><Relationship Id="rId5" Type="http://schemas.openxmlformats.org/officeDocument/2006/relationships/oleObject" Target="../embeddings/oleObject189.bin"/><Relationship Id="rId15" Type="http://schemas.openxmlformats.org/officeDocument/2006/relationships/oleObject" Target="../embeddings/oleObject194.bin"/><Relationship Id="rId10" Type="http://schemas.openxmlformats.org/officeDocument/2006/relationships/image" Target="../media/image195.wmf"/><Relationship Id="rId4" Type="http://schemas.openxmlformats.org/officeDocument/2006/relationships/image" Target="../media/image192.wmf"/><Relationship Id="rId9" Type="http://schemas.openxmlformats.org/officeDocument/2006/relationships/oleObject" Target="../embeddings/oleObject191.bin"/><Relationship Id="rId14" Type="http://schemas.openxmlformats.org/officeDocument/2006/relationships/image" Target="../media/image197.wmf"/></Relationships>
</file>

<file path=ppt/slides/_rels/slide46.x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oleObject" Target="../embeddings/oleObject195.bin"/><Relationship Id="rId7" Type="http://schemas.openxmlformats.org/officeDocument/2006/relationships/oleObject" Target="../embeddings/oleObject197.bin"/><Relationship Id="rId12" Type="http://schemas.openxmlformats.org/officeDocument/2006/relationships/image" Target="../media/image203.wmf"/><Relationship Id="rId2" Type="http://schemas.openxmlformats.org/officeDocument/2006/relationships/slideLayout" Target="../slideLayouts/slideLayout13.xml"/><Relationship Id="rId1" Type="http://schemas.openxmlformats.org/officeDocument/2006/relationships/vmlDrawing" Target="../drawings/vmlDrawing44.vml"/><Relationship Id="rId6" Type="http://schemas.openxmlformats.org/officeDocument/2006/relationships/image" Target="../media/image200.wmf"/><Relationship Id="rId11" Type="http://schemas.openxmlformats.org/officeDocument/2006/relationships/oleObject" Target="../embeddings/oleObject199.bin"/><Relationship Id="rId5" Type="http://schemas.openxmlformats.org/officeDocument/2006/relationships/oleObject" Target="../embeddings/oleObject196.bin"/><Relationship Id="rId10" Type="http://schemas.openxmlformats.org/officeDocument/2006/relationships/image" Target="../media/image202.wmf"/><Relationship Id="rId4" Type="http://schemas.openxmlformats.org/officeDocument/2006/relationships/image" Target="../media/image199.wmf"/><Relationship Id="rId9" Type="http://schemas.openxmlformats.org/officeDocument/2006/relationships/oleObject" Target="../embeddings/oleObject198.bin"/></Relationships>
</file>

<file path=ppt/slides/_rels/slide47.xml.rels><?xml version="1.0" encoding="UTF-8" standalone="yes"?>
<Relationships xmlns="http://schemas.openxmlformats.org/package/2006/relationships"><Relationship Id="rId8" Type="http://schemas.openxmlformats.org/officeDocument/2006/relationships/image" Target="../media/image206.wmf"/><Relationship Id="rId13" Type="http://schemas.openxmlformats.org/officeDocument/2006/relationships/oleObject" Target="../embeddings/oleObject205.bin"/><Relationship Id="rId3" Type="http://schemas.openxmlformats.org/officeDocument/2006/relationships/oleObject" Target="../embeddings/oleObject200.bin"/><Relationship Id="rId7" Type="http://schemas.openxmlformats.org/officeDocument/2006/relationships/oleObject" Target="../embeddings/oleObject202.bin"/><Relationship Id="rId12" Type="http://schemas.openxmlformats.org/officeDocument/2006/relationships/image" Target="../media/image208.wmf"/><Relationship Id="rId2" Type="http://schemas.openxmlformats.org/officeDocument/2006/relationships/slideLayout" Target="../slideLayouts/slideLayout13.xml"/><Relationship Id="rId16" Type="http://schemas.openxmlformats.org/officeDocument/2006/relationships/image" Target="../media/image210.wmf"/><Relationship Id="rId20" Type="http://schemas.openxmlformats.org/officeDocument/2006/relationships/image" Target="../media/image214.png"/><Relationship Id="rId1" Type="http://schemas.openxmlformats.org/officeDocument/2006/relationships/vmlDrawing" Target="../drawings/vmlDrawing45.vml"/><Relationship Id="rId6" Type="http://schemas.openxmlformats.org/officeDocument/2006/relationships/image" Target="../media/image205.wmf"/><Relationship Id="rId11" Type="http://schemas.openxmlformats.org/officeDocument/2006/relationships/oleObject" Target="../embeddings/oleObject204.bin"/><Relationship Id="rId5" Type="http://schemas.openxmlformats.org/officeDocument/2006/relationships/oleObject" Target="../embeddings/oleObject201.bin"/><Relationship Id="rId15" Type="http://schemas.openxmlformats.org/officeDocument/2006/relationships/oleObject" Target="../embeddings/oleObject206.bin"/><Relationship Id="rId10" Type="http://schemas.openxmlformats.org/officeDocument/2006/relationships/image" Target="../media/image207.wmf"/><Relationship Id="rId19" Type="http://schemas.openxmlformats.org/officeDocument/2006/relationships/image" Target="../media/image225.png"/><Relationship Id="rId4" Type="http://schemas.openxmlformats.org/officeDocument/2006/relationships/image" Target="../media/image204.wmf"/><Relationship Id="rId9" Type="http://schemas.openxmlformats.org/officeDocument/2006/relationships/oleObject" Target="../embeddings/oleObject203.bin"/><Relationship Id="rId14" Type="http://schemas.openxmlformats.org/officeDocument/2006/relationships/image" Target="../media/image209.wmf"/></Relationships>
</file>

<file path=ppt/slides/_rels/slide48.xml.rels><?xml version="1.0" encoding="UTF-8" standalone="yes"?>
<Relationships xmlns="http://schemas.openxmlformats.org/package/2006/relationships"><Relationship Id="rId8" Type="http://schemas.openxmlformats.org/officeDocument/2006/relationships/image" Target="../media/image213.wmf"/><Relationship Id="rId13" Type="http://schemas.openxmlformats.org/officeDocument/2006/relationships/oleObject" Target="../embeddings/oleObject212.bin"/><Relationship Id="rId3" Type="http://schemas.openxmlformats.org/officeDocument/2006/relationships/oleObject" Target="../embeddings/oleObject207.bin"/><Relationship Id="rId7" Type="http://schemas.openxmlformats.org/officeDocument/2006/relationships/oleObject" Target="../embeddings/oleObject209.bin"/><Relationship Id="rId12" Type="http://schemas.openxmlformats.org/officeDocument/2006/relationships/image" Target="../media/image215.wmf"/><Relationship Id="rId2" Type="http://schemas.openxmlformats.org/officeDocument/2006/relationships/slideLayout" Target="../slideLayouts/slideLayout13.xml"/><Relationship Id="rId1" Type="http://schemas.openxmlformats.org/officeDocument/2006/relationships/vmlDrawing" Target="../drawings/vmlDrawing46.vml"/><Relationship Id="rId6" Type="http://schemas.openxmlformats.org/officeDocument/2006/relationships/image" Target="../media/image212.wmf"/><Relationship Id="rId11" Type="http://schemas.openxmlformats.org/officeDocument/2006/relationships/oleObject" Target="../embeddings/oleObject211.bin"/><Relationship Id="rId5" Type="http://schemas.openxmlformats.org/officeDocument/2006/relationships/oleObject" Target="../embeddings/oleObject208.bin"/><Relationship Id="rId10" Type="http://schemas.openxmlformats.org/officeDocument/2006/relationships/image" Target="../media/image214.wmf"/><Relationship Id="rId4" Type="http://schemas.openxmlformats.org/officeDocument/2006/relationships/image" Target="../media/image211.wmf"/><Relationship Id="rId9" Type="http://schemas.openxmlformats.org/officeDocument/2006/relationships/oleObject" Target="../embeddings/oleObject210.bin"/><Relationship Id="rId14" Type="http://schemas.openxmlformats.org/officeDocument/2006/relationships/image" Target="../media/image216.wmf"/></Relationships>
</file>

<file path=ppt/slides/_rels/slide49.xml.rels><?xml version="1.0" encoding="UTF-8" standalone="yes"?>
<Relationships xmlns="http://schemas.openxmlformats.org/package/2006/relationships"><Relationship Id="rId8" Type="http://schemas.openxmlformats.org/officeDocument/2006/relationships/image" Target="../media/image219.wmf"/><Relationship Id="rId3" Type="http://schemas.openxmlformats.org/officeDocument/2006/relationships/oleObject" Target="../embeddings/oleObject213.bin"/><Relationship Id="rId7" Type="http://schemas.openxmlformats.org/officeDocument/2006/relationships/oleObject" Target="../embeddings/oleObject215.bin"/><Relationship Id="rId2" Type="http://schemas.openxmlformats.org/officeDocument/2006/relationships/slideLayout" Target="../slideLayouts/slideLayout13.xml"/><Relationship Id="rId1" Type="http://schemas.openxmlformats.org/officeDocument/2006/relationships/vmlDrawing" Target="../drawings/vmlDrawing47.vml"/><Relationship Id="rId6" Type="http://schemas.openxmlformats.org/officeDocument/2006/relationships/image" Target="../media/image218.wmf"/><Relationship Id="rId5" Type="http://schemas.openxmlformats.org/officeDocument/2006/relationships/oleObject" Target="../embeddings/oleObject214.bin"/><Relationship Id="rId4" Type="http://schemas.openxmlformats.org/officeDocument/2006/relationships/image" Target="../media/image217.wmf"/></Relationships>
</file>

<file path=ppt/slides/_rels/slide5.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4.wmf"/><Relationship Id="rId17" Type="http://schemas.openxmlformats.org/officeDocument/2006/relationships/image" Target="../media/image27.png"/><Relationship Id="rId2" Type="http://schemas.openxmlformats.org/officeDocument/2006/relationships/slideLayout" Target="../slideLayouts/slideLayout13.xml"/><Relationship Id="rId16" Type="http://schemas.openxmlformats.org/officeDocument/2006/relationships/image" Target="../media/image26.wmf"/><Relationship Id="rId1" Type="http://schemas.openxmlformats.org/officeDocument/2006/relationships/vmlDrawing" Target="../drawings/vmlDrawing4.vml"/><Relationship Id="rId6" Type="http://schemas.openxmlformats.org/officeDocument/2006/relationships/image" Target="../media/image21.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0.bin"/><Relationship Id="rId14" Type="http://schemas.openxmlformats.org/officeDocument/2006/relationships/image" Target="../media/image25.wmf"/></Relationships>
</file>

<file path=ppt/slides/_rels/slide50.x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oleObject" Target="../embeddings/oleObject216.bin"/><Relationship Id="rId7" Type="http://schemas.openxmlformats.org/officeDocument/2006/relationships/oleObject" Target="../embeddings/oleObject218.bin"/><Relationship Id="rId2" Type="http://schemas.openxmlformats.org/officeDocument/2006/relationships/slideLayout" Target="../slideLayouts/slideLayout13.xml"/><Relationship Id="rId1" Type="http://schemas.openxmlformats.org/officeDocument/2006/relationships/vmlDrawing" Target="../drawings/vmlDrawing48.vml"/><Relationship Id="rId6" Type="http://schemas.openxmlformats.org/officeDocument/2006/relationships/image" Target="../media/image221.wmf"/><Relationship Id="rId5" Type="http://schemas.openxmlformats.org/officeDocument/2006/relationships/oleObject" Target="../embeddings/oleObject217.bin"/><Relationship Id="rId10" Type="http://schemas.openxmlformats.org/officeDocument/2006/relationships/image" Target="../media/image223.wmf"/><Relationship Id="rId4" Type="http://schemas.openxmlformats.org/officeDocument/2006/relationships/image" Target="../media/image220.wmf"/><Relationship Id="rId9" Type="http://schemas.openxmlformats.org/officeDocument/2006/relationships/oleObject" Target="../embeddings/oleObject219.bin"/></Relationships>
</file>

<file path=ppt/slides/_rels/slide51.xml.rels><?xml version="1.0" encoding="UTF-8" standalone="yes"?>
<Relationships xmlns="http://schemas.openxmlformats.org/package/2006/relationships"><Relationship Id="rId8" Type="http://schemas.openxmlformats.org/officeDocument/2006/relationships/image" Target="../media/image226.wmf"/><Relationship Id="rId13" Type="http://schemas.openxmlformats.org/officeDocument/2006/relationships/oleObject" Target="../embeddings/oleObject225.bin"/><Relationship Id="rId18" Type="http://schemas.openxmlformats.org/officeDocument/2006/relationships/image" Target="../media/image231.wmf"/><Relationship Id="rId3" Type="http://schemas.openxmlformats.org/officeDocument/2006/relationships/oleObject" Target="../embeddings/oleObject220.bin"/><Relationship Id="rId7" Type="http://schemas.openxmlformats.org/officeDocument/2006/relationships/oleObject" Target="../embeddings/oleObject222.bin"/><Relationship Id="rId12" Type="http://schemas.openxmlformats.org/officeDocument/2006/relationships/image" Target="../media/image228.wmf"/><Relationship Id="rId17" Type="http://schemas.openxmlformats.org/officeDocument/2006/relationships/oleObject" Target="../embeddings/oleObject227.bin"/><Relationship Id="rId2" Type="http://schemas.openxmlformats.org/officeDocument/2006/relationships/slideLayout" Target="../slideLayouts/slideLayout13.xml"/><Relationship Id="rId16" Type="http://schemas.openxmlformats.org/officeDocument/2006/relationships/image" Target="../media/image230.wmf"/><Relationship Id="rId20" Type="http://schemas.openxmlformats.org/officeDocument/2006/relationships/image" Target="../media/image232.wmf"/><Relationship Id="rId1" Type="http://schemas.openxmlformats.org/officeDocument/2006/relationships/vmlDrawing" Target="../drawings/vmlDrawing49.vml"/><Relationship Id="rId6" Type="http://schemas.openxmlformats.org/officeDocument/2006/relationships/image" Target="../media/image225.wmf"/><Relationship Id="rId11" Type="http://schemas.openxmlformats.org/officeDocument/2006/relationships/oleObject" Target="../embeddings/oleObject224.bin"/><Relationship Id="rId5" Type="http://schemas.openxmlformats.org/officeDocument/2006/relationships/oleObject" Target="../embeddings/oleObject221.bin"/><Relationship Id="rId15" Type="http://schemas.openxmlformats.org/officeDocument/2006/relationships/oleObject" Target="../embeddings/oleObject226.bin"/><Relationship Id="rId10" Type="http://schemas.openxmlformats.org/officeDocument/2006/relationships/image" Target="../media/image227.wmf"/><Relationship Id="rId19" Type="http://schemas.openxmlformats.org/officeDocument/2006/relationships/oleObject" Target="../embeddings/oleObject228.bin"/><Relationship Id="rId4" Type="http://schemas.openxmlformats.org/officeDocument/2006/relationships/image" Target="../media/image224.wmf"/><Relationship Id="rId9" Type="http://schemas.openxmlformats.org/officeDocument/2006/relationships/oleObject" Target="../embeddings/oleObject223.bin"/><Relationship Id="rId14" Type="http://schemas.openxmlformats.org/officeDocument/2006/relationships/image" Target="../media/image229.wmf"/></Relationships>
</file>

<file path=ppt/slides/_rels/slide52.xml.rels><?xml version="1.0" encoding="UTF-8" standalone="yes"?>
<Relationships xmlns="http://schemas.openxmlformats.org/package/2006/relationships"><Relationship Id="rId8" Type="http://schemas.openxmlformats.org/officeDocument/2006/relationships/image" Target="../media/image235.wmf"/><Relationship Id="rId13" Type="http://schemas.openxmlformats.org/officeDocument/2006/relationships/oleObject" Target="../embeddings/oleObject234.bin"/><Relationship Id="rId3" Type="http://schemas.openxmlformats.org/officeDocument/2006/relationships/oleObject" Target="../embeddings/oleObject229.bin"/><Relationship Id="rId7" Type="http://schemas.openxmlformats.org/officeDocument/2006/relationships/oleObject" Target="../embeddings/oleObject231.bin"/><Relationship Id="rId12" Type="http://schemas.openxmlformats.org/officeDocument/2006/relationships/image" Target="../media/image237.wmf"/><Relationship Id="rId2" Type="http://schemas.openxmlformats.org/officeDocument/2006/relationships/slideLayout" Target="../slideLayouts/slideLayout13.xml"/><Relationship Id="rId1" Type="http://schemas.openxmlformats.org/officeDocument/2006/relationships/vmlDrawing" Target="../drawings/vmlDrawing50.vml"/><Relationship Id="rId6" Type="http://schemas.openxmlformats.org/officeDocument/2006/relationships/image" Target="../media/image234.wmf"/><Relationship Id="rId11" Type="http://schemas.openxmlformats.org/officeDocument/2006/relationships/oleObject" Target="../embeddings/oleObject233.bin"/><Relationship Id="rId5" Type="http://schemas.openxmlformats.org/officeDocument/2006/relationships/oleObject" Target="../embeddings/oleObject230.bin"/><Relationship Id="rId10" Type="http://schemas.openxmlformats.org/officeDocument/2006/relationships/image" Target="../media/image236.wmf"/><Relationship Id="rId4" Type="http://schemas.openxmlformats.org/officeDocument/2006/relationships/image" Target="../media/image233.wmf"/><Relationship Id="rId9" Type="http://schemas.openxmlformats.org/officeDocument/2006/relationships/oleObject" Target="../embeddings/oleObject232.bin"/><Relationship Id="rId14" Type="http://schemas.openxmlformats.org/officeDocument/2006/relationships/image" Target="../media/image238.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Layout" Target="../slideLayouts/slideLayout13.xml"/><Relationship Id="rId1" Type="http://schemas.openxmlformats.org/officeDocument/2006/relationships/vmlDrawing" Target="../drawings/vmlDrawing51.vml"/><Relationship Id="rId4" Type="http://schemas.openxmlformats.org/officeDocument/2006/relationships/image" Target="../media/image239.wmf"/></Relationships>
</file>

<file path=ppt/slides/_rels/slide54.xml.rels><?xml version="1.0" encoding="UTF-8" standalone="yes"?>
<Relationships xmlns="http://schemas.openxmlformats.org/package/2006/relationships"><Relationship Id="rId8" Type="http://schemas.openxmlformats.org/officeDocument/2006/relationships/image" Target="../media/image242.wmf"/><Relationship Id="rId3" Type="http://schemas.openxmlformats.org/officeDocument/2006/relationships/oleObject" Target="../embeddings/oleObject236.bin"/><Relationship Id="rId7" Type="http://schemas.openxmlformats.org/officeDocument/2006/relationships/oleObject" Target="../embeddings/oleObject238.bin"/><Relationship Id="rId2" Type="http://schemas.openxmlformats.org/officeDocument/2006/relationships/slideLayout" Target="../slideLayouts/slideLayout13.xml"/><Relationship Id="rId1" Type="http://schemas.openxmlformats.org/officeDocument/2006/relationships/vmlDrawing" Target="../drawings/vmlDrawing52.vml"/><Relationship Id="rId6" Type="http://schemas.openxmlformats.org/officeDocument/2006/relationships/image" Target="../media/image241.wmf"/><Relationship Id="rId5" Type="http://schemas.openxmlformats.org/officeDocument/2006/relationships/oleObject" Target="../embeddings/oleObject237.bin"/><Relationship Id="rId4" Type="http://schemas.openxmlformats.org/officeDocument/2006/relationships/image" Target="../media/image240.wmf"/></Relationships>
</file>

<file path=ppt/slides/_rels/slide55.xml.rels><?xml version="1.0" encoding="UTF-8" standalone="yes"?>
<Relationships xmlns="http://schemas.openxmlformats.org/package/2006/relationships"><Relationship Id="rId8" Type="http://schemas.openxmlformats.org/officeDocument/2006/relationships/image" Target="../media/image245.wmf"/><Relationship Id="rId3" Type="http://schemas.openxmlformats.org/officeDocument/2006/relationships/oleObject" Target="../embeddings/oleObject239.bin"/><Relationship Id="rId7" Type="http://schemas.openxmlformats.org/officeDocument/2006/relationships/oleObject" Target="../embeddings/oleObject241.bin"/><Relationship Id="rId12" Type="http://schemas.openxmlformats.org/officeDocument/2006/relationships/image" Target="../media/image247.wmf"/><Relationship Id="rId2" Type="http://schemas.openxmlformats.org/officeDocument/2006/relationships/slideLayout" Target="../slideLayouts/slideLayout13.xml"/><Relationship Id="rId1" Type="http://schemas.openxmlformats.org/officeDocument/2006/relationships/vmlDrawing" Target="../drawings/vmlDrawing53.vml"/><Relationship Id="rId6" Type="http://schemas.openxmlformats.org/officeDocument/2006/relationships/image" Target="../media/image244.wmf"/><Relationship Id="rId11" Type="http://schemas.openxmlformats.org/officeDocument/2006/relationships/oleObject" Target="../embeddings/oleObject243.bin"/><Relationship Id="rId5" Type="http://schemas.openxmlformats.org/officeDocument/2006/relationships/oleObject" Target="../embeddings/oleObject240.bin"/><Relationship Id="rId10" Type="http://schemas.openxmlformats.org/officeDocument/2006/relationships/image" Target="../media/image246.wmf"/><Relationship Id="rId4" Type="http://schemas.openxmlformats.org/officeDocument/2006/relationships/image" Target="../media/image243.wmf"/><Relationship Id="rId9" Type="http://schemas.openxmlformats.org/officeDocument/2006/relationships/oleObject" Target="../embeddings/oleObject242.bin"/></Relationships>
</file>

<file path=ppt/slides/_rels/slide56.xml.rels><?xml version="1.0" encoding="UTF-8" standalone="yes"?>
<Relationships xmlns="http://schemas.openxmlformats.org/package/2006/relationships"><Relationship Id="rId8" Type="http://schemas.openxmlformats.org/officeDocument/2006/relationships/image" Target="../media/image250.wmf"/><Relationship Id="rId3" Type="http://schemas.openxmlformats.org/officeDocument/2006/relationships/oleObject" Target="../embeddings/oleObject244.bin"/><Relationship Id="rId7" Type="http://schemas.openxmlformats.org/officeDocument/2006/relationships/oleObject" Target="../embeddings/oleObject246.bin"/><Relationship Id="rId2" Type="http://schemas.openxmlformats.org/officeDocument/2006/relationships/slideLayout" Target="../slideLayouts/slideLayout13.xml"/><Relationship Id="rId1" Type="http://schemas.openxmlformats.org/officeDocument/2006/relationships/vmlDrawing" Target="../drawings/vmlDrawing54.vml"/><Relationship Id="rId6" Type="http://schemas.openxmlformats.org/officeDocument/2006/relationships/image" Target="../media/image249.wmf"/><Relationship Id="rId5" Type="http://schemas.openxmlformats.org/officeDocument/2006/relationships/oleObject" Target="../embeddings/oleObject245.bin"/><Relationship Id="rId10" Type="http://schemas.openxmlformats.org/officeDocument/2006/relationships/image" Target="../media/image251.wmf"/><Relationship Id="rId4" Type="http://schemas.openxmlformats.org/officeDocument/2006/relationships/image" Target="../media/image248.wmf"/><Relationship Id="rId9" Type="http://schemas.openxmlformats.org/officeDocument/2006/relationships/oleObject" Target="../embeddings/oleObject247.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48.bin"/><Relationship Id="rId2" Type="http://schemas.openxmlformats.org/officeDocument/2006/relationships/slideLayout" Target="../slideLayouts/slideLayout13.xml"/><Relationship Id="rId1" Type="http://schemas.openxmlformats.org/officeDocument/2006/relationships/vmlDrawing" Target="../drawings/vmlDrawing55.vml"/><Relationship Id="rId6" Type="http://schemas.openxmlformats.org/officeDocument/2006/relationships/image" Target="../media/image253.wmf"/><Relationship Id="rId5" Type="http://schemas.openxmlformats.org/officeDocument/2006/relationships/oleObject" Target="../embeddings/oleObject249.bin"/><Relationship Id="rId4" Type="http://schemas.openxmlformats.org/officeDocument/2006/relationships/image" Target="../media/image252.wmf"/></Relationships>
</file>

<file path=ppt/slides/_rels/slide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2.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9.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7.bin"/></Relationships>
</file>

<file path=ppt/slides/_rels/slide7.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37.wmf"/><Relationship Id="rId2" Type="http://schemas.openxmlformats.org/officeDocument/2006/relationships/slideLayout" Target="../slideLayouts/slideLayout13.xml"/><Relationship Id="rId16" Type="http://schemas.openxmlformats.org/officeDocument/2006/relationships/image" Target="../media/image39.wmf"/><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32.bin"/><Relationship Id="rId14" Type="http://schemas.openxmlformats.org/officeDocument/2006/relationships/image" Target="../media/image38.wmf"/></Relationships>
</file>

<file path=ppt/slides/_rels/slide8.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1.bin"/><Relationship Id="rId18" Type="http://schemas.openxmlformats.org/officeDocument/2006/relationships/image" Target="../media/image47.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4.wmf"/><Relationship Id="rId17" Type="http://schemas.openxmlformats.org/officeDocument/2006/relationships/oleObject" Target="../embeddings/oleObject43.bin"/><Relationship Id="rId2" Type="http://schemas.openxmlformats.org/officeDocument/2006/relationships/slideLayout" Target="../slideLayouts/slideLayout13.xml"/><Relationship Id="rId16" Type="http://schemas.openxmlformats.org/officeDocument/2006/relationships/image" Target="../media/image46.wmf"/><Relationship Id="rId20" Type="http://schemas.openxmlformats.org/officeDocument/2006/relationships/image" Target="../media/image48.wmf"/><Relationship Id="rId1" Type="http://schemas.openxmlformats.org/officeDocument/2006/relationships/vmlDrawing" Target="../drawings/vmlDrawing7.vml"/><Relationship Id="rId6" Type="http://schemas.openxmlformats.org/officeDocument/2006/relationships/image" Target="../media/image41.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43.wmf"/><Relationship Id="rId19" Type="http://schemas.openxmlformats.org/officeDocument/2006/relationships/oleObject" Target="../embeddings/oleObject44.bin"/><Relationship Id="rId4" Type="http://schemas.openxmlformats.org/officeDocument/2006/relationships/image" Target="../media/image40.wmf"/><Relationship Id="rId9" Type="http://schemas.openxmlformats.org/officeDocument/2006/relationships/oleObject" Target="../embeddings/oleObject39.bin"/><Relationship Id="rId14" Type="http://schemas.openxmlformats.org/officeDocument/2006/relationships/image" Target="../media/image4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50.wmf"/><Relationship Id="rId5" Type="http://schemas.openxmlformats.org/officeDocument/2006/relationships/oleObject" Target="../embeddings/oleObject46.bin"/><Relationship Id="rId4" Type="http://schemas.openxmlformats.org/officeDocument/2006/relationships/image" Target="../media/image4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33600" y="1524000"/>
            <a:ext cx="8077200" cy="2514600"/>
          </a:xfrm>
          <a:solidFill>
            <a:srgbClr val="99FFCC"/>
          </a:solidFill>
          <a:scene3d>
            <a:camera prst="legacyObliqueTopRight"/>
            <a:lightRig rig="legacyFlat3" dir="b"/>
          </a:scene3d>
          <a:sp3d extrusionH="430200" prstMaterial="legacyMatte">
            <a:bevelT w="13500" h="13500" prst="angle"/>
            <a:bevelB w="13500" h="13500" prst="angle"/>
            <a:extrusionClr>
              <a:srgbClr val="99FFCC"/>
            </a:extrusionClr>
            <a:contourClr>
              <a:srgbClr val="99FFCC"/>
            </a:contourClr>
          </a:sp3d>
        </p:spPr>
        <p:txBody>
          <a:bodyPr>
            <a:flatTx/>
          </a:bodyPr>
          <a:lstStyle/>
          <a:p>
            <a:pPr eaLnBrk="1" hangingPunct="1"/>
            <a:r>
              <a:rPr lang="en-US" altLang="zh-CN" sz="4500" b="1" i="1">
                <a:solidFill>
                  <a:schemeClr val="hlink"/>
                </a:solidFill>
                <a:latin typeface="Verdana" panose="020B0604030504040204" pitchFamily="34" charset="0"/>
                <a:ea typeface="隶书" panose="02010509060101010101" pitchFamily="49" charset="-122"/>
              </a:rPr>
              <a:t>Statistical Thermodynamics and Chemical Kinetics</a:t>
            </a:r>
          </a:p>
        </p:txBody>
      </p:sp>
      <p:sp>
        <p:nvSpPr>
          <p:cNvPr id="2051" name="Line 3"/>
          <p:cNvSpPr>
            <a:spLocks noChangeShapeType="1"/>
          </p:cNvSpPr>
          <p:nvPr/>
        </p:nvSpPr>
        <p:spPr bwMode="auto">
          <a:xfrm>
            <a:off x="2946400" y="6394450"/>
            <a:ext cx="647700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20000"/>
              </a:spcBef>
              <a:spcAft>
                <a:spcPct val="0"/>
              </a:spcAft>
            </a:pPr>
            <a:endParaRPr kumimoji="1" lang="zh-CN" altLang="en-US" sz="2800">
              <a:solidFill>
                <a:srgbClr val="FFFFFF"/>
              </a:solidFill>
              <a:ea typeface="隶书" panose="02010509060101010101" pitchFamily="49" charset="-122"/>
            </a:endParaRPr>
          </a:p>
        </p:txBody>
      </p:sp>
      <p:sp>
        <p:nvSpPr>
          <p:cNvPr id="2054" name="Text Box 7"/>
          <p:cNvSpPr txBox="1">
            <a:spLocks noChangeArrowheads="1"/>
          </p:cNvSpPr>
          <p:nvPr/>
        </p:nvSpPr>
        <p:spPr bwMode="auto">
          <a:xfrm>
            <a:off x="5029200" y="4267200"/>
            <a:ext cx="205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50000"/>
              </a:spcBef>
              <a:spcAft>
                <a:spcPct val="0"/>
              </a:spcAft>
              <a:buFontTx/>
              <a:buNone/>
            </a:pPr>
            <a:r>
              <a:rPr lang="en-US" altLang="zh-CN" sz="3600" b="1">
                <a:solidFill>
                  <a:srgbClr val="FFFF00"/>
                </a:solidFill>
                <a:ea typeface="隶书" panose="02010509060101010101" pitchFamily="49" charset="-122"/>
              </a:rPr>
              <a:t>Lecture 3</a:t>
            </a:r>
          </a:p>
        </p:txBody>
      </p:sp>
    </p:spTree>
    <p:extLst>
      <p:ext uri="{BB962C8B-B14F-4D97-AF65-F5344CB8AC3E}">
        <p14:creationId xmlns:p14="http://schemas.microsoft.com/office/powerpoint/2010/main" val="1141989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711926" y="381001"/>
            <a:ext cx="9651274" cy="455613"/>
          </a:xfrm>
        </p:spPr>
        <p:txBody>
          <a:bodyPr/>
          <a:lstStyle/>
          <a:p>
            <a:pPr marL="0" indent="0" algn="just" eaLnBrk="1" hangingPunct="1">
              <a:buNone/>
            </a:pPr>
            <a:r>
              <a:rPr lang="zh-CN" altLang="en-US" sz="2400" dirty="0">
                <a:ea typeface="黑体" panose="02010609060101010101" pitchFamily="49" charset="-122"/>
              </a:rPr>
              <a:t>等温混合后</a:t>
            </a:r>
            <a:r>
              <a:rPr lang="en-US" altLang="zh-CN" sz="2400" dirty="0">
                <a:ea typeface="黑体" panose="02010609060101010101" pitchFamily="49" charset="-122"/>
              </a:rPr>
              <a:t>,   </a:t>
            </a:r>
            <a:r>
              <a:rPr lang="zh-CN" altLang="en-US" sz="2400" dirty="0">
                <a:ea typeface="黑体" panose="02010609060101010101" pitchFamily="49" charset="-122"/>
              </a:rPr>
              <a:t>混合气体总体积</a:t>
            </a:r>
            <a:r>
              <a:rPr lang="en-US" altLang="zh-CN" sz="2400" b="1" i="1" dirty="0">
                <a:solidFill>
                  <a:srgbClr val="FFFF00"/>
                </a:solidFill>
                <a:ea typeface="黑体" panose="02010609060101010101" pitchFamily="49" charset="-122"/>
              </a:rPr>
              <a:t>V=V</a:t>
            </a:r>
            <a:r>
              <a:rPr lang="en-US" altLang="zh-CN" sz="2400" b="1" i="1" baseline="-25000" dirty="0">
                <a:solidFill>
                  <a:srgbClr val="FFFF00"/>
                </a:solidFill>
                <a:ea typeface="黑体" panose="02010609060101010101" pitchFamily="49" charset="-122"/>
              </a:rPr>
              <a:t>A</a:t>
            </a:r>
            <a:r>
              <a:rPr lang="en-US" altLang="zh-CN" sz="2400" b="1" i="1" dirty="0">
                <a:solidFill>
                  <a:srgbClr val="FFFF00"/>
                </a:solidFill>
                <a:ea typeface="黑体" panose="02010609060101010101" pitchFamily="49" charset="-122"/>
              </a:rPr>
              <a:t>+V</a:t>
            </a:r>
            <a:r>
              <a:rPr lang="en-US" altLang="zh-CN" sz="2400" b="1" i="1" baseline="-25000" dirty="0">
                <a:solidFill>
                  <a:srgbClr val="FFFF00"/>
                </a:solidFill>
                <a:ea typeface="黑体" panose="02010609060101010101" pitchFamily="49" charset="-122"/>
              </a:rPr>
              <a:t>B</a:t>
            </a:r>
            <a:r>
              <a:rPr lang="en-US" altLang="zh-CN" sz="2400" dirty="0">
                <a:ea typeface="黑体" panose="02010609060101010101" pitchFamily="49" charset="-122"/>
              </a:rPr>
              <a:t>,  </a:t>
            </a:r>
            <a:r>
              <a:rPr lang="zh-CN" altLang="en-US" sz="2400" dirty="0">
                <a:ea typeface="黑体" panose="02010609060101010101" pitchFamily="49" charset="-122"/>
              </a:rPr>
              <a:t>则有：</a:t>
            </a:r>
          </a:p>
        </p:txBody>
      </p:sp>
      <p:graphicFrame>
        <p:nvGraphicFramePr>
          <p:cNvPr id="10243" name="Object 17"/>
          <p:cNvGraphicFramePr>
            <a:graphicFrameLocks noChangeAspect="1"/>
          </p:cNvGraphicFramePr>
          <p:nvPr/>
        </p:nvGraphicFramePr>
        <p:xfrm>
          <a:off x="1919288" y="912813"/>
          <a:ext cx="7467600" cy="946150"/>
        </p:xfrm>
        <a:graphic>
          <a:graphicData uri="http://schemas.openxmlformats.org/presentationml/2006/ole">
            <mc:AlternateContent xmlns:mc="http://schemas.openxmlformats.org/markup-compatibility/2006">
              <mc:Choice xmlns:v="urn:schemas-microsoft-com:vml" Requires="v">
                <p:oleObj spid="_x0000_s9626" name="Equation" r:id="rId3" imgW="3797300" imgH="482600" progId="Equation.3">
                  <p:embed/>
                </p:oleObj>
              </mc:Choice>
              <mc:Fallback>
                <p:oleObj name="Equation" r:id="rId3" imgW="37973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912813"/>
                        <a:ext cx="7467600" cy="9461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18"/>
          <p:cNvGraphicFramePr>
            <a:graphicFrameLocks noChangeAspect="1"/>
          </p:cNvGraphicFramePr>
          <p:nvPr/>
        </p:nvGraphicFramePr>
        <p:xfrm>
          <a:off x="6049963" y="3873500"/>
          <a:ext cx="114300" cy="215900"/>
        </p:xfrm>
        <a:graphic>
          <a:graphicData uri="http://schemas.openxmlformats.org/presentationml/2006/ole">
            <mc:AlternateContent xmlns:mc="http://schemas.openxmlformats.org/markup-compatibility/2006">
              <mc:Choice xmlns:v="urn:schemas-microsoft-com:vml" Requires="v">
                <p:oleObj spid="_x0000_s9627"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9963" y="387350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19"/>
          <p:cNvGraphicFramePr>
            <a:graphicFrameLocks noChangeAspect="1"/>
          </p:cNvGraphicFramePr>
          <p:nvPr/>
        </p:nvGraphicFramePr>
        <p:xfrm>
          <a:off x="1919288" y="1989139"/>
          <a:ext cx="2538412" cy="452437"/>
        </p:xfrm>
        <a:graphic>
          <a:graphicData uri="http://schemas.openxmlformats.org/presentationml/2006/ole">
            <mc:AlternateContent xmlns:mc="http://schemas.openxmlformats.org/markup-compatibility/2006">
              <mc:Choice xmlns:v="urn:schemas-microsoft-com:vml" Requires="v">
                <p:oleObj spid="_x0000_s9628" name="公式" r:id="rId7" imgW="1282700" imgH="228600" progId="Equation.3">
                  <p:embed/>
                </p:oleObj>
              </mc:Choice>
              <mc:Fallback>
                <p:oleObj name="公式" r:id="rId7" imgW="12827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9288" y="1989139"/>
                        <a:ext cx="2538412" cy="4524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20"/>
          <p:cNvGraphicFramePr>
            <a:graphicFrameLocks noChangeAspect="1"/>
          </p:cNvGraphicFramePr>
          <p:nvPr/>
        </p:nvGraphicFramePr>
        <p:xfrm>
          <a:off x="4727575" y="1989139"/>
          <a:ext cx="2286000" cy="427037"/>
        </p:xfrm>
        <a:graphic>
          <a:graphicData uri="http://schemas.openxmlformats.org/presentationml/2006/ole">
            <mc:AlternateContent xmlns:mc="http://schemas.openxmlformats.org/markup-compatibility/2006">
              <mc:Choice xmlns:v="urn:schemas-microsoft-com:vml" Requires="v">
                <p:oleObj spid="_x0000_s9629" name="公式" r:id="rId9" imgW="1155199" imgH="215806" progId="Equation.3">
                  <p:embed/>
                </p:oleObj>
              </mc:Choice>
              <mc:Fallback>
                <p:oleObj name="公式" r:id="rId9" imgW="1155199" imgH="21580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7575" y="1989139"/>
                        <a:ext cx="2286000" cy="427037"/>
                      </a:xfrm>
                      <a:prstGeom prst="rect">
                        <a:avLst/>
                      </a:prstGeom>
                      <a:solidFill>
                        <a:srgbClr val="FFFFCC"/>
                      </a:solidFill>
                      <a:ln w="28575">
                        <a:solidFill>
                          <a:srgbClr val="FF0000"/>
                        </a:solidFill>
                        <a:miter lim="800000"/>
                        <a:headEnd/>
                        <a:tailEnd/>
                      </a:ln>
                    </p:spPr>
                  </p:pic>
                </p:oleObj>
              </mc:Fallback>
            </mc:AlternateContent>
          </a:graphicData>
        </a:graphic>
      </p:graphicFrame>
      <p:graphicFrame>
        <p:nvGraphicFramePr>
          <p:cNvPr id="10247" name="Object 21"/>
          <p:cNvGraphicFramePr>
            <a:graphicFrameLocks noChangeAspect="1"/>
          </p:cNvGraphicFramePr>
          <p:nvPr/>
        </p:nvGraphicFramePr>
        <p:xfrm>
          <a:off x="2001838" y="2636839"/>
          <a:ext cx="3517900" cy="454025"/>
        </p:xfrm>
        <a:graphic>
          <a:graphicData uri="http://schemas.openxmlformats.org/presentationml/2006/ole">
            <mc:AlternateContent xmlns:mc="http://schemas.openxmlformats.org/markup-compatibility/2006">
              <mc:Choice xmlns:v="urn:schemas-microsoft-com:vml" Requires="v">
                <p:oleObj spid="_x0000_s9630" name="公式" r:id="rId11" imgW="1778000" imgH="228600" progId="Equation.3">
                  <p:embed/>
                </p:oleObj>
              </mc:Choice>
              <mc:Fallback>
                <p:oleObj name="公式" r:id="rId11" imgW="17780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1838" y="2636839"/>
                        <a:ext cx="3517900" cy="4540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22"/>
          <p:cNvGraphicFramePr>
            <a:graphicFrameLocks noChangeAspect="1"/>
          </p:cNvGraphicFramePr>
          <p:nvPr/>
        </p:nvGraphicFramePr>
        <p:xfrm>
          <a:off x="3403600" y="5237163"/>
          <a:ext cx="5075238" cy="855662"/>
        </p:xfrm>
        <a:graphic>
          <a:graphicData uri="http://schemas.openxmlformats.org/presentationml/2006/ole">
            <mc:AlternateContent xmlns:mc="http://schemas.openxmlformats.org/markup-compatibility/2006">
              <mc:Choice xmlns:v="urn:schemas-microsoft-com:vml" Requires="v">
                <p:oleObj spid="_x0000_s9631" name="公式" r:id="rId13" imgW="2565400" imgH="431800" progId="Equation.3">
                  <p:embed/>
                </p:oleObj>
              </mc:Choice>
              <mc:Fallback>
                <p:oleObj name="公式" r:id="rId13" imgW="2565400" imgH="431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3600" y="5237163"/>
                        <a:ext cx="5075238" cy="85566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9" name="TextBox 8"/>
          <p:cNvSpPr txBox="1">
            <a:spLocks noChangeArrowheads="1"/>
          </p:cNvSpPr>
          <p:nvPr/>
        </p:nvSpPr>
        <p:spPr bwMode="auto">
          <a:xfrm>
            <a:off x="9221788" y="5276851"/>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4.21</a:t>
            </a:r>
            <a:r>
              <a:rPr lang="zh-CN" altLang="en-US" sz="2800">
                <a:solidFill>
                  <a:srgbClr val="FFFFFF"/>
                </a:solidFill>
                <a:ea typeface="隶书" panose="02010509060101010101" pitchFamily="49" charset="-122"/>
              </a:rPr>
              <a:t>）</a:t>
            </a:r>
          </a:p>
        </p:txBody>
      </p:sp>
      <p:sp>
        <p:nvSpPr>
          <p:cNvPr id="10250" name="TextBox 9"/>
          <p:cNvSpPr txBox="1">
            <a:spLocks noChangeArrowheads="1"/>
          </p:cNvSpPr>
          <p:nvPr/>
        </p:nvSpPr>
        <p:spPr bwMode="auto">
          <a:xfrm>
            <a:off x="9228138" y="1125539"/>
            <a:ext cx="143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4.19</a:t>
            </a:r>
            <a:r>
              <a:rPr lang="zh-CN" altLang="en-US" sz="2800">
                <a:solidFill>
                  <a:srgbClr val="FFFFFF"/>
                </a:solidFill>
                <a:ea typeface="隶书" panose="02010509060101010101" pitchFamily="49" charset="-122"/>
              </a:rPr>
              <a:t>）</a:t>
            </a:r>
          </a:p>
        </p:txBody>
      </p:sp>
      <p:sp>
        <p:nvSpPr>
          <p:cNvPr id="10251" name="TextBox 10"/>
          <p:cNvSpPr txBox="1">
            <a:spLocks noChangeArrowheads="1"/>
          </p:cNvSpPr>
          <p:nvPr/>
        </p:nvSpPr>
        <p:spPr bwMode="auto">
          <a:xfrm>
            <a:off x="9120188" y="4005264"/>
            <a:ext cx="143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4.20</a:t>
            </a:r>
            <a:r>
              <a:rPr lang="zh-CN" altLang="en-US" sz="2800">
                <a:solidFill>
                  <a:srgbClr val="FFFFFF"/>
                </a:solidFill>
                <a:ea typeface="隶书" panose="02010509060101010101" pitchFamily="49" charset="-122"/>
              </a:rPr>
              <a:t>）</a:t>
            </a:r>
          </a:p>
        </p:txBody>
      </p:sp>
      <p:sp>
        <p:nvSpPr>
          <p:cNvPr id="14" name="Rectangle 2"/>
          <p:cNvSpPr txBox="1">
            <a:spLocks noChangeArrowheads="1"/>
          </p:cNvSpPr>
          <p:nvPr/>
        </p:nvSpPr>
        <p:spPr bwMode="auto">
          <a:xfrm>
            <a:off x="711927" y="4702176"/>
            <a:ext cx="48792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eaLnBrk="1" hangingPunct="1">
              <a:buNone/>
              <a:defRPr/>
            </a:pPr>
            <a:r>
              <a:rPr lang="zh-CN" altLang="en-US" sz="2400" kern="0" dirty="0">
                <a:solidFill>
                  <a:srgbClr val="FFFFFF"/>
                </a:solidFill>
                <a:ea typeface="黑体" pitchFamily="49" charset="-122"/>
              </a:rPr>
              <a:t>由道尔顿分压定律当知：</a:t>
            </a:r>
          </a:p>
          <a:p>
            <a:pPr marL="0" indent="0" algn="just" eaLnBrk="1" hangingPunct="1">
              <a:buNone/>
              <a:defRPr/>
            </a:pPr>
            <a:endParaRPr lang="en-US" altLang="zh-CN" sz="2400" kern="0" dirty="0">
              <a:solidFill>
                <a:srgbClr val="FFFFFF"/>
              </a:solidFill>
              <a:ea typeface="黑体" pitchFamily="49" charset="-122"/>
            </a:endParaRPr>
          </a:p>
        </p:txBody>
      </p:sp>
      <p:graphicFrame>
        <p:nvGraphicFramePr>
          <p:cNvPr id="10253" name="对象 1"/>
          <p:cNvGraphicFramePr>
            <a:graphicFrameLocks noChangeAspect="1"/>
          </p:cNvGraphicFramePr>
          <p:nvPr/>
        </p:nvGraphicFramePr>
        <p:xfrm>
          <a:off x="2606676" y="3716339"/>
          <a:ext cx="6657975" cy="930275"/>
        </p:xfrm>
        <a:graphic>
          <a:graphicData uri="http://schemas.openxmlformats.org/presentationml/2006/ole">
            <mc:AlternateContent xmlns:mc="http://schemas.openxmlformats.org/markup-compatibility/2006">
              <mc:Choice xmlns:v="urn:schemas-microsoft-com:vml" Requires="v">
                <p:oleObj spid="_x0000_s9632" name="公式" r:id="rId15" imgW="3365500" imgH="469900" progId="Equation.3">
                  <p:embed/>
                </p:oleObj>
              </mc:Choice>
              <mc:Fallback>
                <p:oleObj name="公式" r:id="rId15" imgW="3365500" imgH="4699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06676" y="3716339"/>
                        <a:ext cx="6657975" cy="9302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4" name="TextBox 2"/>
          <p:cNvSpPr txBox="1">
            <a:spLocks noChangeArrowheads="1"/>
          </p:cNvSpPr>
          <p:nvPr/>
        </p:nvSpPr>
        <p:spPr bwMode="auto">
          <a:xfrm>
            <a:off x="7753351" y="2565401"/>
            <a:ext cx="266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a:t>
            </a:r>
            <a:r>
              <a:rPr lang="zh-CN" altLang="en-US" sz="2800">
                <a:solidFill>
                  <a:srgbClr val="FFFFFF"/>
                </a:solidFill>
                <a:ea typeface="隶书" panose="02010509060101010101" pitchFamily="49" charset="-122"/>
              </a:rPr>
              <a:t>混合后）</a:t>
            </a:r>
          </a:p>
        </p:txBody>
      </p:sp>
      <p:sp>
        <p:nvSpPr>
          <p:cNvPr id="10255" name="TextBox 17"/>
          <p:cNvSpPr txBox="1">
            <a:spLocks noChangeArrowheads="1"/>
          </p:cNvSpPr>
          <p:nvPr/>
        </p:nvSpPr>
        <p:spPr bwMode="auto">
          <a:xfrm>
            <a:off x="7751763" y="3049589"/>
            <a:ext cx="2665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a:t>
            </a:r>
            <a:r>
              <a:rPr lang="zh-CN" altLang="en-US" sz="2800">
                <a:solidFill>
                  <a:srgbClr val="FFFFFF"/>
                </a:solidFill>
                <a:ea typeface="隶书" panose="02010509060101010101" pitchFamily="49" charset="-122"/>
              </a:rPr>
              <a:t>混合前）</a:t>
            </a:r>
          </a:p>
        </p:txBody>
      </p:sp>
      <p:graphicFrame>
        <p:nvGraphicFramePr>
          <p:cNvPr id="2" name="对象 1"/>
          <p:cNvGraphicFramePr>
            <a:graphicFrameLocks noChangeAspect="1"/>
          </p:cNvGraphicFramePr>
          <p:nvPr/>
        </p:nvGraphicFramePr>
        <p:xfrm>
          <a:off x="2676525" y="3124201"/>
          <a:ext cx="5075238" cy="428625"/>
        </p:xfrm>
        <a:graphic>
          <a:graphicData uri="http://schemas.openxmlformats.org/presentationml/2006/ole">
            <mc:AlternateContent xmlns:mc="http://schemas.openxmlformats.org/markup-compatibility/2006">
              <mc:Choice xmlns:v="urn:schemas-microsoft-com:vml" Requires="v">
                <p:oleObj spid="_x0000_s9633" name="公式" r:id="rId17" imgW="2565400" imgH="215900" progId="Equation.3">
                  <p:embed/>
                </p:oleObj>
              </mc:Choice>
              <mc:Fallback>
                <p:oleObj name="公式" r:id="rId17" imgW="2565400" imgH="2159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76525" y="3124201"/>
                        <a:ext cx="5075238" cy="4286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 name="直接连接符 3"/>
          <p:cNvCxnSpPr>
            <a:cxnSpLocks noChangeShapeType="1"/>
          </p:cNvCxnSpPr>
          <p:nvPr/>
        </p:nvCxnSpPr>
        <p:spPr bwMode="auto">
          <a:xfrm>
            <a:off x="5516563" y="3508375"/>
            <a:ext cx="792162" cy="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a:cxnSpLocks noChangeShapeType="1"/>
          </p:cNvCxnSpPr>
          <p:nvPr/>
        </p:nvCxnSpPr>
        <p:spPr bwMode="auto">
          <a:xfrm>
            <a:off x="3143251" y="3068638"/>
            <a:ext cx="792163" cy="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p:cNvCxnSpPr>
            <a:cxnSpLocks noChangeShapeType="1"/>
          </p:cNvCxnSpPr>
          <p:nvPr/>
        </p:nvCxnSpPr>
        <p:spPr bwMode="auto">
          <a:xfrm>
            <a:off x="3071813" y="3500438"/>
            <a:ext cx="792162" cy="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76695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fade">
                                      <p:cBhvr>
                                        <p:cTn id="7" dur="500"/>
                                        <p:tgtEl>
                                          <p:spTgt spid="10250"/>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fade">
                                      <p:cBhvr>
                                        <p:cTn id="10" dur="500"/>
                                        <p:tgtEl>
                                          <p:spTgt spid="102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animEffect transition="in" filter="fade">
                                      <p:cBhvr>
                                        <p:cTn id="15" dur="500"/>
                                        <p:tgtEl>
                                          <p:spTgt spid="10245"/>
                                        </p:tgtEl>
                                      </p:cBhvr>
                                    </p:animEffect>
                                  </p:childTnLst>
                                </p:cTn>
                              </p:par>
                              <p:par>
                                <p:cTn id="16" presetID="10" presetClass="entr" presetSubtype="0" fill="hold" nodeType="with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fade">
                                      <p:cBhvr>
                                        <p:cTn id="18" dur="500"/>
                                        <p:tgtEl>
                                          <p:spTgt spid="102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247"/>
                                        </p:tgtEl>
                                        <p:attrNameLst>
                                          <p:attrName>style.visibility</p:attrName>
                                        </p:attrNameLst>
                                      </p:cBhvr>
                                      <p:to>
                                        <p:strVal val="visible"/>
                                      </p:to>
                                    </p:set>
                                    <p:animEffect transition="in" filter="fade">
                                      <p:cBhvr>
                                        <p:cTn id="23" dur="500"/>
                                        <p:tgtEl>
                                          <p:spTgt spid="102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54"/>
                                        </p:tgtEl>
                                        <p:attrNameLst>
                                          <p:attrName>style.visibility</p:attrName>
                                        </p:attrNameLst>
                                      </p:cBhvr>
                                      <p:to>
                                        <p:strVal val="visible"/>
                                      </p:to>
                                    </p:set>
                                    <p:animEffect transition="in" filter="fade">
                                      <p:cBhvr>
                                        <p:cTn id="26" dur="500"/>
                                        <p:tgtEl>
                                          <p:spTgt spid="102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255"/>
                                        </p:tgtEl>
                                        <p:attrNameLst>
                                          <p:attrName>style.visibility</p:attrName>
                                        </p:attrNameLst>
                                      </p:cBhvr>
                                      <p:to>
                                        <p:strVal val="visible"/>
                                      </p:to>
                                    </p:set>
                                    <p:animEffect transition="in" filter="fade">
                                      <p:cBhvr>
                                        <p:cTn id="45" dur="500"/>
                                        <p:tgtEl>
                                          <p:spTgt spid="1025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0253"/>
                                        </p:tgtEl>
                                        <p:attrNameLst>
                                          <p:attrName>style.visibility</p:attrName>
                                        </p:attrNameLst>
                                      </p:cBhvr>
                                      <p:to>
                                        <p:strVal val="visible"/>
                                      </p:to>
                                    </p:set>
                                    <p:animEffect transition="in" filter="fade">
                                      <p:cBhvr>
                                        <p:cTn id="50" dur="500"/>
                                        <p:tgtEl>
                                          <p:spTgt spid="102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251"/>
                                        </p:tgtEl>
                                        <p:attrNameLst>
                                          <p:attrName>style.visibility</p:attrName>
                                        </p:attrNameLst>
                                      </p:cBhvr>
                                      <p:to>
                                        <p:strVal val="visible"/>
                                      </p:to>
                                    </p:set>
                                    <p:animEffect transition="in" filter="fade">
                                      <p:cBhvr>
                                        <p:cTn id="53" dur="500"/>
                                        <p:tgtEl>
                                          <p:spTgt spid="1025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nodeType="withEffect">
                                  <p:stCondLst>
                                    <p:cond delay="0"/>
                                  </p:stCondLst>
                                  <p:childTnLst>
                                    <p:set>
                                      <p:cBhvr>
                                        <p:cTn id="60" dur="1" fill="hold">
                                          <p:stCondLst>
                                            <p:cond delay="0"/>
                                          </p:stCondLst>
                                        </p:cTn>
                                        <p:tgtEl>
                                          <p:spTgt spid="10248"/>
                                        </p:tgtEl>
                                        <p:attrNameLst>
                                          <p:attrName>style.visibility</p:attrName>
                                        </p:attrNameLst>
                                      </p:cBhvr>
                                      <p:to>
                                        <p:strVal val="visible"/>
                                      </p:to>
                                    </p:set>
                                    <p:animEffect transition="in" filter="fade">
                                      <p:cBhvr>
                                        <p:cTn id="61" dur="500"/>
                                        <p:tgtEl>
                                          <p:spTgt spid="102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49"/>
                                        </p:tgtEl>
                                        <p:attrNameLst>
                                          <p:attrName>style.visibility</p:attrName>
                                        </p:attrNameLst>
                                      </p:cBhvr>
                                      <p:to>
                                        <p:strVal val="visible"/>
                                      </p:to>
                                    </p:set>
                                    <p:animEffect transition="in" filter="fade">
                                      <p:cBhvr>
                                        <p:cTn id="64"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0" grpId="0"/>
      <p:bldP spid="10251" grpId="0"/>
      <p:bldP spid="14" grpId="0"/>
      <p:bldP spid="10254" grpId="0"/>
      <p:bldP spid="102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508363" y="2770188"/>
            <a:ext cx="11391626" cy="2447925"/>
          </a:xfrm>
        </p:spPr>
        <p:txBody>
          <a:bodyPr/>
          <a:lstStyle/>
          <a:p>
            <a:pPr marL="0" indent="0" eaLnBrk="1" hangingPunct="1">
              <a:lnSpc>
                <a:spcPct val="120000"/>
              </a:lnSpc>
              <a:spcBef>
                <a:spcPts val="1200"/>
              </a:spcBef>
              <a:buNone/>
            </a:pPr>
            <a:r>
              <a:rPr lang="zh-CN" altLang="en-US" sz="2400" dirty="0">
                <a:ea typeface="黑体" panose="02010609060101010101" pitchFamily="49" charset="-122"/>
              </a:rPr>
              <a:t>离域子体系等温混合熵产生的唯一根源： </a:t>
            </a:r>
            <a:endParaRPr lang="en-US" altLang="zh-CN" sz="2400" dirty="0" smtClean="0">
              <a:ea typeface="黑体" panose="02010609060101010101" pitchFamily="49" charset="-122"/>
            </a:endParaRPr>
          </a:p>
          <a:p>
            <a:pPr eaLnBrk="1" hangingPunct="1">
              <a:lnSpc>
                <a:spcPct val="120000"/>
              </a:lnSpc>
              <a:spcBef>
                <a:spcPts val="1200"/>
              </a:spcBef>
              <a:buFont typeface="Arial" panose="020B0604020202020204" pitchFamily="34" charset="0"/>
              <a:buChar char="•"/>
            </a:pPr>
            <a:r>
              <a:rPr lang="zh-CN" altLang="en-US" sz="2400" dirty="0" smtClean="0">
                <a:ea typeface="黑体" panose="02010609060101010101" pitchFamily="49" charset="-122"/>
              </a:rPr>
              <a:t>不同</a:t>
            </a:r>
            <a:r>
              <a:rPr lang="zh-CN" altLang="en-US" sz="2400" dirty="0">
                <a:ea typeface="黑体" panose="02010609060101010101" pitchFamily="49" charset="-122"/>
              </a:rPr>
              <a:t>组分气体混合后，分子活动的空间范围都比原来纯态时扩大了。</a:t>
            </a:r>
            <a:endParaRPr lang="en-US" altLang="zh-CN" sz="2400" dirty="0">
              <a:ea typeface="黑体" panose="02010609060101010101" pitchFamily="49" charset="-122"/>
            </a:endParaRPr>
          </a:p>
          <a:p>
            <a:pPr eaLnBrk="1" hangingPunct="1">
              <a:lnSpc>
                <a:spcPct val="120000"/>
              </a:lnSpc>
              <a:spcBef>
                <a:spcPts val="1200"/>
              </a:spcBef>
            </a:pPr>
            <a:r>
              <a:rPr lang="zh-CN" altLang="en-US" sz="2400" dirty="0">
                <a:ea typeface="黑体" panose="02010609060101010101" pitchFamily="49" charset="-122"/>
              </a:rPr>
              <a:t>微观上，体系空间扩大将导致分子平动能的变小及能级间距变窄，在等温混合时</a:t>
            </a:r>
            <a:r>
              <a:rPr lang="zh-CN" altLang="en-US" sz="2400" dirty="0" smtClean="0">
                <a:ea typeface="黑体" panose="02010609060101010101" pitchFamily="49" charset="-122"/>
              </a:rPr>
              <a:t>为保持体系</a:t>
            </a:r>
            <a:r>
              <a:rPr lang="zh-CN" altLang="en-US" sz="2400" dirty="0">
                <a:ea typeface="黑体" panose="02010609060101010101" pitchFamily="49" charset="-122"/>
              </a:rPr>
              <a:t>内能不变，必然导致能级分布数的变化，其结果是体系微观状态数增多，总熵随之增加。</a:t>
            </a:r>
          </a:p>
        </p:txBody>
      </p:sp>
      <p:graphicFrame>
        <p:nvGraphicFramePr>
          <p:cNvPr id="12291" name="Object 15"/>
          <p:cNvGraphicFramePr>
            <a:graphicFrameLocks noChangeAspect="1"/>
          </p:cNvGraphicFramePr>
          <p:nvPr/>
        </p:nvGraphicFramePr>
        <p:xfrm>
          <a:off x="1993901" y="908051"/>
          <a:ext cx="7580313" cy="487363"/>
        </p:xfrm>
        <a:graphic>
          <a:graphicData uri="http://schemas.openxmlformats.org/presentationml/2006/ole">
            <mc:AlternateContent xmlns:mc="http://schemas.openxmlformats.org/markup-compatibility/2006">
              <mc:Choice xmlns:v="urn:schemas-microsoft-com:vml" Requires="v">
                <p:oleObj spid="_x0000_s10346" name="Equation" r:id="rId3" imgW="3556000" imgH="228600" progId="Equation.3">
                  <p:embed/>
                </p:oleObj>
              </mc:Choice>
              <mc:Fallback>
                <p:oleObj name="Equation" r:id="rId3" imgW="35560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1" y="908051"/>
                        <a:ext cx="7580313" cy="48736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16"/>
          <p:cNvGraphicFramePr>
            <a:graphicFrameLocks noChangeAspect="1"/>
          </p:cNvGraphicFramePr>
          <p:nvPr/>
        </p:nvGraphicFramePr>
        <p:xfrm>
          <a:off x="3216275" y="2027239"/>
          <a:ext cx="5360988" cy="731837"/>
        </p:xfrm>
        <a:graphic>
          <a:graphicData uri="http://schemas.openxmlformats.org/presentationml/2006/ole">
            <mc:AlternateContent xmlns:mc="http://schemas.openxmlformats.org/markup-compatibility/2006">
              <mc:Choice xmlns:v="urn:schemas-microsoft-com:vml" Requires="v">
                <p:oleObj spid="_x0000_s10347" name="Equation" r:id="rId5" imgW="2514600" imgH="342900" progId="Equation.3">
                  <p:embed/>
                </p:oleObj>
              </mc:Choice>
              <mc:Fallback>
                <p:oleObj name="Equation" r:id="rId5" imgW="2514600" imgH="342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275" y="2027239"/>
                        <a:ext cx="5360988" cy="7318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3"/>
          <p:cNvSpPr txBox="1">
            <a:spLocks noChangeArrowheads="1"/>
          </p:cNvSpPr>
          <p:nvPr/>
        </p:nvSpPr>
        <p:spPr bwMode="auto">
          <a:xfrm>
            <a:off x="770709" y="319089"/>
            <a:ext cx="6909616"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defRPr/>
            </a:pPr>
            <a:r>
              <a:rPr lang="zh-CN" altLang="en-US" sz="2400" kern="0" dirty="0">
                <a:solidFill>
                  <a:srgbClr val="FFFFFF"/>
                </a:solidFill>
                <a:ea typeface="黑体" panose="02010609060101010101" pitchFamily="49" charset="-122"/>
              </a:rPr>
              <a:t>代入前式，并令</a:t>
            </a:r>
            <a:r>
              <a:rPr lang="en-US" altLang="zh-CN" sz="2400" b="1" i="1" kern="0" dirty="0">
                <a:solidFill>
                  <a:srgbClr val="FFFF00"/>
                </a:solidFill>
                <a:ea typeface="黑体" panose="02010609060101010101" pitchFamily="49" charset="-122"/>
              </a:rPr>
              <a:t>N = N</a:t>
            </a:r>
            <a:r>
              <a:rPr lang="en-US" altLang="zh-CN" sz="2400" b="1" i="1" kern="0" baseline="-25000" dirty="0">
                <a:solidFill>
                  <a:srgbClr val="FFFF00"/>
                </a:solidFill>
                <a:ea typeface="黑体" panose="02010609060101010101" pitchFamily="49" charset="-122"/>
              </a:rPr>
              <a:t>A</a:t>
            </a:r>
            <a:r>
              <a:rPr lang="en-US" altLang="zh-CN" sz="2400" b="1" i="1" kern="0" dirty="0">
                <a:solidFill>
                  <a:srgbClr val="FFFF00"/>
                </a:solidFill>
                <a:ea typeface="黑体" panose="02010609060101010101" pitchFamily="49" charset="-122"/>
              </a:rPr>
              <a:t>+N</a:t>
            </a:r>
            <a:r>
              <a:rPr lang="en-US" altLang="zh-CN" sz="2400" b="1" i="1" kern="0" baseline="-25000" dirty="0">
                <a:solidFill>
                  <a:srgbClr val="FFFF00"/>
                </a:solidFill>
                <a:ea typeface="黑体" panose="02010609060101010101" pitchFamily="49" charset="-122"/>
              </a:rPr>
              <a:t>B</a:t>
            </a:r>
            <a:r>
              <a:rPr lang="zh-CN" altLang="en-US" sz="2400" b="1" i="1" kern="0" dirty="0">
                <a:solidFill>
                  <a:srgbClr val="FFFF00"/>
                </a:solidFill>
                <a:ea typeface="黑体" panose="02010609060101010101" pitchFamily="49" charset="-122"/>
              </a:rPr>
              <a:t>，</a:t>
            </a:r>
            <a:r>
              <a:rPr lang="zh-CN" altLang="en-US" sz="2400" kern="0" dirty="0">
                <a:solidFill>
                  <a:srgbClr val="FFFFFF"/>
                </a:solidFill>
                <a:ea typeface="黑体" panose="02010609060101010101" pitchFamily="49" charset="-122"/>
              </a:rPr>
              <a:t>即有</a:t>
            </a:r>
          </a:p>
        </p:txBody>
      </p:sp>
      <p:sp>
        <p:nvSpPr>
          <p:cNvPr id="6" name="Rectangle 3"/>
          <p:cNvSpPr txBox="1">
            <a:spLocks noChangeArrowheads="1"/>
          </p:cNvSpPr>
          <p:nvPr/>
        </p:nvSpPr>
        <p:spPr bwMode="auto">
          <a:xfrm>
            <a:off x="849086" y="1484313"/>
            <a:ext cx="611051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defRPr/>
            </a:pPr>
            <a:r>
              <a:rPr lang="zh-CN" altLang="en-US" sz="2400" kern="0" dirty="0">
                <a:solidFill>
                  <a:srgbClr val="FFFFFF"/>
                </a:solidFill>
                <a:ea typeface="黑体" panose="02010609060101010101" pitchFamily="49" charset="-122"/>
              </a:rPr>
              <a:t>如为多组分气体理想混合，则有</a:t>
            </a:r>
          </a:p>
        </p:txBody>
      </p:sp>
      <p:sp>
        <p:nvSpPr>
          <p:cNvPr id="12295" name="TextBox 6"/>
          <p:cNvSpPr txBox="1">
            <a:spLocks noChangeArrowheads="1"/>
          </p:cNvSpPr>
          <p:nvPr/>
        </p:nvSpPr>
        <p:spPr bwMode="auto">
          <a:xfrm>
            <a:off x="9409113" y="930275"/>
            <a:ext cx="1439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4.22</a:t>
            </a:r>
            <a:r>
              <a:rPr lang="zh-CN" altLang="en-US" sz="2800">
                <a:solidFill>
                  <a:srgbClr val="FFFFFF"/>
                </a:solidFill>
                <a:ea typeface="隶书" panose="02010509060101010101" pitchFamily="49" charset="-122"/>
              </a:rPr>
              <a:t>）</a:t>
            </a:r>
          </a:p>
        </p:txBody>
      </p:sp>
      <p:sp>
        <p:nvSpPr>
          <p:cNvPr id="11272" name="TextBox 7"/>
          <p:cNvSpPr txBox="1">
            <a:spLocks noChangeArrowheads="1"/>
          </p:cNvSpPr>
          <p:nvPr/>
        </p:nvSpPr>
        <p:spPr bwMode="auto">
          <a:xfrm>
            <a:off x="9048751" y="21336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4.23</a:t>
            </a:r>
            <a:r>
              <a:rPr lang="zh-CN" altLang="en-US" sz="2800">
                <a:solidFill>
                  <a:srgbClr val="FFFFFF"/>
                </a:solidFill>
                <a:ea typeface="隶书" panose="02010509060101010101" pitchFamily="49" charset="-122"/>
              </a:rPr>
              <a:t>）</a:t>
            </a:r>
          </a:p>
        </p:txBody>
      </p:sp>
      <p:sp>
        <p:nvSpPr>
          <p:cNvPr id="2" name="TextBox 1"/>
          <p:cNvSpPr txBox="1"/>
          <p:nvPr/>
        </p:nvSpPr>
        <p:spPr>
          <a:xfrm>
            <a:off x="665117" y="5300664"/>
            <a:ext cx="11045734" cy="954087"/>
          </a:xfrm>
          <a:prstGeom prst="rect">
            <a:avLst/>
          </a:prstGeom>
          <a:solidFill>
            <a:schemeClr val="bg1">
              <a:lumMod val="50000"/>
            </a:schemeClr>
          </a:solidFill>
        </p:spPr>
        <p:txBody>
          <a:bodyPr wrap="square">
            <a:spAutoFit/>
          </a:bodyPr>
          <a:lstStyle/>
          <a:p>
            <a:pPr fontAlgn="base">
              <a:spcBef>
                <a:spcPct val="20000"/>
              </a:spcBef>
              <a:spcAft>
                <a:spcPct val="0"/>
              </a:spcAft>
              <a:defRPr/>
            </a:pPr>
            <a:r>
              <a:rPr kumimoji="1" lang="zh-CN" altLang="en-US" sz="2800" dirty="0">
                <a:solidFill>
                  <a:srgbClr val="FFFF00"/>
                </a:solidFill>
                <a:latin typeface="黑体" panose="02010609060101010101" pitchFamily="49" charset="-122"/>
                <a:ea typeface="黑体" panose="02010609060101010101" pitchFamily="49" charset="-122"/>
              </a:rPr>
              <a:t>思考题：当</a:t>
            </a:r>
            <a:r>
              <a:rPr kumimoji="1" lang="en-US" altLang="zh-CN" sz="2800" dirty="0">
                <a:solidFill>
                  <a:srgbClr val="FFFF00"/>
                </a:solidFill>
                <a:latin typeface="黑体" panose="02010609060101010101" pitchFamily="49" charset="-122"/>
                <a:ea typeface="黑体" panose="02010609060101010101" pitchFamily="49" charset="-122"/>
              </a:rPr>
              <a:t>A</a:t>
            </a:r>
            <a:r>
              <a:rPr kumimoji="1" lang="zh-CN" altLang="en-US" sz="2800" dirty="0">
                <a:solidFill>
                  <a:srgbClr val="FFFF00"/>
                </a:solidFill>
                <a:latin typeface="黑体" panose="02010609060101010101" pitchFamily="49" charset="-122"/>
                <a:ea typeface="黑体" panose="02010609060101010101" pitchFamily="49" charset="-122"/>
              </a:rPr>
              <a:t>、</a:t>
            </a:r>
            <a:r>
              <a:rPr kumimoji="1" lang="en-US" altLang="zh-CN" sz="2800" dirty="0">
                <a:solidFill>
                  <a:srgbClr val="FFFF00"/>
                </a:solidFill>
                <a:latin typeface="黑体" panose="02010609060101010101" pitchFamily="49" charset="-122"/>
                <a:ea typeface="黑体" panose="02010609060101010101" pitchFamily="49" charset="-122"/>
              </a:rPr>
              <a:t>B</a:t>
            </a:r>
            <a:r>
              <a:rPr kumimoji="1" lang="zh-CN" altLang="en-US" sz="2800" dirty="0">
                <a:solidFill>
                  <a:srgbClr val="FFFF00"/>
                </a:solidFill>
                <a:latin typeface="黑体" panose="02010609060101010101" pitchFamily="49" charset="-122"/>
                <a:ea typeface="黑体" panose="02010609060101010101" pitchFamily="49" charset="-122"/>
              </a:rPr>
              <a:t>为同种气体等温混合时，重复上述推导过程，证明混合熵为零！</a:t>
            </a:r>
          </a:p>
        </p:txBody>
      </p:sp>
    </p:spTree>
    <p:extLst>
      <p:ext uri="{BB962C8B-B14F-4D97-AF65-F5344CB8AC3E}">
        <p14:creationId xmlns:p14="http://schemas.microsoft.com/office/powerpoint/2010/main" val="3092547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72"/>
                                        </p:tgtEl>
                                        <p:attrNameLst>
                                          <p:attrName>style.visibility</p:attrName>
                                        </p:attrNameLst>
                                      </p:cBhvr>
                                      <p:to>
                                        <p:strVal val="visible"/>
                                      </p:to>
                                    </p:set>
                                    <p:animEffect transition="in" filter="fade">
                                      <p:cBhvr>
                                        <p:cTn id="10" dur="500"/>
                                        <p:tgtEl>
                                          <p:spTgt spid="11272"/>
                                        </p:tgtEl>
                                      </p:cBhvr>
                                    </p:animEffect>
                                  </p:childTnLst>
                                </p:cTn>
                              </p:par>
                              <p:par>
                                <p:cTn id="11" presetID="10"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500"/>
                                        <p:tgtEl>
                                          <p:spTgt spid="1126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266">
                                            <p:txEl>
                                              <p:pRg st="0" end="0"/>
                                            </p:txEl>
                                          </p:spTgt>
                                        </p:tgtEl>
                                        <p:attrNameLst>
                                          <p:attrName>style.visibility</p:attrName>
                                        </p:attrNameLst>
                                      </p:cBhvr>
                                      <p:to>
                                        <p:strVal val="visible"/>
                                      </p:to>
                                    </p:set>
                                    <p:animEffect transition="in" filter="fade">
                                      <p:cBhvr>
                                        <p:cTn id="18" dur="500"/>
                                        <p:tgtEl>
                                          <p:spTgt spid="1126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66">
                                            <p:txEl>
                                              <p:pRg st="1" end="1"/>
                                            </p:txEl>
                                          </p:spTgt>
                                        </p:tgtEl>
                                        <p:attrNameLst>
                                          <p:attrName>style.visibility</p:attrName>
                                        </p:attrNameLst>
                                      </p:cBhvr>
                                      <p:to>
                                        <p:strVal val="visible"/>
                                      </p:to>
                                    </p:set>
                                    <p:animEffect transition="in" filter="fade">
                                      <p:cBhvr>
                                        <p:cTn id="23" dur="500"/>
                                        <p:tgtEl>
                                          <p:spTgt spid="11266">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266">
                                            <p:txEl>
                                              <p:pRg st="2" end="2"/>
                                            </p:txEl>
                                          </p:spTgt>
                                        </p:tgtEl>
                                        <p:attrNameLst>
                                          <p:attrName>style.visibility</p:attrName>
                                        </p:attrNameLst>
                                      </p:cBhvr>
                                      <p:to>
                                        <p:strVal val="visible"/>
                                      </p:to>
                                    </p:set>
                                    <p:animEffect transition="in" filter="fade">
                                      <p:cBhvr>
                                        <p:cTn id="28" dur="500"/>
                                        <p:tgtEl>
                                          <p:spTgt spid="11266">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6" grpId="0"/>
      <p:bldP spid="11272"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20342" y="416381"/>
            <a:ext cx="6629400" cy="533400"/>
          </a:xfrm>
        </p:spPr>
        <p:txBody>
          <a:bodyPr/>
          <a:lstStyle/>
          <a:p>
            <a:pPr algn="l" eaLnBrk="1" hangingPunct="1">
              <a:defRPr/>
            </a:pPr>
            <a:r>
              <a:rPr lang="en-US" altLang="zh-CN" sz="3600" dirty="0">
                <a:latin typeface="+mn-lt"/>
                <a:ea typeface="黑体" panose="02010609060101010101" pitchFamily="49" charset="-122"/>
              </a:rPr>
              <a:t>4.1.5 </a:t>
            </a:r>
            <a:r>
              <a:rPr lang="zh-CN" altLang="en-US" sz="3600" dirty="0">
                <a:latin typeface="+mn-lt"/>
                <a:ea typeface="黑体" panose="02010609060101010101" pitchFamily="49" charset="-122"/>
              </a:rPr>
              <a:t>吉布斯佯谬</a:t>
            </a:r>
          </a:p>
        </p:txBody>
      </p:sp>
      <p:sp>
        <p:nvSpPr>
          <p:cNvPr id="13315" name="Rectangle 3"/>
          <p:cNvSpPr>
            <a:spLocks noGrp="1" noChangeArrowheads="1"/>
          </p:cNvSpPr>
          <p:nvPr>
            <p:ph type="body" idx="1"/>
          </p:nvPr>
        </p:nvSpPr>
        <p:spPr>
          <a:xfrm>
            <a:off x="472441" y="1035506"/>
            <a:ext cx="11398773" cy="1574800"/>
          </a:xfrm>
        </p:spPr>
        <p:txBody>
          <a:bodyPr/>
          <a:lstStyle/>
          <a:p>
            <a:pPr eaLnBrk="1" hangingPunct="1">
              <a:lnSpc>
                <a:spcPct val="120000"/>
              </a:lnSpc>
            </a:pPr>
            <a:r>
              <a:rPr lang="zh-CN" altLang="en-US" sz="2400" dirty="0">
                <a:ea typeface="黑体" panose="02010609060101010101" pitchFamily="49" charset="-122"/>
              </a:rPr>
              <a:t>设使上述混合熵推导过程中的气体分子</a:t>
            </a:r>
            <a:r>
              <a:rPr lang="en-US" altLang="zh-CN" sz="2400" dirty="0">
                <a:ea typeface="黑体" panose="02010609060101010101" pitchFamily="49" charset="-122"/>
              </a:rPr>
              <a:t>A</a:t>
            </a:r>
            <a:r>
              <a:rPr lang="zh-CN" altLang="en-US" sz="2400" dirty="0">
                <a:ea typeface="黑体" panose="02010609060101010101" pitchFamily="49" charset="-122"/>
              </a:rPr>
              <a:t>、</a:t>
            </a:r>
            <a:r>
              <a:rPr lang="en-US" altLang="zh-CN" sz="2400" dirty="0">
                <a:ea typeface="黑体" panose="02010609060101010101" pitchFamily="49" charset="-122"/>
              </a:rPr>
              <a:t>B</a:t>
            </a:r>
            <a:r>
              <a:rPr lang="zh-CN" altLang="en-US" sz="2400" dirty="0">
                <a:ea typeface="黑体" panose="02010609060101010101" pitchFamily="49" charset="-122"/>
              </a:rPr>
              <a:t>为同类分子，那么合二为一之后体系总熵是否增加了呢？答案否定的，此过程并不导致熵变。但是在历史上有关此类过程的思索却出现了</a:t>
            </a:r>
            <a:r>
              <a:rPr lang="zh-CN" altLang="en-US" sz="2400" b="1" dirty="0">
                <a:solidFill>
                  <a:schemeClr val="tx2"/>
                </a:solidFill>
                <a:ea typeface="黑体" panose="02010609060101010101" pitchFamily="49" charset="-122"/>
              </a:rPr>
              <a:t>吉布斯佯谬</a:t>
            </a:r>
            <a:r>
              <a:rPr lang="zh-CN" altLang="en-US" sz="2400" dirty="0">
                <a:ea typeface="黑体" panose="02010609060101010101" pitchFamily="49" charset="-122"/>
              </a:rPr>
              <a:t>。</a:t>
            </a:r>
          </a:p>
        </p:txBody>
      </p:sp>
      <p:graphicFrame>
        <p:nvGraphicFramePr>
          <p:cNvPr id="12292" name="Object 6"/>
          <p:cNvGraphicFramePr>
            <a:graphicFrameLocks noChangeAspect="1"/>
          </p:cNvGraphicFramePr>
          <p:nvPr>
            <p:extLst>
              <p:ext uri="{D42A27DB-BD31-4B8C-83A1-F6EECF244321}">
                <p14:modId xmlns:p14="http://schemas.microsoft.com/office/powerpoint/2010/main" val="3102993757"/>
              </p:ext>
            </p:extLst>
          </p:nvPr>
        </p:nvGraphicFramePr>
        <p:xfrm>
          <a:off x="3550467" y="4396243"/>
          <a:ext cx="3200400" cy="574675"/>
        </p:xfrm>
        <a:graphic>
          <a:graphicData uri="http://schemas.openxmlformats.org/presentationml/2006/ole">
            <mc:AlternateContent xmlns:mc="http://schemas.openxmlformats.org/markup-compatibility/2006">
              <mc:Choice xmlns:v="urn:schemas-microsoft-com:vml" Requires="v">
                <p:oleObj spid="_x0000_s11318" name="Equation" r:id="rId3" imgW="1270000" imgH="228600" progId="Equation.3">
                  <p:embed/>
                </p:oleObj>
              </mc:Choice>
              <mc:Fallback>
                <p:oleObj name="Equation" r:id="rId3" imgW="12700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467" y="4396243"/>
                        <a:ext cx="3200400" cy="5746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3" name="TextBox 4"/>
          <p:cNvSpPr txBox="1">
            <a:spLocks noChangeArrowheads="1"/>
          </p:cNvSpPr>
          <p:nvPr/>
        </p:nvSpPr>
        <p:spPr bwMode="auto">
          <a:xfrm>
            <a:off x="9014596" y="4396243"/>
            <a:ext cx="144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a:t>
            </a:r>
            <a:r>
              <a:rPr lang="en-US" altLang="zh-CN" sz="2800" dirty="0">
                <a:solidFill>
                  <a:srgbClr val="FFFFFF"/>
                </a:solidFill>
                <a:ea typeface="隶书" panose="02010509060101010101" pitchFamily="49" charset="-122"/>
              </a:rPr>
              <a:t>4.24</a:t>
            </a:r>
            <a:r>
              <a:rPr lang="zh-CN" altLang="en-US" sz="2800" dirty="0">
                <a:solidFill>
                  <a:srgbClr val="FFFFFF"/>
                </a:solidFill>
                <a:ea typeface="隶书" panose="02010509060101010101" pitchFamily="49" charset="-122"/>
              </a:rPr>
              <a:t>）</a:t>
            </a:r>
          </a:p>
        </p:txBody>
      </p:sp>
      <p:sp>
        <p:nvSpPr>
          <p:cNvPr id="6" name="Rectangle 3"/>
          <p:cNvSpPr txBox="1">
            <a:spLocks noChangeArrowheads="1"/>
          </p:cNvSpPr>
          <p:nvPr/>
        </p:nvSpPr>
        <p:spPr bwMode="auto">
          <a:xfrm>
            <a:off x="1799500" y="5094743"/>
            <a:ext cx="84502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buFontTx/>
              <a:buNone/>
              <a:defRPr/>
            </a:pPr>
            <a:r>
              <a:rPr lang="zh-CN" altLang="en-US" sz="2400" kern="0" dirty="0">
                <a:solidFill>
                  <a:srgbClr val="FFFFFF"/>
                </a:solidFill>
                <a:ea typeface="黑体" pitchFamily="49" charset="-122"/>
              </a:rPr>
              <a:t>若直接应用上式来计算混合熵，后果如何呢？</a:t>
            </a:r>
          </a:p>
        </p:txBody>
      </p:sp>
      <p:sp>
        <p:nvSpPr>
          <p:cNvPr id="7" name="Rectangle 3"/>
          <p:cNvSpPr txBox="1">
            <a:spLocks noChangeArrowheads="1"/>
          </p:cNvSpPr>
          <p:nvPr/>
        </p:nvSpPr>
        <p:spPr bwMode="auto">
          <a:xfrm>
            <a:off x="472441" y="2603956"/>
            <a:ext cx="11247118"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defRPr/>
            </a:pPr>
            <a:r>
              <a:rPr lang="zh-CN" altLang="en-US" sz="2400" kern="0" dirty="0">
                <a:solidFill>
                  <a:srgbClr val="FFFFFF"/>
                </a:solidFill>
                <a:ea typeface="黑体" pitchFamily="49" charset="-122"/>
              </a:rPr>
              <a:t>早期经典统计缺乏量子论概念，对离域子体系和定域子体系在微观态的实现方式上未能加以严格区别，以致在应用相空间求算体系配分函数时潜伏巨大缺陷。</a:t>
            </a:r>
          </a:p>
        </p:txBody>
      </p:sp>
      <p:sp>
        <p:nvSpPr>
          <p:cNvPr id="8" name="Rectangle 3"/>
          <p:cNvSpPr txBox="1">
            <a:spLocks noChangeArrowheads="1"/>
          </p:cNvSpPr>
          <p:nvPr/>
        </p:nvSpPr>
        <p:spPr bwMode="auto">
          <a:xfrm>
            <a:off x="865732" y="3664405"/>
            <a:ext cx="11005482"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例如，对单原子分子气体，其</a:t>
            </a:r>
            <a:r>
              <a:rPr lang="zh-CN" altLang="en-US" sz="2400" kern="0" dirty="0">
                <a:solidFill>
                  <a:srgbClr val="FFFF00"/>
                </a:solidFill>
                <a:ea typeface="黑体" pitchFamily="49" charset="-122"/>
              </a:rPr>
              <a:t>经典</a:t>
            </a:r>
            <a:r>
              <a:rPr lang="zh-CN" altLang="en-US" sz="2400" kern="0" dirty="0">
                <a:solidFill>
                  <a:srgbClr val="FFFFFF"/>
                </a:solidFill>
                <a:ea typeface="黑体" pitchFamily="49" charset="-122"/>
              </a:rPr>
              <a:t>微正则配分函数为</a:t>
            </a:r>
          </a:p>
        </p:txBody>
      </p:sp>
    </p:spTree>
    <p:extLst>
      <p:ext uri="{BB962C8B-B14F-4D97-AF65-F5344CB8AC3E}">
        <p14:creationId xmlns:p14="http://schemas.microsoft.com/office/powerpoint/2010/main" val="3988900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fade">
                                      <p:cBhvr>
                                        <p:cTn id="14" dur="500"/>
                                        <p:tgtEl>
                                          <p:spTgt spid="1229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500"/>
                                        <p:tgtEl>
                                          <p:spTgt spid="12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7"/>
          <p:cNvGraphicFramePr>
            <a:graphicFrameLocks noChangeAspect="1"/>
          </p:cNvGraphicFramePr>
          <p:nvPr/>
        </p:nvGraphicFramePr>
        <p:xfrm>
          <a:off x="2208214" y="4391026"/>
          <a:ext cx="6708775" cy="930275"/>
        </p:xfrm>
        <a:graphic>
          <a:graphicData uri="http://schemas.openxmlformats.org/presentationml/2006/ole">
            <mc:AlternateContent xmlns:mc="http://schemas.openxmlformats.org/markup-compatibility/2006">
              <mc:Choice xmlns:v="urn:schemas-microsoft-com:vml" Requires="v">
                <p:oleObj spid="_x0000_s12706" name="公式" r:id="rId3" imgW="3390900" imgH="469900" progId="Equation.3">
                  <p:embed/>
                </p:oleObj>
              </mc:Choice>
              <mc:Fallback>
                <p:oleObj name="公式" r:id="rId3" imgW="33909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4" y="4391026"/>
                        <a:ext cx="6708775" cy="9302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TextBox 5"/>
          <p:cNvSpPr txBox="1">
            <a:spLocks noChangeArrowheads="1"/>
          </p:cNvSpPr>
          <p:nvPr/>
        </p:nvSpPr>
        <p:spPr bwMode="auto">
          <a:xfrm>
            <a:off x="8932863" y="4573589"/>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a:t>
            </a:r>
            <a:r>
              <a:rPr lang="en-US" altLang="zh-CN" sz="2800" dirty="0">
                <a:solidFill>
                  <a:srgbClr val="FFFFFF"/>
                </a:solidFill>
                <a:ea typeface="隶书" panose="02010509060101010101" pitchFamily="49" charset="-122"/>
              </a:rPr>
              <a:t>4.26</a:t>
            </a:r>
            <a:r>
              <a:rPr lang="zh-CN" altLang="en-US" sz="2800" dirty="0">
                <a:solidFill>
                  <a:srgbClr val="FFFFFF"/>
                </a:solidFill>
                <a:ea typeface="隶书" panose="02010509060101010101" pitchFamily="49" charset="-122"/>
              </a:rPr>
              <a:t>）</a:t>
            </a:r>
          </a:p>
        </p:txBody>
      </p:sp>
      <p:sp>
        <p:nvSpPr>
          <p:cNvPr id="8" name="Rectangle 3"/>
          <p:cNvSpPr txBox="1">
            <a:spLocks noChangeArrowheads="1"/>
          </p:cNvSpPr>
          <p:nvPr/>
        </p:nvSpPr>
        <p:spPr bwMode="auto">
          <a:xfrm>
            <a:off x="1038497" y="2963863"/>
            <a:ext cx="6995251"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anose="02010609060101010101" pitchFamily="49" charset="-122"/>
              </a:rPr>
              <a:t>混合前后体系熵变为</a:t>
            </a:r>
          </a:p>
        </p:txBody>
      </p:sp>
      <p:sp>
        <p:nvSpPr>
          <p:cNvPr id="11" name="Rectangle 3"/>
          <p:cNvSpPr txBox="1">
            <a:spLocks noChangeArrowheads="1"/>
          </p:cNvSpPr>
          <p:nvPr/>
        </p:nvSpPr>
        <p:spPr bwMode="auto">
          <a:xfrm>
            <a:off x="979714" y="260351"/>
            <a:ext cx="1088830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en-US" altLang="zh-CN" sz="2400" kern="0" dirty="0">
                <a:solidFill>
                  <a:srgbClr val="FFFFFF"/>
                </a:solidFill>
                <a:ea typeface="黑体" panose="02010609060101010101" pitchFamily="49" charset="-122"/>
              </a:rPr>
              <a:t>A</a:t>
            </a:r>
            <a:r>
              <a:rPr lang="zh-CN" altLang="en-US" sz="2400" kern="0" dirty="0">
                <a:solidFill>
                  <a:srgbClr val="FFFFFF"/>
                </a:solidFill>
                <a:ea typeface="黑体" panose="02010609060101010101" pitchFamily="49" charset="-122"/>
              </a:rPr>
              <a:t>、</a:t>
            </a:r>
            <a:r>
              <a:rPr lang="en-US" altLang="zh-CN" sz="2400" kern="0" dirty="0">
                <a:solidFill>
                  <a:srgbClr val="FFFFFF"/>
                </a:solidFill>
                <a:ea typeface="黑体" panose="02010609060101010101" pitchFamily="49" charset="-122"/>
              </a:rPr>
              <a:t>B</a:t>
            </a:r>
            <a:r>
              <a:rPr lang="zh-CN" altLang="en-US" sz="2400" kern="0" dirty="0">
                <a:solidFill>
                  <a:srgbClr val="FFFFFF"/>
                </a:solidFill>
                <a:ea typeface="黑体" panose="02010609060101010101" pitchFamily="49" charset="-122"/>
              </a:rPr>
              <a:t>气体理想等温混合前后各体系的配分函数分别为</a:t>
            </a:r>
            <a:endParaRPr lang="en-US" altLang="zh-CN" sz="2400" kern="0" dirty="0">
              <a:solidFill>
                <a:srgbClr val="FFFFFF"/>
              </a:solidFill>
              <a:ea typeface="黑体" panose="02010609060101010101" pitchFamily="49" charset="-122"/>
            </a:endParaRPr>
          </a:p>
        </p:txBody>
      </p:sp>
      <p:graphicFrame>
        <p:nvGraphicFramePr>
          <p:cNvPr id="3" name="对象 2"/>
          <p:cNvGraphicFramePr>
            <a:graphicFrameLocks noChangeAspect="1"/>
          </p:cNvGraphicFramePr>
          <p:nvPr/>
        </p:nvGraphicFramePr>
        <p:xfrm>
          <a:off x="2208213" y="3925889"/>
          <a:ext cx="8166100" cy="427037"/>
        </p:xfrm>
        <a:graphic>
          <a:graphicData uri="http://schemas.openxmlformats.org/presentationml/2006/ole">
            <mc:AlternateContent xmlns:mc="http://schemas.openxmlformats.org/markup-compatibility/2006">
              <mc:Choice xmlns:v="urn:schemas-microsoft-com:vml" Requires="v">
                <p:oleObj spid="_x0000_s12707" name="公式" r:id="rId5" imgW="4127500" imgH="215900" progId="Equation.3">
                  <p:embed/>
                </p:oleObj>
              </mc:Choice>
              <mc:Fallback>
                <p:oleObj name="公式" r:id="rId5" imgW="4127500" imgH="215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3" y="3925889"/>
                        <a:ext cx="8166100" cy="4270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对象 3"/>
          <p:cNvGraphicFramePr>
            <a:graphicFrameLocks noChangeAspect="1"/>
          </p:cNvGraphicFramePr>
          <p:nvPr/>
        </p:nvGraphicFramePr>
        <p:xfrm>
          <a:off x="5199064" y="1916114"/>
          <a:ext cx="1882775" cy="427037"/>
        </p:xfrm>
        <a:graphic>
          <a:graphicData uri="http://schemas.openxmlformats.org/presentationml/2006/ole">
            <mc:AlternateContent xmlns:mc="http://schemas.openxmlformats.org/markup-compatibility/2006">
              <mc:Choice xmlns:v="urn:schemas-microsoft-com:vml" Requires="v">
                <p:oleObj spid="_x0000_s12708" name="公式" r:id="rId7" imgW="952087" imgH="215806" progId="Equation.3">
                  <p:embed/>
                </p:oleObj>
              </mc:Choice>
              <mc:Fallback>
                <p:oleObj name="公式" r:id="rId7" imgW="952087"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9064" y="1916114"/>
                        <a:ext cx="1882775" cy="4270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内容占位符 5"/>
          <p:cNvSpPr>
            <a:spLocks noGrp="1"/>
          </p:cNvSpPr>
          <p:nvPr>
            <p:ph idx="1"/>
          </p:nvPr>
        </p:nvSpPr>
        <p:spPr>
          <a:xfrm>
            <a:off x="1038497" y="1909764"/>
            <a:ext cx="4552678" cy="439737"/>
          </a:xfrm>
        </p:spPr>
        <p:txBody>
          <a:bodyPr/>
          <a:lstStyle/>
          <a:p>
            <a:pPr marL="0" indent="0">
              <a:buNone/>
            </a:pPr>
            <a:r>
              <a:rPr lang="zh-CN" altLang="en-US" sz="2400" dirty="0">
                <a:latin typeface="黑体" panose="02010609060101010101" pitchFamily="49" charset="-122"/>
                <a:ea typeface="黑体" panose="02010609060101010101" pitchFamily="49" charset="-122"/>
              </a:rPr>
              <a:t>且等温混合过程满足：</a:t>
            </a:r>
          </a:p>
        </p:txBody>
      </p:sp>
      <p:graphicFrame>
        <p:nvGraphicFramePr>
          <p:cNvPr id="7" name="对象 6"/>
          <p:cNvGraphicFramePr>
            <a:graphicFrameLocks noChangeAspect="1"/>
          </p:cNvGraphicFramePr>
          <p:nvPr/>
        </p:nvGraphicFramePr>
        <p:xfrm>
          <a:off x="2016125" y="835026"/>
          <a:ext cx="6796088" cy="481013"/>
        </p:xfrm>
        <a:graphic>
          <a:graphicData uri="http://schemas.openxmlformats.org/presentationml/2006/ole">
            <mc:AlternateContent xmlns:mc="http://schemas.openxmlformats.org/markup-compatibility/2006">
              <mc:Choice xmlns:v="urn:schemas-microsoft-com:vml" Requires="v">
                <p:oleObj spid="_x0000_s12709" name="公式" r:id="rId9" imgW="3416300" imgH="241300" progId="Equation.3">
                  <p:embed/>
                </p:oleObj>
              </mc:Choice>
              <mc:Fallback>
                <p:oleObj name="公式" r:id="rId9" imgW="34163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6125" y="835026"/>
                        <a:ext cx="6796088" cy="4810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nvGraphicFramePr>
        <p:xfrm>
          <a:off x="2016125" y="1341438"/>
          <a:ext cx="5735638" cy="481012"/>
        </p:xfrm>
        <a:graphic>
          <a:graphicData uri="http://schemas.openxmlformats.org/presentationml/2006/ole">
            <mc:AlternateContent xmlns:mc="http://schemas.openxmlformats.org/markup-compatibility/2006">
              <mc:Choice xmlns:v="urn:schemas-microsoft-com:vml" Requires="v">
                <p:oleObj spid="_x0000_s12710" name="公式" r:id="rId11" imgW="2882900" imgH="241300" progId="Equation.3">
                  <p:embed/>
                </p:oleObj>
              </mc:Choice>
              <mc:Fallback>
                <p:oleObj name="公式" r:id="rId11" imgW="28829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6125" y="1341438"/>
                        <a:ext cx="5735638" cy="4810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nvGraphicFramePr>
        <p:xfrm>
          <a:off x="7175500" y="1916114"/>
          <a:ext cx="1455738" cy="427037"/>
        </p:xfrm>
        <a:graphic>
          <a:graphicData uri="http://schemas.openxmlformats.org/presentationml/2006/ole">
            <mc:AlternateContent xmlns:mc="http://schemas.openxmlformats.org/markup-compatibility/2006">
              <mc:Choice xmlns:v="urn:schemas-microsoft-com:vml" Requires="v">
                <p:oleObj spid="_x0000_s12711" name="公式" r:id="rId13" imgW="736280" imgH="215806" progId="Equation.3">
                  <p:embed/>
                </p:oleObj>
              </mc:Choice>
              <mc:Fallback>
                <p:oleObj name="公式" r:id="rId13" imgW="736280" imgH="21580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75500" y="1916114"/>
                        <a:ext cx="1455738" cy="4270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6"/>
          <p:cNvGraphicFramePr>
            <a:graphicFrameLocks noChangeAspect="1"/>
          </p:cNvGraphicFramePr>
          <p:nvPr/>
        </p:nvGraphicFramePr>
        <p:xfrm>
          <a:off x="5297488" y="2473325"/>
          <a:ext cx="2286000" cy="452438"/>
        </p:xfrm>
        <a:graphic>
          <a:graphicData uri="http://schemas.openxmlformats.org/presentationml/2006/ole">
            <mc:AlternateContent xmlns:mc="http://schemas.openxmlformats.org/markup-compatibility/2006">
              <mc:Choice xmlns:v="urn:schemas-microsoft-com:vml" Requires="v">
                <p:oleObj spid="_x0000_s12712" name="Equation" r:id="rId15" imgW="1155700" imgH="228600" progId="Equation.3">
                  <p:embed/>
                </p:oleObj>
              </mc:Choice>
              <mc:Fallback>
                <p:oleObj name="Equation" r:id="rId15" imgW="11557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97488" y="2473325"/>
                        <a:ext cx="2286000" cy="4524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TextBox 4"/>
          <p:cNvSpPr txBox="1">
            <a:spLocks noChangeArrowheads="1"/>
          </p:cNvSpPr>
          <p:nvPr/>
        </p:nvSpPr>
        <p:spPr bwMode="auto">
          <a:xfrm>
            <a:off x="8929688" y="2420939"/>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4.25</a:t>
            </a:r>
            <a:r>
              <a:rPr lang="zh-CN" altLang="en-US" sz="2800">
                <a:solidFill>
                  <a:srgbClr val="FFFFFF"/>
                </a:solidFill>
                <a:ea typeface="隶书" panose="02010509060101010101" pitchFamily="49" charset="-122"/>
              </a:rPr>
              <a:t>）</a:t>
            </a:r>
          </a:p>
        </p:txBody>
      </p:sp>
      <p:sp>
        <p:nvSpPr>
          <p:cNvPr id="25" name="Rectangle 3"/>
          <p:cNvSpPr txBox="1">
            <a:spLocks noChangeArrowheads="1"/>
          </p:cNvSpPr>
          <p:nvPr/>
        </p:nvSpPr>
        <p:spPr bwMode="auto">
          <a:xfrm>
            <a:off x="1011367" y="2438834"/>
            <a:ext cx="4082190" cy="57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anose="02010609060101010101" pitchFamily="49" charset="-122"/>
              </a:rPr>
              <a:t>依经典统计，体系熵为</a:t>
            </a:r>
          </a:p>
        </p:txBody>
      </p:sp>
      <p:graphicFrame>
        <p:nvGraphicFramePr>
          <p:cNvPr id="13" name="对象 12"/>
          <p:cNvGraphicFramePr>
            <a:graphicFrameLocks noChangeAspect="1"/>
          </p:cNvGraphicFramePr>
          <p:nvPr/>
        </p:nvGraphicFramePr>
        <p:xfrm>
          <a:off x="2208213" y="3489325"/>
          <a:ext cx="2640012" cy="452438"/>
        </p:xfrm>
        <a:graphic>
          <a:graphicData uri="http://schemas.openxmlformats.org/presentationml/2006/ole">
            <mc:AlternateContent xmlns:mc="http://schemas.openxmlformats.org/markup-compatibility/2006">
              <mc:Choice xmlns:v="urn:schemas-microsoft-com:vml" Requires="v">
                <p:oleObj spid="_x0000_s12713" name="公式" r:id="rId17" imgW="1333500" imgH="228600" progId="Equation.3">
                  <p:embed/>
                </p:oleObj>
              </mc:Choice>
              <mc:Fallback>
                <p:oleObj name="公式" r:id="rId17" imgW="13335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8213" y="3489325"/>
                        <a:ext cx="2640012" cy="4524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Rectangle 3"/>
          <p:cNvSpPr txBox="1">
            <a:spLocks noChangeArrowheads="1"/>
          </p:cNvSpPr>
          <p:nvPr/>
        </p:nvSpPr>
        <p:spPr bwMode="auto">
          <a:xfrm>
            <a:off x="1097690" y="5451476"/>
            <a:ext cx="7166701"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anose="02010609060101010101" pitchFamily="49" charset="-122"/>
              </a:rPr>
              <a:t>与正则系综统计法所得结果一致。</a:t>
            </a:r>
          </a:p>
        </p:txBody>
      </p:sp>
    </p:spTree>
    <p:extLst>
      <p:ext uri="{BB962C8B-B14F-4D97-AF65-F5344CB8AC3E}">
        <p14:creationId xmlns:p14="http://schemas.microsoft.com/office/powerpoint/2010/main" val="2491845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3316"/>
                                        </p:tgtEl>
                                        <p:attrNameLst>
                                          <p:attrName>style.visibility</p:attrName>
                                        </p:attrNameLst>
                                      </p:cBhvr>
                                      <p:to>
                                        <p:strVal val="visible"/>
                                      </p:to>
                                    </p:set>
                                    <p:animEffect transition="in" filter="fade">
                                      <p:cBhvr>
                                        <p:cTn id="48" dur="500"/>
                                        <p:tgtEl>
                                          <p:spTgt spid="133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318"/>
                                        </p:tgtEl>
                                        <p:attrNameLst>
                                          <p:attrName>style.visibility</p:attrName>
                                        </p:attrNameLst>
                                      </p:cBhvr>
                                      <p:to>
                                        <p:strVal val="visible"/>
                                      </p:to>
                                    </p:set>
                                    <p:animEffect transition="in" filter="fade">
                                      <p:cBhvr>
                                        <p:cTn id="51" dur="500"/>
                                        <p:tgtEl>
                                          <p:spTgt spid="133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8" grpId="0"/>
      <p:bldP spid="6" grpId="0" build="p"/>
      <p:bldP spid="24"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22514" y="1582287"/>
            <a:ext cx="11508560" cy="792161"/>
          </a:xfrm>
        </p:spPr>
        <p:txBody>
          <a:bodyPr/>
          <a:lstStyle/>
          <a:p>
            <a:pPr eaLnBrk="1" hangingPunct="1">
              <a:lnSpc>
                <a:spcPct val="120000"/>
              </a:lnSpc>
              <a:spcBef>
                <a:spcPts val="1200"/>
              </a:spcBef>
            </a:pPr>
            <a:r>
              <a:rPr lang="zh-CN" altLang="en-US" sz="2400" dirty="0" smtClean="0">
                <a:ea typeface="黑体" panose="02010609060101010101" pitchFamily="49" charset="-122"/>
              </a:rPr>
              <a:t>不论</a:t>
            </a:r>
            <a:r>
              <a:rPr lang="en-US" altLang="zh-CN" sz="2400" dirty="0">
                <a:ea typeface="黑体" panose="02010609060101010101" pitchFamily="49" charset="-122"/>
              </a:rPr>
              <a:t>A</a:t>
            </a:r>
            <a:r>
              <a:rPr lang="zh-CN" altLang="en-US" sz="2400" dirty="0">
                <a:ea typeface="黑体" panose="02010609060101010101" pitchFamily="49" charset="-122"/>
              </a:rPr>
              <a:t>、</a:t>
            </a:r>
            <a:r>
              <a:rPr lang="en-US" altLang="zh-CN" sz="2400" dirty="0">
                <a:ea typeface="黑体" panose="02010609060101010101" pitchFamily="49" charset="-122"/>
              </a:rPr>
              <a:t>B</a:t>
            </a:r>
            <a:r>
              <a:rPr lang="zh-CN" altLang="en-US" sz="2400" dirty="0">
                <a:ea typeface="黑体" panose="02010609060101010101" pitchFamily="49" charset="-122"/>
              </a:rPr>
              <a:t>是否同类分子，上述推算所得混合熵总大于</a:t>
            </a:r>
            <a:r>
              <a:rPr lang="en-US" altLang="zh-CN" sz="2400" dirty="0">
                <a:ea typeface="黑体" panose="02010609060101010101" pitchFamily="49" charset="-122"/>
              </a:rPr>
              <a:t>0</a:t>
            </a:r>
            <a:r>
              <a:rPr lang="zh-CN" altLang="en-US" sz="2400" dirty="0">
                <a:ea typeface="黑体" panose="02010609060101010101" pitchFamily="49" charset="-122"/>
              </a:rPr>
              <a:t>。与熵的加和性相抵触。</a:t>
            </a:r>
            <a:endParaRPr lang="en-US" altLang="zh-CN" sz="2400" dirty="0">
              <a:ea typeface="黑体" panose="02010609060101010101" pitchFamily="49" charset="-122"/>
            </a:endParaRPr>
          </a:p>
        </p:txBody>
      </p:sp>
      <p:graphicFrame>
        <p:nvGraphicFramePr>
          <p:cNvPr id="15363" name="Object 7"/>
          <p:cNvGraphicFramePr>
            <a:graphicFrameLocks noChangeAspect="1"/>
          </p:cNvGraphicFramePr>
          <p:nvPr/>
        </p:nvGraphicFramePr>
        <p:xfrm>
          <a:off x="2279651" y="549276"/>
          <a:ext cx="4246563" cy="930275"/>
        </p:xfrm>
        <a:graphic>
          <a:graphicData uri="http://schemas.openxmlformats.org/presentationml/2006/ole">
            <mc:AlternateContent xmlns:mc="http://schemas.openxmlformats.org/markup-compatibility/2006">
              <mc:Choice xmlns:v="urn:schemas-microsoft-com:vml" Requires="v">
                <p:oleObj spid="_x0000_s13470" name="公式" r:id="rId3" imgW="2146300" imgH="469900" progId="Equation.3">
                  <p:embed/>
                </p:oleObj>
              </mc:Choice>
              <mc:Fallback>
                <p:oleObj name="公式" r:id="rId3" imgW="21463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1" y="549276"/>
                        <a:ext cx="4246563" cy="9302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TextBox 5"/>
          <p:cNvSpPr txBox="1">
            <a:spLocks noChangeArrowheads="1"/>
          </p:cNvSpPr>
          <p:nvPr/>
        </p:nvSpPr>
        <p:spPr bwMode="auto">
          <a:xfrm>
            <a:off x="6564313" y="765176"/>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4.26</a:t>
            </a:r>
            <a:r>
              <a:rPr lang="zh-CN" altLang="en-US" sz="2800">
                <a:solidFill>
                  <a:srgbClr val="FFFFFF"/>
                </a:solidFill>
                <a:ea typeface="隶书" panose="02010509060101010101" pitchFamily="49" charset="-122"/>
              </a:rPr>
              <a:t>）</a:t>
            </a:r>
          </a:p>
        </p:txBody>
      </p:sp>
      <p:graphicFrame>
        <p:nvGraphicFramePr>
          <p:cNvPr id="13321" name="对象 2"/>
          <p:cNvGraphicFramePr>
            <a:graphicFrameLocks noChangeAspect="1"/>
          </p:cNvGraphicFramePr>
          <p:nvPr>
            <p:extLst>
              <p:ext uri="{D42A27DB-BD31-4B8C-83A1-F6EECF244321}">
                <p14:modId xmlns:p14="http://schemas.microsoft.com/office/powerpoint/2010/main" val="4204217130"/>
              </p:ext>
            </p:extLst>
          </p:nvPr>
        </p:nvGraphicFramePr>
        <p:xfrm>
          <a:off x="2351089" y="3815218"/>
          <a:ext cx="4129087" cy="574675"/>
        </p:xfrm>
        <a:graphic>
          <a:graphicData uri="http://schemas.openxmlformats.org/presentationml/2006/ole">
            <mc:AlternateContent xmlns:mc="http://schemas.openxmlformats.org/markup-compatibility/2006">
              <mc:Choice xmlns:v="urn:schemas-microsoft-com:vml" Requires="v">
                <p:oleObj spid="_x0000_s13471" name="公式" r:id="rId5" imgW="1638300" imgH="228600" progId="Equation.3">
                  <p:embed/>
                </p:oleObj>
              </mc:Choice>
              <mc:Fallback>
                <p:oleObj name="公式" r:id="rId5" imgW="1638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089" y="3815218"/>
                        <a:ext cx="4129087" cy="5746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2" name="对象 3"/>
          <p:cNvGraphicFramePr>
            <a:graphicFrameLocks noChangeAspect="1"/>
          </p:cNvGraphicFramePr>
          <p:nvPr>
            <p:extLst>
              <p:ext uri="{D42A27DB-BD31-4B8C-83A1-F6EECF244321}">
                <p14:modId xmlns:p14="http://schemas.microsoft.com/office/powerpoint/2010/main" val="4045211360"/>
              </p:ext>
            </p:extLst>
          </p:nvPr>
        </p:nvGraphicFramePr>
        <p:xfrm>
          <a:off x="4583114" y="4458155"/>
          <a:ext cx="4954587" cy="1031875"/>
        </p:xfrm>
        <a:graphic>
          <a:graphicData uri="http://schemas.openxmlformats.org/presentationml/2006/ole">
            <mc:AlternateContent xmlns:mc="http://schemas.openxmlformats.org/markup-compatibility/2006">
              <mc:Choice xmlns:v="urn:schemas-microsoft-com:vml" Requires="v">
                <p:oleObj spid="_x0000_s13472" name="公式" r:id="rId7" imgW="2247900" imgH="469900" progId="Equation.3">
                  <p:embed/>
                </p:oleObj>
              </mc:Choice>
              <mc:Fallback>
                <p:oleObj name="公式" r:id="rId7" imgW="22479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3114" y="4458155"/>
                        <a:ext cx="4954587" cy="10318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椭圆 4"/>
          <p:cNvSpPr>
            <a:spLocks noChangeArrowheads="1"/>
          </p:cNvSpPr>
          <p:nvPr/>
        </p:nvSpPr>
        <p:spPr bwMode="auto">
          <a:xfrm>
            <a:off x="6010276" y="5034417"/>
            <a:ext cx="504825" cy="4508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sp>
        <p:nvSpPr>
          <p:cNvPr id="17" name="椭圆 16"/>
          <p:cNvSpPr>
            <a:spLocks noChangeArrowheads="1"/>
          </p:cNvSpPr>
          <p:nvPr/>
        </p:nvSpPr>
        <p:spPr bwMode="auto">
          <a:xfrm>
            <a:off x="8605839" y="4821692"/>
            <a:ext cx="503237" cy="450850"/>
          </a:xfrm>
          <a:prstGeom prst="ellipse">
            <a:avLst/>
          </a:prstGeom>
          <a:noFill/>
          <a:ln w="28575"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sp>
        <p:nvSpPr>
          <p:cNvPr id="16" name="Rectangle 3"/>
          <p:cNvSpPr txBox="1">
            <a:spLocks noChangeArrowheads="1"/>
          </p:cNvSpPr>
          <p:nvPr/>
        </p:nvSpPr>
        <p:spPr bwMode="auto">
          <a:xfrm>
            <a:off x="522514" y="2326597"/>
            <a:ext cx="8507413"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spcBef>
                <a:spcPts val="1200"/>
              </a:spcBef>
              <a:defRPr/>
            </a:pPr>
            <a:r>
              <a:rPr lang="zh-CN" altLang="en-US" sz="2400" kern="0" dirty="0">
                <a:solidFill>
                  <a:srgbClr val="FFFFFF"/>
                </a:solidFill>
                <a:ea typeface="黑体" pitchFamily="49" charset="-122"/>
              </a:rPr>
              <a:t>这一似是而非的命题是</a:t>
            </a:r>
            <a:r>
              <a:rPr lang="en-US" altLang="zh-CN" sz="2400" b="1" kern="0" dirty="0">
                <a:solidFill>
                  <a:srgbClr val="FFFF00"/>
                </a:solidFill>
                <a:ea typeface="黑体" pitchFamily="49" charset="-122"/>
              </a:rPr>
              <a:t>Gibbs</a:t>
            </a:r>
            <a:r>
              <a:rPr lang="zh-CN" altLang="en-US" sz="2400" kern="0" dirty="0">
                <a:solidFill>
                  <a:srgbClr val="FFFFFF"/>
                </a:solidFill>
                <a:ea typeface="黑体" pitchFamily="49" charset="-122"/>
              </a:rPr>
              <a:t>提出的，故称</a:t>
            </a:r>
            <a:r>
              <a:rPr lang="en-US" altLang="zh-CN" sz="2400" b="1" kern="0" dirty="0">
                <a:solidFill>
                  <a:srgbClr val="FFFF00"/>
                </a:solidFill>
                <a:ea typeface="黑体" pitchFamily="49" charset="-122"/>
              </a:rPr>
              <a:t>Gibbs</a:t>
            </a:r>
            <a:r>
              <a:rPr lang="zh-CN" altLang="en-US" sz="2400" kern="0" dirty="0">
                <a:solidFill>
                  <a:srgbClr val="FFFF00"/>
                </a:solidFill>
                <a:ea typeface="黑体" pitchFamily="49" charset="-122"/>
              </a:rPr>
              <a:t>佯谬</a:t>
            </a:r>
            <a:r>
              <a:rPr lang="zh-CN" altLang="en-US" sz="2400" kern="0" dirty="0">
                <a:solidFill>
                  <a:srgbClr val="FFFFFF"/>
                </a:solidFill>
                <a:ea typeface="黑体" pitchFamily="49" charset="-122"/>
              </a:rPr>
              <a:t>。</a:t>
            </a:r>
            <a:endParaRPr lang="en-US" altLang="zh-CN" sz="2400" kern="0" dirty="0">
              <a:solidFill>
                <a:srgbClr val="FFFFFF"/>
              </a:solidFill>
              <a:ea typeface="黑体" pitchFamily="49" charset="-122"/>
            </a:endParaRPr>
          </a:p>
        </p:txBody>
      </p:sp>
      <p:sp>
        <p:nvSpPr>
          <p:cNvPr id="18" name="Rectangle 3"/>
          <p:cNvSpPr txBox="1">
            <a:spLocks noChangeArrowheads="1"/>
          </p:cNvSpPr>
          <p:nvPr/>
        </p:nvSpPr>
        <p:spPr bwMode="auto">
          <a:xfrm>
            <a:off x="448764" y="3118758"/>
            <a:ext cx="1132740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spcBef>
                <a:spcPts val="1200"/>
              </a:spcBef>
              <a:defRPr/>
            </a:pPr>
            <a:r>
              <a:rPr lang="zh-CN" altLang="en-US" sz="2400" kern="0" dirty="0">
                <a:solidFill>
                  <a:srgbClr val="FFFFFF"/>
                </a:solidFill>
                <a:ea typeface="黑体" pitchFamily="49" charset="-122"/>
              </a:rPr>
              <a:t>其根源在于</a:t>
            </a:r>
            <a:r>
              <a:rPr lang="zh-CN" altLang="en-US" sz="2400" kern="0" dirty="0">
                <a:solidFill>
                  <a:srgbClr val="FFFF00"/>
                </a:solidFill>
                <a:ea typeface="黑体" pitchFamily="49" charset="-122"/>
              </a:rPr>
              <a:t>经典微正则配分函数表达式中未能体现微观粒子不可分辨性的修正</a:t>
            </a:r>
            <a:r>
              <a:rPr lang="zh-CN" altLang="en-US" sz="2400" kern="0" dirty="0">
                <a:solidFill>
                  <a:srgbClr val="FFFFFF"/>
                </a:solidFill>
                <a:ea typeface="黑体" pitchFamily="49" charset="-122"/>
              </a:rPr>
              <a:t>。</a:t>
            </a:r>
          </a:p>
        </p:txBody>
      </p:sp>
    </p:spTree>
    <p:extLst>
      <p:ext uri="{BB962C8B-B14F-4D97-AF65-F5344CB8AC3E}">
        <p14:creationId xmlns:p14="http://schemas.microsoft.com/office/powerpoint/2010/main" val="3963147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21"/>
                                        </p:tgtEl>
                                        <p:attrNameLst>
                                          <p:attrName>style.visibility</p:attrName>
                                        </p:attrNameLst>
                                      </p:cBhvr>
                                      <p:to>
                                        <p:strVal val="visible"/>
                                      </p:to>
                                    </p:set>
                                    <p:animEffect transition="in" filter="fade">
                                      <p:cBhvr>
                                        <p:cTn id="22" dur="500"/>
                                        <p:tgtEl>
                                          <p:spTgt spid="13321"/>
                                        </p:tgtEl>
                                      </p:cBhvr>
                                    </p:animEffect>
                                  </p:childTnLst>
                                </p:cTn>
                              </p:par>
                              <p:par>
                                <p:cTn id="23" presetID="10" presetClass="entr" presetSubtype="0" fill="hold" nodeType="withEffect">
                                  <p:stCondLst>
                                    <p:cond delay="0"/>
                                  </p:stCondLst>
                                  <p:childTnLst>
                                    <p:set>
                                      <p:cBhvr>
                                        <p:cTn id="24" dur="1" fill="hold">
                                          <p:stCondLst>
                                            <p:cond delay="0"/>
                                          </p:stCondLst>
                                        </p:cTn>
                                        <p:tgtEl>
                                          <p:spTgt spid="13322"/>
                                        </p:tgtEl>
                                        <p:attrNameLst>
                                          <p:attrName>style.visibility</p:attrName>
                                        </p:attrNameLst>
                                      </p:cBhvr>
                                      <p:to>
                                        <p:strVal val="visible"/>
                                      </p:to>
                                    </p:set>
                                    <p:animEffect transition="in" filter="fade">
                                      <p:cBhvr>
                                        <p:cTn id="25" dur="500"/>
                                        <p:tgtEl>
                                          <p:spTgt spid="133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P spid="5" grpId="0" animBg="1"/>
      <p:bldP spid="17" grpId="0" animBg="1"/>
      <p:bldP spid="16" grpId="0" build="p"/>
      <p:bldP spid="1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770709" y="533401"/>
            <a:ext cx="4749029" cy="466725"/>
          </a:xfrm>
        </p:spPr>
        <p:txBody>
          <a:bodyPr/>
          <a:lstStyle/>
          <a:p>
            <a:pPr eaLnBrk="1" hangingPunct="1">
              <a:buFontTx/>
              <a:buNone/>
            </a:pPr>
            <a:r>
              <a:rPr lang="zh-CN" altLang="en-US" sz="2400" dirty="0">
                <a:ea typeface="黑体" panose="02010609060101010101" pitchFamily="49" charset="-122"/>
              </a:rPr>
              <a:t>考虑不可分辨性后，有</a:t>
            </a:r>
          </a:p>
        </p:txBody>
      </p:sp>
      <p:graphicFrame>
        <p:nvGraphicFramePr>
          <p:cNvPr id="16387" name="Object 7"/>
          <p:cNvGraphicFramePr>
            <a:graphicFrameLocks noChangeAspect="1"/>
          </p:cNvGraphicFramePr>
          <p:nvPr/>
        </p:nvGraphicFramePr>
        <p:xfrm>
          <a:off x="5448300" y="476250"/>
          <a:ext cx="3475038" cy="520700"/>
        </p:xfrm>
        <a:graphic>
          <a:graphicData uri="http://schemas.openxmlformats.org/presentationml/2006/ole">
            <mc:AlternateContent xmlns:mc="http://schemas.openxmlformats.org/markup-compatibility/2006">
              <mc:Choice xmlns:v="urn:schemas-microsoft-com:vml" Requires="v">
                <p:oleObj spid="_x0000_s14754" name="Equation" r:id="rId3" imgW="1524000" imgH="228600" progId="Equation.3">
                  <p:embed/>
                </p:oleObj>
              </mc:Choice>
              <mc:Fallback>
                <p:oleObj name="Equation" r:id="rId3" imgW="15240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476250"/>
                        <a:ext cx="3475038" cy="5207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8"/>
          <p:cNvGraphicFramePr>
            <a:graphicFrameLocks noChangeAspect="1"/>
          </p:cNvGraphicFramePr>
          <p:nvPr/>
        </p:nvGraphicFramePr>
        <p:xfrm>
          <a:off x="2133601" y="1470026"/>
          <a:ext cx="4460875" cy="549275"/>
        </p:xfrm>
        <a:graphic>
          <a:graphicData uri="http://schemas.openxmlformats.org/presentationml/2006/ole">
            <mc:AlternateContent xmlns:mc="http://schemas.openxmlformats.org/markup-compatibility/2006">
              <mc:Choice xmlns:v="urn:schemas-microsoft-com:vml" Requires="v">
                <p:oleObj spid="_x0000_s14755" name="公式" r:id="rId5" imgW="1955800" imgH="241300" progId="Equation.3">
                  <p:embed/>
                </p:oleObj>
              </mc:Choice>
              <mc:Fallback>
                <p:oleObj name="公式" r:id="rId5" imgW="19558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1" y="1470026"/>
                        <a:ext cx="4460875" cy="5492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9"/>
          <p:cNvGraphicFramePr>
            <a:graphicFrameLocks noChangeAspect="1"/>
          </p:cNvGraphicFramePr>
          <p:nvPr/>
        </p:nvGraphicFramePr>
        <p:xfrm>
          <a:off x="2170113" y="2044701"/>
          <a:ext cx="4430712" cy="549275"/>
        </p:xfrm>
        <a:graphic>
          <a:graphicData uri="http://schemas.openxmlformats.org/presentationml/2006/ole">
            <mc:AlternateContent xmlns:mc="http://schemas.openxmlformats.org/markup-compatibility/2006">
              <mc:Choice xmlns:v="urn:schemas-microsoft-com:vml" Requires="v">
                <p:oleObj spid="_x0000_s14756" name="公式" r:id="rId7" imgW="1943100" imgH="241300" progId="Equation.3">
                  <p:embed/>
                </p:oleObj>
              </mc:Choice>
              <mc:Fallback>
                <p:oleObj name="公式" r:id="rId7" imgW="19431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0113" y="2044701"/>
                        <a:ext cx="4430712" cy="5492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10"/>
          <p:cNvGraphicFramePr>
            <a:graphicFrameLocks noChangeAspect="1"/>
          </p:cNvGraphicFramePr>
          <p:nvPr/>
        </p:nvGraphicFramePr>
        <p:xfrm>
          <a:off x="2166938" y="2605089"/>
          <a:ext cx="3994150" cy="579437"/>
        </p:xfrm>
        <a:graphic>
          <a:graphicData uri="http://schemas.openxmlformats.org/presentationml/2006/ole">
            <mc:AlternateContent xmlns:mc="http://schemas.openxmlformats.org/markup-compatibility/2006">
              <mc:Choice xmlns:v="urn:schemas-microsoft-com:vml" Requires="v">
                <p:oleObj spid="_x0000_s14757" name="公式" r:id="rId9" imgW="1841500" imgH="228600" progId="Equation.3">
                  <p:embed/>
                </p:oleObj>
              </mc:Choice>
              <mc:Fallback>
                <p:oleObj name="公式" r:id="rId9" imgW="18415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6938" y="2605089"/>
                        <a:ext cx="3994150" cy="57943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11"/>
          <p:cNvGraphicFramePr>
            <a:graphicFrameLocks noChangeAspect="1"/>
          </p:cNvGraphicFramePr>
          <p:nvPr/>
        </p:nvGraphicFramePr>
        <p:xfrm>
          <a:off x="2195514" y="3213100"/>
          <a:ext cx="3971925" cy="452438"/>
        </p:xfrm>
        <a:graphic>
          <a:graphicData uri="http://schemas.openxmlformats.org/presentationml/2006/ole">
            <mc:AlternateContent xmlns:mc="http://schemas.openxmlformats.org/markup-compatibility/2006">
              <mc:Choice xmlns:v="urn:schemas-microsoft-com:vml" Requires="v">
                <p:oleObj spid="_x0000_s14758" name="公式" r:id="rId11" imgW="2006600" imgH="228600" progId="Equation.3">
                  <p:embed/>
                </p:oleObj>
              </mc:Choice>
              <mc:Fallback>
                <p:oleObj name="公式" r:id="rId11" imgW="20066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5514" y="3213100"/>
                        <a:ext cx="3971925" cy="4524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12"/>
          <p:cNvGraphicFramePr>
            <a:graphicFrameLocks noChangeAspect="1"/>
          </p:cNvGraphicFramePr>
          <p:nvPr/>
        </p:nvGraphicFramePr>
        <p:xfrm>
          <a:off x="7104063" y="4724400"/>
          <a:ext cx="1371600" cy="527050"/>
        </p:xfrm>
        <a:graphic>
          <a:graphicData uri="http://schemas.openxmlformats.org/presentationml/2006/ole">
            <mc:AlternateContent xmlns:mc="http://schemas.openxmlformats.org/markup-compatibility/2006">
              <mc:Choice xmlns:v="urn:schemas-microsoft-com:vml" Requires="v">
                <p:oleObj spid="_x0000_s14759" name="Equation" r:id="rId13" imgW="596900" imgH="228600" progId="Equation.3">
                  <p:embed/>
                </p:oleObj>
              </mc:Choice>
              <mc:Fallback>
                <p:oleObj name="Equation" r:id="rId13" imgW="5969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04063" y="4724400"/>
                        <a:ext cx="1371600" cy="5270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对象 2"/>
          <p:cNvGraphicFramePr>
            <a:graphicFrameLocks noChangeAspect="1"/>
          </p:cNvGraphicFramePr>
          <p:nvPr/>
        </p:nvGraphicFramePr>
        <p:xfrm>
          <a:off x="7032626" y="1504950"/>
          <a:ext cx="2771775" cy="1493838"/>
        </p:xfrm>
        <a:graphic>
          <a:graphicData uri="http://schemas.openxmlformats.org/presentationml/2006/ole">
            <mc:AlternateContent xmlns:mc="http://schemas.openxmlformats.org/markup-compatibility/2006">
              <mc:Choice xmlns:v="urn:schemas-microsoft-com:vml" Requires="v">
                <p:oleObj spid="_x0000_s14760" name="公式" r:id="rId15" imgW="1206500" imgH="647700" progId="Equation.3">
                  <p:embed/>
                </p:oleObj>
              </mc:Choice>
              <mc:Fallback>
                <p:oleObj name="公式" r:id="rId15" imgW="1206500" imgH="6477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2626" y="1504950"/>
                        <a:ext cx="2771775" cy="14938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4" name="TextBox 10"/>
          <p:cNvSpPr txBox="1">
            <a:spLocks noChangeArrowheads="1"/>
          </p:cNvSpPr>
          <p:nvPr/>
        </p:nvSpPr>
        <p:spPr bwMode="auto">
          <a:xfrm>
            <a:off x="9228138" y="476251"/>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4.27</a:t>
            </a:r>
            <a:r>
              <a:rPr lang="zh-CN" altLang="en-US" sz="2800">
                <a:solidFill>
                  <a:srgbClr val="FFFFFF"/>
                </a:solidFill>
                <a:ea typeface="隶书" panose="02010509060101010101" pitchFamily="49" charset="-122"/>
              </a:rPr>
              <a:t>）</a:t>
            </a:r>
          </a:p>
        </p:txBody>
      </p:sp>
      <p:sp>
        <p:nvSpPr>
          <p:cNvPr id="14347" name="TextBox 12"/>
          <p:cNvSpPr txBox="1">
            <a:spLocks noChangeArrowheads="1"/>
          </p:cNvSpPr>
          <p:nvPr/>
        </p:nvSpPr>
        <p:spPr bwMode="auto">
          <a:xfrm>
            <a:off x="9226550" y="403225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4.28</a:t>
            </a:r>
            <a:r>
              <a:rPr lang="zh-CN" altLang="en-US" sz="2800">
                <a:solidFill>
                  <a:srgbClr val="FFFFFF"/>
                </a:solidFill>
                <a:ea typeface="隶书" panose="02010509060101010101" pitchFamily="49" charset="-122"/>
              </a:rPr>
              <a:t>）</a:t>
            </a:r>
          </a:p>
        </p:txBody>
      </p:sp>
      <p:sp>
        <p:nvSpPr>
          <p:cNvPr id="12" name="Rectangle 3"/>
          <p:cNvSpPr txBox="1">
            <a:spLocks noChangeArrowheads="1"/>
          </p:cNvSpPr>
          <p:nvPr/>
        </p:nvSpPr>
        <p:spPr bwMode="auto">
          <a:xfrm>
            <a:off x="705395" y="1000126"/>
            <a:ext cx="596687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Tx/>
              <a:buNone/>
              <a:defRPr/>
            </a:pPr>
            <a:r>
              <a:rPr lang="zh-CN" altLang="en-US" sz="2400" kern="0" dirty="0">
                <a:solidFill>
                  <a:srgbClr val="FFFFFF"/>
                </a:solidFill>
                <a:ea typeface="黑体" pitchFamily="49" charset="-122"/>
              </a:rPr>
              <a:t>当</a:t>
            </a:r>
            <a:r>
              <a:rPr lang="en-US" altLang="zh-CN" sz="2400" kern="0" dirty="0">
                <a:solidFill>
                  <a:srgbClr val="FFFFFF"/>
                </a:solidFill>
                <a:ea typeface="黑体" pitchFamily="49" charset="-122"/>
              </a:rPr>
              <a:t>A</a:t>
            </a:r>
            <a:r>
              <a:rPr lang="zh-CN" altLang="en-US" sz="2400" kern="0" dirty="0">
                <a:solidFill>
                  <a:srgbClr val="FFFFFF"/>
                </a:solidFill>
                <a:ea typeface="黑体" pitchFamily="49" charset="-122"/>
              </a:rPr>
              <a:t>、</a:t>
            </a:r>
            <a:r>
              <a:rPr lang="en-US" altLang="zh-CN" sz="2400" kern="0" dirty="0">
                <a:solidFill>
                  <a:srgbClr val="FFFFFF"/>
                </a:solidFill>
                <a:ea typeface="黑体" pitchFamily="49" charset="-122"/>
              </a:rPr>
              <a:t>B</a:t>
            </a:r>
            <a:r>
              <a:rPr lang="zh-CN" altLang="en-US" sz="2400" kern="0" dirty="0">
                <a:solidFill>
                  <a:srgbClr val="FFFFFF"/>
                </a:solidFill>
                <a:ea typeface="黑体" pitchFamily="49" charset="-122"/>
              </a:rPr>
              <a:t>为同类分子时，必有：</a:t>
            </a:r>
          </a:p>
        </p:txBody>
      </p:sp>
      <p:sp>
        <p:nvSpPr>
          <p:cNvPr id="13" name="Rectangle 3"/>
          <p:cNvSpPr txBox="1">
            <a:spLocks noChangeArrowheads="1"/>
          </p:cNvSpPr>
          <p:nvPr/>
        </p:nvSpPr>
        <p:spPr bwMode="auto">
          <a:xfrm>
            <a:off x="561703" y="4724400"/>
            <a:ext cx="668841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Tx/>
              <a:buNone/>
              <a:defRPr/>
            </a:pPr>
            <a:r>
              <a:rPr lang="zh-CN" altLang="en-US" sz="2400" kern="0" dirty="0">
                <a:solidFill>
                  <a:srgbClr val="FFFFFF"/>
                </a:solidFill>
                <a:ea typeface="黑体" pitchFamily="49" charset="-122"/>
              </a:rPr>
              <a:t>借助斯特林公式对上式展开最终就有</a:t>
            </a:r>
          </a:p>
        </p:txBody>
      </p:sp>
      <p:sp>
        <p:nvSpPr>
          <p:cNvPr id="2" name="右箭头 1"/>
          <p:cNvSpPr>
            <a:spLocks noChangeArrowheads="1"/>
          </p:cNvSpPr>
          <p:nvPr/>
        </p:nvSpPr>
        <p:spPr bwMode="auto">
          <a:xfrm>
            <a:off x="1774825" y="3213101"/>
            <a:ext cx="325438" cy="360363"/>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graphicFrame>
        <p:nvGraphicFramePr>
          <p:cNvPr id="3" name="对象 2"/>
          <p:cNvGraphicFramePr>
            <a:graphicFrameLocks noChangeAspect="1"/>
          </p:cNvGraphicFramePr>
          <p:nvPr/>
        </p:nvGraphicFramePr>
        <p:xfrm>
          <a:off x="2208214" y="3716339"/>
          <a:ext cx="7115175" cy="930275"/>
        </p:xfrm>
        <a:graphic>
          <a:graphicData uri="http://schemas.openxmlformats.org/presentationml/2006/ole">
            <mc:AlternateContent xmlns:mc="http://schemas.openxmlformats.org/markup-compatibility/2006">
              <mc:Choice xmlns:v="urn:schemas-microsoft-com:vml" Requires="v">
                <p:oleObj spid="_x0000_s14761" name="公式" r:id="rId17" imgW="3594100" imgH="469900" progId="Equation.3">
                  <p:embed/>
                </p:oleObj>
              </mc:Choice>
              <mc:Fallback>
                <p:oleObj name="公式" r:id="rId17" imgW="3594100" imgH="4699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8214" y="3716339"/>
                        <a:ext cx="7115175" cy="9302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17930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500"/>
                                        <p:tgtEl>
                                          <p:spTgt spid="14340"/>
                                        </p:tgtEl>
                                      </p:cBhvr>
                                    </p:animEffect>
                                  </p:childTnLst>
                                </p:cTn>
                              </p:par>
                              <p:par>
                                <p:cTn id="13" presetID="10" presetClass="entr" presetSubtype="0" fill="hold" nodeType="with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fade">
                                      <p:cBhvr>
                                        <p:cTn id="15" dur="500"/>
                                        <p:tgtEl>
                                          <p:spTgt spid="14341"/>
                                        </p:tgtEl>
                                      </p:cBhvr>
                                    </p:animEffect>
                                  </p:childTnLst>
                                </p:cTn>
                              </p:par>
                              <p:par>
                                <p:cTn id="16" presetID="10" presetClass="entr" presetSubtype="0" fill="hold" nodeType="withEffect">
                                  <p:stCondLst>
                                    <p:cond delay="0"/>
                                  </p:stCondLst>
                                  <p:childTnLst>
                                    <p:set>
                                      <p:cBhvr>
                                        <p:cTn id="17" dur="1" fill="hold">
                                          <p:stCondLst>
                                            <p:cond delay="0"/>
                                          </p:stCondLst>
                                        </p:cTn>
                                        <p:tgtEl>
                                          <p:spTgt spid="14342"/>
                                        </p:tgtEl>
                                        <p:attrNameLst>
                                          <p:attrName>style.visibility</p:attrName>
                                        </p:attrNameLst>
                                      </p:cBhvr>
                                      <p:to>
                                        <p:strVal val="visible"/>
                                      </p:to>
                                    </p:set>
                                    <p:animEffect transition="in" filter="fade">
                                      <p:cBhvr>
                                        <p:cTn id="18" dur="500"/>
                                        <p:tgtEl>
                                          <p:spTgt spid="14342"/>
                                        </p:tgtEl>
                                      </p:cBhvr>
                                    </p:animEffect>
                                  </p:childTnLst>
                                </p:cTn>
                              </p:par>
                              <p:par>
                                <p:cTn id="19" presetID="10" presetClass="entr" presetSubtype="0" fill="hold" nodeType="withEffect">
                                  <p:stCondLst>
                                    <p:cond delay="0"/>
                                  </p:stCondLst>
                                  <p:childTnLst>
                                    <p:set>
                                      <p:cBhvr>
                                        <p:cTn id="20" dur="1" fill="hold">
                                          <p:stCondLst>
                                            <p:cond delay="0"/>
                                          </p:stCondLst>
                                        </p:cTn>
                                        <p:tgtEl>
                                          <p:spTgt spid="14345"/>
                                        </p:tgtEl>
                                        <p:attrNameLst>
                                          <p:attrName>style.visibility</p:attrName>
                                        </p:attrNameLst>
                                      </p:cBhvr>
                                      <p:to>
                                        <p:strVal val="visible"/>
                                      </p:to>
                                    </p:set>
                                    <p:animEffect transition="in" filter="fade">
                                      <p:cBhvr>
                                        <p:cTn id="21" dur="500"/>
                                        <p:tgtEl>
                                          <p:spTgt spid="143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14343"/>
                                        </p:tgtEl>
                                        <p:attrNameLst>
                                          <p:attrName>style.visibility</p:attrName>
                                        </p:attrNameLst>
                                      </p:cBhvr>
                                      <p:to>
                                        <p:strVal val="visible"/>
                                      </p:to>
                                    </p:set>
                                    <p:animEffect transition="in" filter="fade">
                                      <p:cBhvr>
                                        <p:cTn id="29" dur="500"/>
                                        <p:tgtEl>
                                          <p:spTgt spid="1434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347"/>
                                        </p:tgtEl>
                                        <p:attrNameLst>
                                          <p:attrName>style.visibility</p:attrName>
                                        </p:attrNameLst>
                                      </p:cBhvr>
                                      <p:to>
                                        <p:strVal val="visible"/>
                                      </p:to>
                                    </p:set>
                                    <p:animEffect transition="in" filter="fade">
                                      <p:cBhvr>
                                        <p:cTn id="37" dur="500"/>
                                        <p:tgtEl>
                                          <p:spTgt spid="143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14344"/>
                                        </p:tgtEl>
                                        <p:attrNameLst>
                                          <p:attrName>style.visibility</p:attrName>
                                        </p:attrNameLst>
                                      </p:cBhvr>
                                      <p:to>
                                        <p:strVal val="visible"/>
                                      </p:to>
                                    </p:set>
                                    <p:animEffect transition="in" filter="fade">
                                      <p:cBhvr>
                                        <p:cTn id="45"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2" grpId="0"/>
      <p:bldP spid="13"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304800"/>
            <a:ext cx="3200400" cy="609600"/>
          </a:xfrm>
          <a:solidFill>
            <a:srgbClr val="FFFFCC"/>
          </a:solidFill>
          <a:scene3d>
            <a:camera prst="legacyObliqueTopRight"/>
            <a:lightRig rig="legacyFlat3" dir="b"/>
          </a:scene3d>
          <a:sp3d extrusionH="430200" prstMaterial="legacyMatte">
            <a:bevelT w="13500" h="13500" prst="angle"/>
            <a:bevelB w="13500" h="13500" prst="angle"/>
            <a:extrusionClr>
              <a:srgbClr val="FFFFCC"/>
            </a:extrusionClr>
            <a:contourClr>
              <a:srgbClr val="FFFFCC"/>
            </a:contourClr>
          </a:sp3d>
        </p:spPr>
        <p:txBody>
          <a:bodyPr>
            <a:flatTx/>
          </a:bodyPr>
          <a:lstStyle/>
          <a:p>
            <a:pPr algn="l" eaLnBrk="1" hangingPunct="1"/>
            <a:r>
              <a:rPr lang="en-US" altLang="zh-CN" sz="3600" b="1" i="1">
                <a:solidFill>
                  <a:srgbClr val="6600CC"/>
                </a:solidFill>
              </a:rPr>
              <a:t>4.2   </a:t>
            </a:r>
            <a:r>
              <a:rPr lang="zh-CN" altLang="en-US" sz="3600" b="1" i="1">
                <a:solidFill>
                  <a:srgbClr val="6600CC"/>
                </a:solidFill>
              </a:rPr>
              <a:t>金属晶体</a:t>
            </a:r>
          </a:p>
        </p:txBody>
      </p:sp>
      <p:sp>
        <p:nvSpPr>
          <p:cNvPr id="15363" name="Rectangle 3"/>
          <p:cNvSpPr>
            <a:spLocks noGrp="1" noChangeArrowheads="1"/>
          </p:cNvSpPr>
          <p:nvPr>
            <p:ph type="body" idx="1"/>
          </p:nvPr>
        </p:nvSpPr>
        <p:spPr>
          <a:xfrm>
            <a:off x="476794" y="2199645"/>
            <a:ext cx="9867358" cy="714375"/>
          </a:xfrm>
        </p:spPr>
        <p:txBody>
          <a:bodyPr/>
          <a:lstStyle/>
          <a:p>
            <a:pPr marL="190500" indent="-190500" eaLnBrk="1" hangingPunct="1">
              <a:lnSpc>
                <a:spcPct val="120000"/>
              </a:lnSpc>
              <a:buNone/>
            </a:pPr>
            <a:r>
              <a:rPr lang="en-US" altLang="zh-CN" sz="2600" dirty="0">
                <a:solidFill>
                  <a:schemeClr val="tx2"/>
                </a:solidFill>
                <a:ea typeface="黑体" panose="02010609060101010101" pitchFamily="49" charset="-122"/>
              </a:rPr>
              <a:t>4.2.1 </a:t>
            </a:r>
            <a:r>
              <a:rPr lang="zh-CN" altLang="en-US" sz="2600" dirty="0">
                <a:solidFill>
                  <a:schemeClr val="tx2"/>
                </a:solidFill>
                <a:ea typeface="黑体" panose="02010609060101010101" pitchFamily="49" charset="-122"/>
              </a:rPr>
              <a:t>晶体的</a:t>
            </a:r>
            <a:r>
              <a:rPr lang="en-US" altLang="zh-CN" sz="2600" b="1" i="1" dirty="0">
                <a:solidFill>
                  <a:schemeClr val="tx2"/>
                </a:solidFill>
                <a:ea typeface="黑体" panose="02010609060101010101" pitchFamily="49" charset="-122"/>
              </a:rPr>
              <a:t>Einstein Model</a:t>
            </a:r>
            <a:r>
              <a:rPr lang="en-US" altLang="zh-CN" sz="2600" dirty="0">
                <a:ea typeface="黑体" panose="02010609060101010101" pitchFamily="49" charset="-122"/>
              </a:rPr>
              <a:t>.  (</a:t>
            </a:r>
            <a:r>
              <a:rPr lang="zh-CN" altLang="en-US" sz="2600" dirty="0">
                <a:ea typeface="黑体" panose="02010609060101010101" pitchFamily="49" charset="-122"/>
              </a:rPr>
              <a:t>理想定域子体系</a:t>
            </a:r>
            <a:r>
              <a:rPr lang="en-US" altLang="zh-CN" sz="2600" dirty="0">
                <a:ea typeface="黑体" panose="02010609060101010101" pitchFamily="49" charset="-122"/>
              </a:rPr>
              <a:t>)</a:t>
            </a:r>
          </a:p>
        </p:txBody>
      </p:sp>
      <p:graphicFrame>
        <p:nvGraphicFramePr>
          <p:cNvPr id="15364" name="Object 6"/>
          <p:cNvGraphicFramePr>
            <a:graphicFrameLocks noChangeAspect="1"/>
          </p:cNvGraphicFramePr>
          <p:nvPr>
            <p:extLst>
              <p:ext uri="{D42A27DB-BD31-4B8C-83A1-F6EECF244321}">
                <p14:modId xmlns:p14="http://schemas.microsoft.com/office/powerpoint/2010/main" val="2428085423"/>
              </p:ext>
            </p:extLst>
          </p:nvPr>
        </p:nvGraphicFramePr>
        <p:xfrm>
          <a:off x="972548" y="4853946"/>
          <a:ext cx="5540375" cy="928687"/>
        </p:xfrm>
        <a:graphic>
          <a:graphicData uri="http://schemas.openxmlformats.org/presentationml/2006/ole">
            <mc:AlternateContent xmlns:mc="http://schemas.openxmlformats.org/markup-compatibility/2006">
              <mc:Choice xmlns:v="urn:schemas-microsoft-com:vml" Requires="v">
                <p:oleObj spid="_x0000_s15526" name="公式" r:id="rId3" imgW="2654300" imgH="444500" progId="Equation.3">
                  <p:embed/>
                </p:oleObj>
              </mc:Choice>
              <mc:Fallback>
                <p:oleObj name="公式" r:id="rId3" imgW="26543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548" y="4853946"/>
                        <a:ext cx="5540375" cy="92868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矩形标注 1"/>
          <p:cNvSpPr/>
          <p:nvPr/>
        </p:nvSpPr>
        <p:spPr bwMode="auto">
          <a:xfrm>
            <a:off x="6761370" y="5669948"/>
            <a:ext cx="4117430" cy="429392"/>
          </a:xfrm>
          <a:prstGeom prst="wedgeRectCallout">
            <a:avLst>
              <a:gd name="adj1" fmla="val -56851"/>
              <a:gd name="adj2" fmla="val -90234"/>
            </a:avLst>
          </a:prstGeom>
          <a:solidFill>
            <a:schemeClr val="accent5">
              <a:lumMod val="90000"/>
            </a:schemeClr>
          </a:solidFill>
          <a:ln w="9525" cap="flat" cmpd="sng" algn="ctr">
            <a:solidFill>
              <a:srgbClr val="FF0000"/>
            </a:solidFill>
            <a:prstDash val="solid"/>
            <a:round/>
            <a:headEnd type="none" w="med" len="med"/>
            <a:tailEnd type="none" w="med" len="med"/>
          </a:ln>
          <a:effectLst/>
          <a:extLst/>
        </p:spPr>
        <p:txBody>
          <a:bodyPr/>
          <a:lstStyle/>
          <a:p>
            <a:pPr algn="ctr" fontAlgn="base">
              <a:spcBef>
                <a:spcPct val="20000"/>
              </a:spcBef>
              <a:spcAft>
                <a:spcPct val="0"/>
              </a:spcAft>
              <a:defRPr/>
            </a:pPr>
            <a:r>
              <a:rPr kumimoji="1" lang="zh-CN" altLang="en-US" sz="2400" dirty="0">
                <a:solidFill>
                  <a:srgbClr val="0000FF"/>
                </a:solidFill>
                <a:ea typeface="隶书" panose="02010509060101010101" pitchFamily="49" charset="-122"/>
              </a:rPr>
              <a:t>一维谐振子振动配分函数</a:t>
            </a:r>
          </a:p>
        </p:txBody>
      </p:sp>
      <p:sp>
        <p:nvSpPr>
          <p:cNvPr id="3" name="TextBox 2"/>
          <p:cNvSpPr txBox="1"/>
          <p:nvPr/>
        </p:nvSpPr>
        <p:spPr>
          <a:xfrm>
            <a:off x="7270660" y="2766345"/>
            <a:ext cx="4829255" cy="954107"/>
          </a:xfrm>
          <a:prstGeom prst="rect">
            <a:avLst/>
          </a:prstGeom>
          <a:solidFill>
            <a:schemeClr val="accent5">
              <a:lumMod val="90000"/>
            </a:schemeClr>
          </a:solidFill>
        </p:spPr>
        <p:txBody>
          <a:bodyPr wrap="square">
            <a:spAutoFit/>
          </a:bodyPr>
          <a:lstStyle/>
          <a:p>
            <a:pPr fontAlgn="base">
              <a:spcBef>
                <a:spcPct val="20000"/>
              </a:spcBef>
              <a:spcAft>
                <a:spcPct val="0"/>
              </a:spcAft>
              <a:defRPr/>
            </a:pPr>
            <a:r>
              <a:rPr kumimoji="1" lang="zh-CN" altLang="en-US" sz="2800" dirty="0" smtClean="0">
                <a:solidFill>
                  <a:srgbClr val="0000FF"/>
                </a:solidFill>
                <a:ea typeface="隶书" panose="02010509060101010101" pitchFamily="49" charset="-122"/>
              </a:rPr>
              <a:t>每个振动自由度</a:t>
            </a:r>
            <a:r>
              <a:rPr kumimoji="1" lang="en-US" altLang="zh-CN" sz="2800" dirty="0">
                <a:solidFill>
                  <a:srgbClr val="0000FF"/>
                </a:solidFill>
                <a:ea typeface="隶书" panose="02010509060101010101" pitchFamily="49" charset="-122"/>
              </a:rPr>
              <a:t>=</a:t>
            </a:r>
            <a:r>
              <a:rPr kumimoji="1" lang="zh-CN" altLang="en-US" sz="2800" dirty="0" smtClean="0">
                <a:solidFill>
                  <a:srgbClr val="0000FF"/>
                </a:solidFill>
                <a:ea typeface="隶书" panose="02010509060101010101" pitchFamily="49" charset="-122"/>
              </a:rPr>
              <a:t>一</a:t>
            </a:r>
            <a:r>
              <a:rPr kumimoji="1" lang="zh-CN" altLang="en-US" sz="2800" dirty="0">
                <a:solidFill>
                  <a:srgbClr val="0000FF"/>
                </a:solidFill>
                <a:ea typeface="隶书" panose="02010509060101010101" pitchFamily="49" charset="-122"/>
              </a:rPr>
              <a:t>维谐振子</a:t>
            </a:r>
            <a:r>
              <a:rPr kumimoji="1" lang="zh-CN" altLang="en-US" sz="2800" dirty="0" smtClean="0">
                <a:solidFill>
                  <a:srgbClr val="0000FF"/>
                </a:solidFill>
                <a:ea typeface="隶书" panose="02010509060101010101" pitchFamily="49" charset="-122"/>
              </a:rPr>
              <a:t>能级：</a:t>
            </a:r>
            <a:endParaRPr kumimoji="1" lang="zh-CN" altLang="en-US" sz="2800" dirty="0">
              <a:solidFill>
                <a:srgbClr val="0000FF"/>
              </a:solidFill>
              <a:ea typeface="隶书" panose="02010509060101010101" pitchFamily="49" charset="-122"/>
            </a:endParaRPr>
          </a:p>
        </p:txBody>
      </p:sp>
      <p:graphicFrame>
        <p:nvGraphicFramePr>
          <p:cNvPr id="15367" name="对象 3"/>
          <p:cNvGraphicFramePr>
            <a:graphicFrameLocks noChangeAspect="1"/>
          </p:cNvGraphicFramePr>
          <p:nvPr>
            <p:extLst>
              <p:ext uri="{D42A27DB-BD31-4B8C-83A1-F6EECF244321}">
                <p14:modId xmlns:p14="http://schemas.microsoft.com/office/powerpoint/2010/main" val="616441619"/>
              </p:ext>
            </p:extLst>
          </p:nvPr>
        </p:nvGraphicFramePr>
        <p:xfrm>
          <a:off x="8820085" y="3207384"/>
          <a:ext cx="2146300" cy="503238"/>
        </p:xfrm>
        <a:graphic>
          <a:graphicData uri="http://schemas.openxmlformats.org/presentationml/2006/ole">
            <mc:AlternateContent xmlns:mc="http://schemas.openxmlformats.org/markup-compatibility/2006">
              <mc:Choice xmlns:v="urn:schemas-microsoft-com:vml" Requires="v">
                <p:oleObj spid="_x0000_s15527" name="公式" r:id="rId5" imgW="1028254" imgH="241195" progId="Equation.3">
                  <p:embed/>
                </p:oleObj>
              </mc:Choice>
              <mc:Fallback>
                <p:oleObj name="公式" r:id="rId5" imgW="1028254"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0085" y="3207384"/>
                        <a:ext cx="2146300" cy="503238"/>
                      </a:xfrm>
                      <a:prstGeom prst="rect">
                        <a:avLst/>
                      </a:prstGeom>
                      <a:solidFill>
                        <a:srgbClr val="FFB07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TextBox 7"/>
          <p:cNvSpPr txBox="1">
            <a:spLocks noChangeArrowheads="1"/>
          </p:cNvSpPr>
          <p:nvPr/>
        </p:nvSpPr>
        <p:spPr bwMode="auto">
          <a:xfrm>
            <a:off x="9336088" y="5006345"/>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4.29</a:t>
            </a:r>
            <a:r>
              <a:rPr lang="zh-CN" altLang="en-US" sz="2800">
                <a:solidFill>
                  <a:srgbClr val="FFFFFF"/>
                </a:solidFill>
                <a:ea typeface="隶书" panose="02010509060101010101" pitchFamily="49" charset="-122"/>
              </a:rPr>
              <a:t>）</a:t>
            </a:r>
          </a:p>
        </p:txBody>
      </p:sp>
      <p:sp>
        <p:nvSpPr>
          <p:cNvPr id="9" name="Rectangle 3"/>
          <p:cNvSpPr txBox="1">
            <a:spLocks noChangeArrowheads="1"/>
          </p:cNvSpPr>
          <p:nvPr/>
        </p:nvSpPr>
        <p:spPr bwMode="auto">
          <a:xfrm>
            <a:off x="561703" y="2690183"/>
            <a:ext cx="7396135"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defRPr/>
            </a:pPr>
            <a:r>
              <a:rPr lang="zh-CN" altLang="en-US" sz="2600" kern="0" dirty="0">
                <a:solidFill>
                  <a:srgbClr val="FFFF00"/>
                </a:solidFill>
                <a:ea typeface="黑体" pitchFamily="49" charset="-122"/>
              </a:rPr>
              <a:t>金属中</a:t>
            </a:r>
            <a:r>
              <a:rPr lang="en-US" altLang="zh-CN" sz="2600" b="1" i="1" kern="0" dirty="0">
                <a:solidFill>
                  <a:srgbClr val="FFFF00"/>
                </a:solidFill>
                <a:ea typeface="黑体" pitchFamily="49" charset="-122"/>
              </a:rPr>
              <a:t>N</a:t>
            </a:r>
            <a:r>
              <a:rPr lang="zh-CN" altLang="en-US" sz="2600" kern="0" dirty="0">
                <a:solidFill>
                  <a:srgbClr val="FFFF00"/>
                </a:solidFill>
                <a:ea typeface="黑体" pitchFamily="49" charset="-122"/>
              </a:rPr>
              <a:t>个原子的振动各自独立；</a:t>
            </a:r>
            <a:endParaRPr lang="en-US" altLang="zh-CN" sz="2600" kern="0" dirty="0">
              <a:solidFill>
                <a:srgbClr val="FFFF00"/>
              </a:solidFill>
              <a:ea typeface="黑体" pitchFamily="49" charset="-122"/>
            </a:endParaRPr>
          </a:p>
          <a:p>
            <a:pPr eaLnBrk="1" hangingPunct="1">
              <a:lnSpc>
                <a:spcPct val="120000"/>
              </a:lnSpc>
              <a:defRPr/>
            </a:pPr>
            <a:r>
              <a:rPr lang="zh-CN" altLang="en-US" sz="2600" kern="0" dirty="0">
                <a:solidFill>
                  <a:srgbClr val="FFFF00"/>
                </a:solidFill>
                <a:ea typeface="黑体" pitchFamily="49" charset="-122"/>
              </a:rPr>
              <a:t>原子的每一振动自由度都服从虎克定律</a:t>
            </a:r>
            <a:r>
              <a:rPr lang="zh-CN" altLang="en-US" sz="2600" kern="0" dirty="0" smtClean="0">
                <a:solidFill>
                  <a:srgbClr val="FFFF00"/>
                </a:solidFill>
                <a:ea typeface="黑体" pitchFamily="49" charset="-122"/>
              </a:rPr>
              <a:t>；</a:t>
            </a:r>
            <a:endParaRPr lang="en-US" altLang="zh-CN" sz="2600" kern="0" dirty="0">
              <a:solidFill>
                <a:srgbClr val="FFFF00"/>
              </a:solidFill>
              <a:ea typeface="黑体" pitchFamily="49" charset="-122"/>
            </a:endParaRPr>
          </a:p>
          <a:p>
            <a:pPr eaLnBrk="1" hangingPunct="1">
              <a:lnSpc>
                <a:spcPct val="120000"/>
              </a:lnSpc>
              <a:defRPr/>
            </a:pPr>
            <a:r>
              <a:rPr lang="zh-CN" altLang="en-US" sz="2600" kern="0" dirty="0">
                <a:solidFill>
                  <a:srgbClr val="FFFF00"/>
                </a:solidFill>
                <a:ea typeface="黑体" pitchFamily="49" charset="-122"/>
              </a:rPr>
              <a:t>所有的振动自由度都有相同的特征频率 </a:t>
            </a:r>
            <a:r>
              <a:rPr lang="en-US" altLang="zh-CN" sz="2600" kern="0" dirty="0">
                <a:solidFill>
                  <a:srgbClr val="FFFF00"/>
                </a:solidFill>
                <a:ea typeface="黑体" pitchFamily="49" charset="-122"/>
              </a:rPr>
              <a:t>(</a:t>
            </a:r>
            <a:r>
              <a:rPr lang="en-US" altLang="zh-CN" sz="2600" kern="0" dirty="0">
                <a:solidFill>
                  <a:srgbClr val="FFFF00"/>
                </a:solidFill>
                <a:ea typeface="黑体" pitchFamily="49" charset="-122"/>
                <a:sym typeface="Symbol"/>
              </a:rPr>
              <a:t></a:t>
            </a:r>
            <a:r>
              <a:rPr lang="en-US" altLang="zh-CN" sz="2600" kern="0" dirty="0">
                <a:solidFill>
                  <a:srgbClr val="FFFF00"/>
                </a:solidFill>
                <a:ea typeface="黑体" pitchFamily="49" charset="-122"/>
              </a:rPr>
              <a:t>)</a:t>
            </a:r>
            <a:r>
              <a:rPr lang="zh-CN" altLang="en-US" sz="2600" kern="0" dirty="0">
                <a:solidFill>
                  <a:srgbClr val="FFFF00"/>
                </a:solidFill>
                <a:ea typeface="黑体" pitchFamily="49" charset="-122"/>
              </a:rPr>
              <a:t> 。</a:t>
            </a:r>
            <a:endParaRPr lang="zh-CN" altLang="en-US" sz="2600" kern="0" dirty="0">
              <a:solidFill>
                <a:srgbClr val="FFFFFF"/>
              </a:solidFill>
              <a:ea typeface="黑体" pitchFamily="49" charset="-122"/>
            </a:endParaRPr>
          </a:p>
        </p:txBody>
      </p:sp>
      <p:sp>
        <p:nvSpPr>
          <p:cNvPr id="10" name="Rectangle 3"/>
          <p:cNvSpPr txBox="1">
            <a:spLocks noChangeArrowheads="1"/>
          </p:cNvSpPr>
          <p:nvPr/>
        </p:nvSpPr>
        <p:spPr bwMode="auto">
          <a:xfrm>
            <a:off x="476794" y="1061444"/>
            <a:ext cx="9541458" cy="11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600" kern="0" dirty="0">
                <a:solidFill>
                  <a:srgbClr val="FFFFFF"/>
                </a:solidFill>
                <a:ea typeface="黑体" pitchFamily="49" charset="-122"/>
              </a:rPr>
              <a:t>        要确定金属晶体的正则或巨正则配分函数，</a:t>
            </a:r>
            <a:r>
              <a:rPr lang="zh-CN" altLang="en-US" sz="2600" kern="0" dirty="0">
                <a:solidFill>
                  <a:srgbClr val="FFFF00">
                    <a:lumMod val="60000"/>
                    <a:lumOff val="40000"/>
                  </a:srgbClr>
                </a:solidFill>
                <a:ea typeface="黑体" pitchFamily="49" charset="-122"/>
              </a:rPr>
              <a:t>首要问题是确定晶体中原子振动的频率分布</a:t>
            </a:r>
            <a:r>
              <a:rPr lang="zh-CN" altLang="en-US" sz="2600" kern="0" dirty="0">
                <a:solidFill>
                  <a:srgbClr val="FFFFFF"/>
                </a:solidFill>
                <a:ea typeface="黑体" pitchFamily="49" charset="-122"/>
              </a:rPr>
              <a:t>，迄今这仍是一个相当复杂的问题</a:t>
            </a:r>
            <a:r>
              <a:rPr lang="zh-CN" altLang="en-US" sz="2600" kern="0" dirty="0" smtClean="0">
                <a:solidFill>
                  <a:srgbClr val="FFFFFF"/>
                </a:solidFill>
                <a:ea typeface="黑体" pitchFamily="49" charset="-122"/>
              </a:rPr>
              <a:t>。</a:t>
            </a:r>
            <a:endParaRPr lang="zh-CN" altLang="en-US" sz="2600" kern="0" dirty="0">
              <a:solidFill>
                <a:srgbClr val="FFFFFF"/>
              </a:solidFill>
              <a:ea typeface="黑体" pitchFamily="49" charset="-122"/>
            </a:endParaRPr>
          </a:p>
        </p:txBody>
      </p:sp>
      <p:sp>
        <p:nvSpPr>
          <p:cNvPr id="11" name="Rectangle 3"/>
          <p:cNvSpPr txBox="1">
            <a:spLocks noChangeArrowheads="1"/>
          </p:cNvSpPr>
          <p:nvPr/>
        </p:nvSpPr>
        <p:spPr bwMode="auto">
          <a:xfrm>
            <a:off x="863601" y="4253077"/>
            <a:ext cx="65246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600" kern="0" dirty="0">
                <a:solidFill>
                  <a:srgbClr val="FFFFFF"/>
                </a:solidFill>
                <a:ea typeface="黑体" pitchFamily="49" charset="-122"/>
              </a:rPr>
              <a:t>据此，金属的正则配分函数为</a:t>
            </a:r>
          </a:p>
        </p:txBody>
      </p:sp>
      <p:graphicFrame>
        <p:nvGraphicFramePr>
          <p:cNvPr id="4" name="对象 3"/>
          <p:cNvGraphicFramePr>
            <a:graphicFrameLocks noChangeAspect="1"/>
          </p:cNvGraphicFramePr>
          <p:nvPr>
            <p:extLst>
              <p:ext uri="{D42A27DB-BD31-4B8C-83A1-F6EECF244321}">
                <p14:modId xmlns:p14="http://schemas.microsoft.com/office/powerpoint/2010/main" val="2290449965"/>
              </p:ext>
            </p:extLst>
          </p:nvPr>
        </p:nvGraphicFramePr>
        <p:xfrm>
          <a:off x="7453313" y="4909148"/>
          <a:ext cx="1882775" cy="503237"/>
        </p:xfrm>
        <a:graphic>
          <a:graphicData uri="http://schemas.openxmlformats.org/presentationml/2006/ole">
            <mc:AlternateContent xmlns:mc="http://schemas.openxmlformats.org/markup-compatibility/2006">
              <mc:Choice xmlns:v="urn:schemas-microsoft-com:vml" Requires="v">
                <p:oleObj spid="_x0000_s15528" name="公式" r:id="rId7" imgW="901309" imgH="241195" progId="Equation.3">
                  <p:embed/>
                </p:oleObj>
              </mc:Choice>
              <mc:Fallback>
                <p:oleObj name="公式" r:id="rId7" imgW="901309"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3313" y="4909148"/>
                        <a:ext cx="1882775" cy="50323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矩形标注 12"/>
          <p:cNvSpPr/>
          <p:nvPr/>
        </p:nvSpPr>
        <p:spPr bwMode="auto">
          <a:xfrm>
            <a:off x="8639331" y="3974044"/>
            <a:ext cx="1439863" cy="792163"/>
          </a:xfrm>
          <a:prstGeom prst="wedgeRectCallout">
            <a:avLst>
              <a:gd name="adj1" fmla="val -71762"/>
              <a:gd name="adj2" fmla="val 84930"/>
            </a:avLst>
          </a:prstGeom>
          <a:solidFill>
            <a:schemeClr val="accent5">
              <a:lumMod val="90000"/>
            </a:schemeClr>
          </a:solidFill>
          <a:ln w="9525" cap="flat" cmpd="sng" algn="ctr">
            <a:solidFill>
              <a:srgbClr val="FF0000"/>
            </a:solidFill>
            <a:prstDash val="solid"/>
            <a:round/>
            <a:headEnd type="none" w="med" len="med"/>
            <a:tailEnd type="none" w="med" len="med"/>
          </a:ln>
          <a:effectLst/>
          <a:extLst/>
        </p:spPr>
        <p:txBody>
          <a:bodyPr/>
          <a:lstStyle/>
          <a:p>
            <a:pPr algn="ctr" fontAlgn="base">
              <a:spcBef>
                <a:spcPct val="20000"/>
              </a:spcBef>
              <a:spcAft>
                <a:spcPct val="0"/>
              </a:spcAft>
              <a:defRPr/>
            </a:pPr>
            <a:r>
              <a:rPr kumimoji="1" lang="zh-CN" altLang="en-US" sz="2400" dirty="0">
                <a:solidFill>
                  <a:srgbClr val="0000FF"/>
                </a:solidFill>
                <a:ea typeface="隶书" panose="02010509060101010101" pitchFamily="49" charset="-122"/>
              </a:rPr>
              <a:t>金属原子配分函数</a:t>
            </a:r>
          </a:p>
        </p:txBody>
      </p:sp>
      <p:pic>
        <p:nvPicPr>
          <p:cNvPr id="15513" name="Picture 153" descr="https://nimg.ws.126.net/?url=http%3A%2F%2Fdingyue.ws.126.net%2F2024%2F0122%2F1f073648j00s7nuvt00eld200u0009zg00it0069.jpg&amp;thumbnail=660x2147483647&amp;quality=80&amp;type=jpg"/>
          <p:cNvPicPr>
            <a:picLocks noChangeAspect="1" noChangeArrowheads="1"/>
          </p:cNvPicPr>
          <p:nvPr/>
        </p:nvPicPr>
        <p:blipFill rotWithShape="1">
          <a:blip r:embed="rId9">
            <a:extLst>
              <a:ext uri="{28A0092B-C50C-407E-A947-70E740481C1C}">
                <a14:useLocalDpi xmlns:a14="http://schemas.microsoft.com/office/drawing/2010/main" val="0"/>
              </a:ext>
            </a:extLst>
          </a:blip>
          <a:srcRect l="1695" t="6423" r="71604" b="18052"/>
          <a:stretch/>
        </p:blipFill>
        <p:spPr bwMode="auto">
          <a:xfrm>
            <a:off x="9960474" y="566961"/>
            <a:ext cx="1678532" cy="158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088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fade">
                                      <p:cBhvr>
                                        <p:cTn id="12" dur="500"/>
                                        <p:tgtEl>
                                          <p:spTgt spid="1536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15364"/>
                                        </p:tgtEl>
                                        <p:attrNameLst>
                                          <p:attrName>style.visibility</p:attrName>
                                        </p:attrNameLst>
                                      </p:cBhvr>
                                      <p:to>
                                        <p:strVal val="visible"/>
                                      </p:to>
                                    </p:set>
                                    <p:animEffect transition="in" filter="fade">
                                      <p:cBhvr>
                                        <p:cTn id="23" dur="500"/>
                                        <p:tgtEl>
                                          <p:spTgt spid="153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368"/>
                                        </p:tgtEl>
                                        <p:attrNameLst>
                                          <p:attrName>style.visibility</p:attrName>
                                        </p:attrNameLst>
                                      </p:cBhvr>
                                      <p:to>
                                        <p:strVal val="visible"/>
                                      </p:to>
                                    </p:set>
                                    <p:animEffect transition="in" filter="fade">
                                      <p:cBhvr>
                                        <p:cTn id="26" dur="500"/>
                                        <p:tgtEl>
                                          <p:spTgt spid="1536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368" grpId="0"/>
      <p:bldP spid="9" grpId="0"/>
      <p:bldP spid="11"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63976" y="981075"/>
          <a:ext cx="4098925" cy="755650"/>
        </p:xfrm>
        <a:graphic>
          <a:graphicData uri="http://schemas.openxmlformats.org/presentationml/2006/ole">
            <mc:AlternateContent xmlns:mc="http://schemas.openxmlformats.org/markup-compatibility/2006">
              <mc:Choice xmlns:v="urn:schemas-microsoft-com:vml" Requires="v">
                <p:oleObj spid="_x0000_s16757" name="公式" r:id="rId3" imgW="2273300" imgH="419100" progId="Equation.3">
                  <p:embed/>
                </p:oleObj>
              </mc:Choice>
              <mc:Fallback>
                <p:oleObj name="公式" r:id="rId3" imgW="22733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6" y="981075"/>
                        <a:ext cx="4098925" cy="7556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 name="Rectangle 3"/>
          <p:cNvSpPr>
            <a:spLocks noGrp="1" noChangeArrowheads="1"/>
          </p:cNvSpPr>
          <p:nvPr>
            <p:ph type="body" idx="1"/>
          </p:nvPr>
        </p:nvSpPr>
        <p:spPr>
          <a:xfrm>
            <a:off x="685800" y="333375"/>
            <a:ext cx="9740900" cy="590550"/>
          </a:xfrm>
        </p:spPr>
        <p:txBody>
          <a:bodyPr/>
          <a:lstStyle/>
          <a:p>
            <a:pPr eaLnBrk="1" hangingPunct="1">
              <a:lnSpc>
                <a:spcPct val="120000"/>
              </a:lnSpc>
              <a:buFontTx/>
              <a:buNone/>
            </a:pPr>
            <a:r>
              <a:rPr lang="zh-CN" altLang="en-US" sz="2600" dirty="0">
                <a:ea typeface="黑体" panose="02010609060101010101" pitchFamily="49" charset="-122"/>
              </a:rPr>
              <a:t>由此可进一步推得</a:t>
            </a:r>
            <a:r>
              <a:rPr lang="en-US" altLang="zh-CN" sz="2600" dirty="0">
                <a:ea typeface="黑体" panose="02010609060101010101" pitchFamily="49" charset="-122"/>
              </a:rPr>
              <a:t>Einstein</a:t>
            </a:r>
            <a:r>
              <a:rPr lang="zh-CN" altLang="en-US" sz="2600" dirty="0">
                <a:ea typeface="黑体" panose="02010609060101010101" pitchFamily="49" charset="-122"/>
              </a:rPr>
              <a:t>晶体的主要热力学性质：</a:t>
            </a:r>
            <a:endParaRPr lang="en-US" altLang="zh-CN" sz="2600" dirty="0">
              <a:ea typeface="黑体" panose="02010609060101010101" pitchFamily="49" charset="-122"/>
            </a:endParaRPr>
          </a:p>
        </p:txBody>
      </p:sp>
      <p:graphicFrame>
        <p:nvGraphicFramePr>
          <p:cNvPr id="18436" name="Object 6"/>
          <p:cNvGraphicFramePr>
            <a:graphicFrameLocks noChangeAspect="1"/>
          </p:cNvGraphicFramePr>
          <p:nvPr/>
        </p:nvGraphicFramePr>
        <p:xfrm>
          <a:off x="2063751" y="973139"/>
          <a:ext cx="1831975" cy="871537"/>
        </p:xfrm>
        <a:graphic>
          <a:graphicData uri="http://schemas.openxmlformats.org/presentationml/2006/ole">
            <mc:AlternateContent xmlns:mc="http://schemas.openxmlformats.org/markup-compatibility/2006">
              <mc:Choice xmlns:v="urn:schemas-microsoft-com:vml" Requires="v">
                <p:oleObj spid="_x0000_s16758" name="公式" r:id="rId5" imgW="1016000" imgH="482600" progId="Equation.3">
                  <p:embed/>
                </p:oleObj>
              </mc:Choice>
              <mc:Fallback>
                <p:oleObj name="公式" r:id="rId5" imgW="10160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751" y="973139"/>
                        <a:ext cx="1831975" cy="87153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8" name="Object 7"/>
          <p:cNvGraphicFramePr>
            <a:graphicFrameLocks noChangeAspect="1"/>
          </p:cNvGraphicFramePr>
          <p:nvPr/>
        </p:nvGraphicFramePr>
        <p:xfrm>
          <a:off x="2492376" y="2501900"/>
          <a:ext cx="6664325" cy="757238"/>
        </p:xfrm>
        <a:graphic>
          <a:graphicData uri="http://schemas.openxmlformats.org/presentationml/2006/ole">
            <mc:AlternateContent xmlns:mc="http://schemas.openxmlformats.org/markup-compatibility/2006">
              <mc:Choice xmlns:v="urn:schemas-microsoft-com:vml" Requires="v">
                <p:oleObj spid="_x0000_s16759" name="Equation" r:id="rId7" imgW="3695700" imgH="419100" progId="Equation.3">
                  <p:embed/>
                </p:oleObj>
              </mc:Choice>
              <mc:Fallback>
                <p:oleObj name="Equation" r:id="rId7" imgW="36957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2376" y="2501900"/>
                        <a:ext cx="6664325" cy="75723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8"/>
          <p:cNvGraphicFramePr>
            <a:graphicFrameLocks noChangeAspect="1"/>
          </p:cNvGraphicFramePr>
          <p:nvPr>
            <p:extLst>
              <p:ext uri="{D42A27DB-BD31-4B8C-83A1-F6EECF244321}">
                <p14:modId xmlns:p14="http://schemas.microsoft.com/office/powerpoint/2010/main" val="804569583"/>
              </p:ext>
            </p:extLst>
          </p:nvPr>
        </p:nvGraphicFramePr>
        <p:xfrm>
          <a:off x="3194050" y="3411538"/>
          <a:ext cx="2362200" cy="471488"/>
        </p:xfrm>
        <a:graphic>
          <a:graphicData uri="http://schemas.openxmlformats.org/presentationml/2006/ole">
            <mc:AlternateContent xmlns:mc="http://schemas.openxmlformats.org/markup-compatibility/2006">
              <mc:Choice xmlns:v="urn:schemas-microsoft-com:vml" Requires="v">
                <p:oleObj spid="_x0000_s16760" name="Equation" r:id="rId9" imgW="1143000" imgH="228600" progId="Equation.3">
                  <p:embed/>
                </p:oleObj>
              </mc:Choice>
              <mc:Fallback>
                <p:oleObj name="Equation" r:id="rId9" imgW="11430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4050" y="3411538"/>
                        <a:ext cx="2362200" cy="4714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0" name="Object 9"/>
          <p:cNvGraphicFramePr>
            <a:graphicFrameLocks noChangeAspect="1"/>
          </p:cNvGraphicFramePr>
          <p:nvPr/>
        </p:nvGraphicFramePr>
        <p:xfrm>
          <a:off x="3143251" y="4057650"/>
          <a:ext cx="2049463" cy="469900"/>
        </p:xfrm>
        <a:graphic>
          <a:graphicData uri="http://schemas.openxmlformats.org/presentationml/2006/ole">
            <mc:AlternateContent xmlns:mc="http://schemas.openxmlformats.org/markup-compatibility/2006">
              <mc:Choice xmlns:v="urn:schemas-microsoft-com:vml" Requires="v">
                <p:oleObj spid="_x0000_s16761" name="公式" r:id="rId11" imgW="1002865" imgH="228501" progId="Equation.3">
                  <p:embed/>
                </p:oleObj>
              </mc:Choice>
              <mc:Fallback>
                <p:oleObj name="公式" r:id="rId11" imgW="1002865"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3251" y="4057650"/>
                        <a:ext cx="2049463" cy="4699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1" name="Object 10"/>
          <p:cNvGraphicFramePr>
            <a:graphicFrameLocks noChangeAspect="1"/>
          </p:cNvGraphicFramePr>
          <p:nvPr>
            <p:extLst>
              <p:ext uri="{D42A27DB-BD31-4B8C-83A1-F6EECF244321}">
                <p14:modId xmlns:p14="http://schemas.microsoft.com/office/powerpoint/2010/main" val="1969964944"/>
              </p:ext>
            </p:extLst>
          </p:nvPr>
        </p:nvGraphicFramePr>
        <p:xfrm>
          <a:off x="5556250" y="4760913"/>
          <a:ext cx="1657350" cy="490537"/>
        </p:xfrm>
        <a:graphic>
          <a:graphicData uri="http://schemas.openxmlformats.org/presentationml/2006/ole">
            <mc:AlternateContent xmlns:mc="http://schemas.openxmlformats.org/markup-compatibility/2006">
              <mc:Choice xmlns:v="urn:schemas-microsoft-com:vml" Requires="v">
                <p:oleObj spid="_x0000_s16762" name="公式" r:id="rId13" imgW="774364" imgH="228501" progId="Equation.3">
                  <p:embed/>
                </p:oleObj>
              </mc:Choice>
              <mc:Fallback>
                <p:oleObj name="公式" r:id="rId13" imgW="774364" imgH="2285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6250" y="4760913"/>
                        <a:ext cx="1657350" cy="49053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矩形标注 1"/>
          <p:cNvSpPr/>
          <p:nvPr/>
        </p:nvSpPr>
        <p:spPr bwMode="auto">
          <a:xfrm>
            <a:off x="8651876" y="1700213"/>
            <a:ext cx="2016125" cy="792162"/>
          </a:xfrm>
          <a:prstGeom prst="wedgeRectCallout">
            <a:avLst>
              <a:gd name="adj1" fmla="val -97734"/>
              <a:gd name="adj2" fmla="val -72176"/>
            </a:avLst>
          </a:prstGeom>
          <a:solidFill>
            <a:schemeClr val="accent5">
              <a:lumMod val="90000"/>
            </a:schemeClr>
          </a:solidFill>
          <a:ln w="9525" cap="flat" cmpd="sng" algn="ctr">
            <a:solidFill>
              <a:srgbClr val="FF0000"/>
            </a:solidFill>
            <a:prstDash val="solid"/>
            <a:round/>
            <a:headEnd type="none" w="med" len="med"/>
            <a:tailEnd type="none" w="med" len="med"/>
          </a:ln>
          <a:effectLst/>
          <a:extLst/>
        </p:spPr>
        <p:txBody>
          <a:bodyPr/>
          <a:lstStyle/>
          <a:p>
            <a:pPr algn="ctr" fontAlgn="base">
              <a:spcBef>
                <a:spcPct val="20000"/>
              </a:spcBef>
              <a:spcAft>
                <a:spcPct val="0"/>
              </a:spcAft>
              <a:defRPr/>
            </a:pPr>
            <a:r>
              <a:rPr kumimoji="1" lang="zh-CN" altLang="en-US" sz="2400" dirty="0">
                <a:solidFill>
                  <a:srgbClr val="0000FF"/>
                </a:solidFill>
                <a:ea typeface="隶书" panose="02010509060101010101" pitchFamily="49" charset="-122"/>
              </a:rPr>
              <a:t>所有原子振动基态的能量和</a:t>
            </a:r>
          </a:p>
        </p:txBody>
      </p:sp>
      <p:sp>
        <p:nvSpPr>
          <p:cNvPr id="16393" name="TextBox 8"/>
          <p:cNvSpPr txBox="1">
            <a:spLocks noChangeArrowheads="1"/>
          </p:cNvSpPr>
          <p:nvPr/>
        </p:nvSpPr>
        <p:spPr bwMode="auto">
          <a:xfrm>
            <a:off x="9193213" y="971551"/>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4.30</a:t>
            </a:r>
            <a:r>
              <a:rPr lang="zh-CN" altLang="en-US" sz="2800">
                <a:solidFill>
                  <a:srgbClr val="FFFFFF"/>
                </a:solidFill>
                <a:ea typeface="隶书" panose="02010509060101010101" pitchFamily="49" charset="-122"/>
              </a:rPr>
              <a:t>）</a:t>
            </a:r>
          </a:p>
        </p:txBody>
      </p:sp>
      <p:sp>
        <p:nvSpPr>
          <p:cNvPr id="16394" name="TextBox 9"/>
          <p:cNvSpPr txBox="1">
            <a:spLocks noChangeArrowheads="1"/>
          </p:cNvSpPr>
          <p:nvPr/>
        </p:nvSpPr>
        <p:spPr bwMode="auto">
          <a:xfrm>
            <a:off x="9193213" y="2573339"/>
            <a:ext cx="143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4.31</a:t>
            </a:r>
            <a:r>
              <a:rPr lang="zh-CN" altLang="en-US" sz="2800">
                <a:solidFill>
                  <a:srgbClr val="FFFFFF"/>
                </a:solidFill>
                <a:ea typeface="隶书" panose="02010509060101010101" pitchFamily="49" charset="-122"/>
              </a:rPr>
              <a:t>）</a:t>
            </a:r>
          </a:p>
        </p:txBody>
      </p:sp>
      <p:sp>
        <p:nvSpPr>
          <p:cNvPr id="16395" name="TextBox 10"/>
          <p:cNvSpPr txBox="1">
            <a:spLocks noChangeArrowheads="1"/>
          </p:cNvSpPr>
          <p:nvPr/>
        </p:nvSpPr>
        <p:spPr bwMode="auto">
          <a:xfrm>
            <a:off x="9193213" y="4030664"/>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4.32</a:t>
            </a:r>
            <a:r>
              <a:rPr lang="zh-CN" altLang="en-US" sz="2800">
                <a:solidFill>
                  <a:srgbClr val="FFFFFF"/>
                </a:solidFill>
                <a:ea typeface="隶书" panose="02010509060101010101" pitchFamily="49" charset="-122"/>
              </a:rPr>
              <a:t>）</a:t>
            </a:r>
          </a:p>
        </p:txBody>
      </p:sp>
      <p:graphicFrame>
        <p:nvGraphicFramePr>
          <p:cNvPr id="16396" name="对象 2"/>
          <p:cNvGraphicFramePr>
            <a:graphicFrameLocks noChangeAspect="1"/>
          </p:cNvGraphicFramePr>
          <p:nvPr>
            <p:extLst>
              <p:ext uri="{D42A27DB-BD31-4B8C-83A1-F6EECF244321}">
                <p14:modId xmlns:p14="http://schemas.microsoft.com/office/powerpoint/2010/main" val="70095039"/>
              </p:ext>
            </p:extLst>
          </p:nvPr>
        </p:nvGraphicFramePr>
        <p:xfrm>
          <a:off x="3924300" y="4770439"/>
          <a:ext cx="1495425" cy="444500"/>
        </p:xfrm>
        <a:graphic>
          <a:graphicData uri="http://schemas.openxmlformats.org/presentationml/2006/ole">
            <mc:AlternateContent xmlns:mc="http://schemas.openxmlformats.org/markup-compatibility/2006">
              <mc:Choice xmlns:v="urn:schemas-microsoft-com:vml" Requires="v">
                <p:oleObj spid="_x0000_s16763" name="公式" r:id="rId15" imgW="723586" imgH="215806" progId="Equation.3">
                  <p:embed/>
                </p:oleObj>
              </mc:Choice>
              <mc:Fallback>
                <p:oleObj name="公式" r:id="rId15" imgW="723586" imgH="21580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24300" y="4770439"/>
                        <a:ext cx="1495425" cy="4445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3"/>
          <p:cNvSpPr txBox="1">
            <a:spLocks noChangeArrowheads="1"/>
          </p:cNvSpPr>
          <p:nvPr/>
        </p:nvSpPr>
        <p:spPr bwMode="auto">
          <a:xfrm>
            <a:off x="542109" y="4724401"/>
            <a:ext cx="5014141"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buFontTx/>
              <a:buNone/>
              <a:defRPr/>
            </a:pPr>
            <a:r>
              <a:rPr lang="en-US" altLang="zh-CN" sz="2600" kern="0" dirty="0">
                <a:solidFill>
                  <a:srgbClr val="FFFFFF"/>
                </a:solidFill>
                <a:ea typeface="黑体" pitchFamily="49" charset="-122"/>
                <a:sym typeface="Symbol" pitchFamily="18" charset="2"/>
              </a:rPr>
              <a:t>ii</a:t>
            </a:r>
            <a:r>
              <a:rPr lang="zh-CN" altLang="en-US" sz="2600" kern="0" dirty="0">
                <a:solidFill>
                  <a:srgbClr val="FFFFFF"/>
                </a:solidFill>
                <a:ea typeface="黑体" pitchFamily="49" charset="-122"/>
                <a:sym typeface="Symbol" pitchFamily="18" charset="2"/>
              </a:rPr>
              <a:t>）温度趋近</a:t>
            </a:r>
            <a:r>
              <a:rPr lang="en-US" altLang="zh-CN" sz="2600" kern="0" dirty="0">
                <a:solidFill>
                  <a:srgbClr val="FFFFFF"/>
                </a:solidFill>
                <a:ea typeface="黑体" pitchFamily="49" charset="-122"/>
                <a:sym typeface="Symbol" pitchFamily="18" charset="2"/>
              </a:rPr>
              <a:t>0K</a:t>
            </a:r>
            <a:r>
              <a:rPr lang="zh-CN" altLang="en-US" sz="2600" kern="0" dirty="0">
                <a:solidFill>
                  <a:srgbClr val="FFFFFF"/>
                </a:solidFill>
                <a:ea typeface="黑体" pitchFamily="49" charset="-122"/>
                <a:sym typeface="Symbol" pitchFamily="18" charset="2"/>
              </a:rPr>
              <a:t>时，</a:t>
            </a:r>
          </a:p>
        </p:txBody>
      </p:sp>
      <p:sp>
        <p:nvSpPr>
          <p:cNvPr id="16" name="Rectangle 3"/>
          <p:cNvSpPr txBox="1">
            <a:spLocks noChangeArrowheads="1"/>
          </p:cNvSpPr>
          <p:nvPr/>
        </p:nvSpPr>
        <p:spPr bwMode="auto">
          <a:xfrm>
            <a:off x="640080" y="1841500"/>
            <a:ext cx="819277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buFontTx/>
              <a:buNone/>
              <a:defRPr/>
            </a:pPr>
            <a:r>
              <a:rPr lang="zh-CN" altLang="en-US" sz="2600" kern="0" dirty="0">
                <a:solidFill>
                  <a:srgbClr val="FFFFFF"/>
                </a:solidFill>
                <a:ea typeface="黑体" pitchFamily="49" charset="-122"/>
              </a:rPr>
              <a:t>一般定义</a:t>
            </a:r>
            <a:r>
              <a:rPr lang="zh-CN" altLang="en-US" sz="2600" b="1" i="1" kern="0" dirty="0">
                <a:solidFill>
                  <a:srgbClr val="FFFF00"/>
                </a:solidFill>
                <a:ea typeface="黑体" pitchFamily="49" charset="-122"/>
                <a:sym typeface="Symbol" pitchFamily="18" charset="2"/>
              </a:rPr>
              <a:t></a:t>
            </a:r>
            <a:r>
              <a:rPr lang="en-US" altLang="zh-CN" sz="2600" b="1" i="1" kern="0" baseline="-25000" dirty="0">
                <a:solidFill>
                  <a:srgbClr val="FFFF00"/>
                </a:solidFill>
                <a:ea typeface="黑体" pitchFamily="49" charset="-122"/>
                <a:sym typeface="Symbol" pitchFamily="18" charset="2"/>
              </a:rPr>
              <a:t>E</a:t>
            </a:r>
            <a:r>
              <a:rPr lang="en-US" altLang="zh-CN" sz="2600" b="1" i="1" kern="0" dirty="0">
                <a:solidFill>
                  <a:srgbClr val="FFFF00"/>
                </a:solidFill>
                <a:ea typeface="黑体" pitchFamily="49" charset="-122"/>
                <a:sym typeface="Symbol" pitchFamily="18" charset="2"/>
              </a:rPr>
              <a:t>=h/k</a:t>
            </a:r>
            <a:r>
              <a:rPr lang="en-US" altLang="zh-CN" sz="2600" kern="0" dirty="0">
                <a:solidFill>
                  <a:srgbClr val="FFFF00"/>
                </a:solidFill>
                <a:ea typeface="黑体" pitchFamily="49" charset="-122"/>
                <a:sym typeface="Symbol" pitchFamily="18" charset="2"/>
              </a:rPr>
              <a:t> </a:t>
            </a:r>
            <a:r>
              <a:rPr lang="zh-CN" altLang="en-US" sz="2600" kern="0" dirty="0">
                <a:solidFill>
                  <a:srgbClr val="FFFFFF"/>
                </a:solidFill>
                <a:ea typeface="黑体" pitchFamily="49" charset="-122"/>
                <a:sym typeface="Symbol" pitchFamily="18" charset="2"/>
              </a:rPr>
              <a:t>为振动的</a:t>
            </a:r>
            <a:r>
              <a:rPr lang="en-US" altLang="zh-CN" sz="2600" b="1" i="1" kern="0" dirty="0">
                <a:solidFill>
                  <a:srgbClr val="FFFF00"/>
                </a:solidFill>
                <a:ea typeface="黑体" pitchFamily="49" charset="-122"/>
                <a:sym typeface="Symbol" pitchFamily="18" charset="2"/>
              </a:rPr>
              <a:t>Einstein</a:t>
            </a:r>
            <a:r>
              <a:rPr lang="zh-CN" altLang="en-US" sz="2600" kern="0" dirty="0">
                <a:solidFill>
                  <a:srgbClr val="FFFF00"/>
                </a:solidFill>
                <a:ea typeface="黑体" pitchFamily="49" charset="-122"/>
                <a:sym typeface="Symbol" pitchFamily="18" charset="2"/>
              </a:rPr>
              <a:t>特征温度</a:t>
            </a:r>
            <a:r>
              <a:rPr lang="zh-CN" altLang="en-US" sz="2600" kern="0" dirty="0">
                <a:solidFill>
                  <a:srgbClr val="FFFFFF"/>
                </a:solidFill>
                <a:ea typeface="黑体" pitchFamily="49" charset="-122"/>
                <a:sym typeface="Symbol" pitchFamily="18" charset="2"/>
              </a:rPr>
              <a:t>。</a:t>
            </a:r>
          </a:p>
        </p:txBody>
      </p:sp>
      <p:sp>
        <p:nvSpPr>
          <p:cNvPr id="4" name="右箭头 3"/>
          <p:cNvSpPr>
            <a:spLocks noChangeArrowheads="1"/>
          </p:cNvSpPr>
          <p:nvPr/>
        </p:nvSpPr>
        <p:spPr bwMode="auto">
          <a:xfrm>
            <a:off x="1992313" y="2708276"/>
            <a:ext cx="431800" cy="360363"/>
          </a:xfrm>
          <a:prstGeom prst="rightArrow">
            <a:avLst>
              <a:gd name="adj1" fmla="val 50000"/>
              <a:gd name="adj2" fmla="val 4983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sp>
        <p:nvSpPr>
          <p:cNvPr id="19" name="Rectangle 3"/>
          <p:cNvSpPr txBox="1">
            <a:spLocks noChangeArrowheads="1"/>
          </p:cNvSpPr>
          <p:nvPr/>
        </p:nvSpPr>
        <p:spPr bwMode="auto">
          <a:xfrm>
            <a:off x="594360" y="3336925"/>
            <a:ext cx="54302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buFontTx/>
              <a:buNone/>
              <a:defRPr/>
            </a:pPr>
            <a:r>
              <a:rPr lang="en-US" altLang="zh-CN" sz="2600" kern="0" dirty="0" err="1">
                <a:solidFill>
                  <a:srgbClr val="FFFFFF"/>
                </a:solidFill>
                <a:ea typeface="黑体" pitchFamily="49" charset="-122"/>
                <a:sym typeface="Symbol" pitchFamily="18" charset="2"/>
              </a:rPr>
              <a:t>i</a:t>
            </a:r>
            <a:r>
              <a:rPr lang="zh-CN" altLang="en-US" sz="2600" kern="0" dirty="0">
                <a:solidFill>
                  <a:srgbClr val="FFFFFF"/>
                </a:solidFill>
                <a:ea typeface="黑体" pitchFamily="49" charset="-122"/>
                <a:sym typeface="Symbol" pitchFamily="18" charset="2"/>
              </a:rPr>
              <a:t>）在足够高温，</a:t>
            </a:r>
          </a:p>
        </p:txBody>
      </p:sp>
      <p:sp>
        <p:nvSpPr>
          <p:cNvPr id="6" name="右箭头 5"/>
          <p:cNvSpPr>
            <a:spLocks noChangeArrowheads="1"/>
          </p:cNvSpPr>
          <p:nvPr/>
        </p:nvSpPr>
        <p:spPr bwMode="auto">
          <a:xfrm>
            <a:off x="2782889" y="4149725"/>
            <a:ext cx="288925" cy="287338"/>
          </a:xfrm>
          <a:prstGeom prst="rightArrow">
            <a:avLst>
              <a:gd name="adj1" fmla="val 50000"/>
              <a:gd name="adj2" fmla="val 502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sp>
        <p:nvSpPr>
          <p:cNvPr id="21" name="Rectangle 3"/>
          <p:cNvSpPr txBox="1">
            <a:spLocks noChangeArrowheads="1"/>
          </p:cNvSpPr>
          <p:nvPr/>
        </p:nvSpPr>
        <p:spPr bwMode="auto">
          <a:xfrm>
            <a:off x="2566988" y="5373689"/>
            <a:ext cx="4176712"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buFontTx/>
              <a:buNone/>
              <a:defRPr/>
            </a:pPr>
            <a:r>
              <a:rPr lang="zh-CN" altLang="en-US" sz="2600" kern="0" dirty="0">
                <a:solidFill>
                  <a:srgbClr val="FFFFFF"/>
                </a:solidFill>
                <a:ea typeface="黑体" pitchFamily="49" charset="-122"/>
              </a:rPr>
              <a:t>即</a:t>
            </a:r>
            <a:r>
              <a:rPr lang="zh-CN" altLang="en-US" sz="2600" kern="0" dirty="0">
                <a:solidFill>
                  <a:srgbClr val="FFFF00"/>
                </a:solidFill>
                <a:ea typeface="黑体" pitchFamily="49" charset="-122"/>
              </a:rPr>
              <a:t>所有原子均处振动基态</a:t>
            </a:r>
            <a:r>
              <a:rPr lang="zh-CN" altLang="en-US" sz="2600" kern="0" dirty="0">
                <a:solidFill>
                  <a:srgbClr val="FFFFFF"/>
                </a:solidFill>
                <a:ea typeface="黑体" pitchFamily="49" charset="-122"/>
              </a:rPr>
              <a:t>。</a:t>
            </a:r>
            <a:endParaRPr lang="en-US" altLang="zh-CN" sz="2600" kern="0" dirty="0">
              <a:solidFill>
                <a:srgbClr val="FFFFFF"/>
              </a:solidFill>
              <a:ea typeface="黑体" pitchFamily="49" charset="-122"/>
            </a:endParaRPr>
          </a:p>
        </p:txBody>
      </p:sp>
    </p:spTree>
    <p:extLst>
      <p:ext uri="{BB962C8B-B14F-4D97-AF65-F5344CB8AC3E}">
        <p14:creationId xmlns:p14="http://schemas.microsoft.com/office/powerpoint/2010/main" val="4283694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6388"/>
                                        </p:tgtEl>
                                        <p:attrNameLst>
                                          <p:attrName>style.visibility</p:attrName>
                                        </p:attrNameLst>
                                      </p:cBhvr>
                                      <p:to>
                                        <p:strVal val="visible"/>
                                      </p:to>
                                    </p:set>
                                    <p:animEffect transition="in" filter="fade">
                                      <p:cBhvr>
                                        <p:cTn id="23" dur="500"/>
                                        <p:tgtEl>
                                          <p:spTgt spid="1638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394"/>
                                        </p:tgtEl>
                                        <p:attrNameLst>
                                          <p:attrName>style.visibility</p:attrName>
                                        </p:attrNameLst>
                                      </p:cBhvr>
                                      <p:to>
                                        <p:strVal val="visible"/>
                                      </p:to>
                                    </p:set>
                                    <p:animEffect transition="in" filter="fade">
                                      <p:cBhvr>
                                        <p:cTn id="26" dur="500"/>
                                        <p:tgtEl>
                                          <p:spTgt spid="1639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6389"/>
                                        </p:tgtEl>
                                        <p:attrNameLst>
                                          <p:attrName>style.visibility</p:attrName>
                                        </p:attrNameLst>
                                      </p:cBhvr>
                                      <p:to>
                                        <p:strVal val="visible"/>
                                      </p:to>
                                    </p:set>
                                    <p:animEffect transition="in" filter="fade">
                                      <p:cBhvr>
                                        <p:cTn id="34" dur="500"/>
                                        <p:tgtEl>
                                          <p:spTgt spid="1638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16390"/>
                                        </p:tgtEl>
                                        <p:attrNameLst>
                                          <p:attrName>style.visibility</p:attrName>
                                        </p:attrNameLst>
                                      </p:cBhvr>
                                      <p:to>
                                        <p:strVal val="visible"/>
                                      </p:to>
                                    </p:set>
                                    <p:animEffect transition="in" filter="fade">
                                      <p:cBhvr>
                                        <p:cTn id="42" dur="500"/>
                                        <p:tgtEl>
                                          <p:spTgt spid="1639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395"/>
                                        </p:tgtEl>
                                        <p:attrNameLst>
                                          <p:attrName>style.visibility</p:attrName>
                                        </p:attrNameLst>
                                      </p:cBhvr>
                                      <p:to>
                                        <p:strVal val="visible"/>
                                      </p:to>
                                    </p:set>
                                    <p:animEffect transition="in" filter="fade">
                                      <p:cBhvr>
                                        <p:cTn id="45" dur="500"/>
                                        <p:tgtEl>
                                          <p:spTgt spid="1639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16396"/>
                                        </p:tgtEl>
                                        <p:attrNameLst>
                                          <p:attrName>style.visibility</p:attrName>
                                        </p:attrNameLst>
                                      </p:cBhvr>
                                      <p:to>
                                        <p:strVal val="visible"/>
                                      </p:to>
                                    </p:set>
                                    <p:animEffect transition="in" filter="fade">
                                      <p:cBhvr>
                                        <p:cTn id="53" dur="500"/>
                                        <p:tgtEl>
                                          <p:spTgt spid="1639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16391"/>
                                        </p:tgtEl>
                                        <p:attrNameLst>
                                          <p:attrName>style.visibility</p:attrName>
                                        </p:attrNameLst>
                                      </p:cBhvr>
                                      <p:to>
                                        <p:strVal val="visible"/>
                                      </p:to>
                                    </p:set>
                                    <p:animEffect transition="in" filter="fade">
                                      <p:cBhvr>
                                        <p:cTn id="58" dur="500"/>
                                        <p:tgtEl>
                                          <p:spTgt spid="1639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393" grpId="0"/>
      <p:bldP spid="16394" grpId="0"/>
      <p:bldP spid="16395" grpId="0"/>
      <p:bldP spid="13" grpId="0"/>
      <p:bldP spid="16" grpId="0"/>
      <p:bldP spid="4" grpId="0" animBg="1"/>
      <p:bldP spid="19" grpId="0"/>
      <p:bldP spid="6"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555171" y="2205038"/>
            <a:ext cx="11136086" cy="1079500"/>
          </a:xfrm>
        </p:spPr>
        <p:txBody>
          <a:bodyPr/>
          <a:lstStyle/>
          <a:p>
            <a:pPr marL="0" indent="0" eaLnBrk="1" hangingPunct="1">
              <a:lnSpc>
                <a:spcPct val="120000"/>
              </a:lnSpc>
              <a:buNone/>
            </a:pPr>
            <a:r>
              <a:rPr lang="zh-CN" altLang="en-US" sz="2400" dirty="0">
                <a:ea typeface="黑体" panose="02010609060101010101" pitchFamily="49" charset="-122"/>
              </a:rPr>
              <a:t>当</a:t>
            </a:r>
            <a:r>
              <a:rPr lang="en-US" altLang="zh-CN" sz="2400" b="1" i="1" dirty="0">
                <a:solidFill>
                  <a:srgbClr val="FFFF00"/>
                </a:solidFill>
                <a:ea typeface="黑体" panose="02010609060101010101" pitchFamily="49" charset="-122"/>
              </a:rPr>
              <a:t>T</a:t>
            </a:r>
            <a:r>
              <a:rPr lang="en-US" altLang="zh-CN" sz="2400" b="1" i="1" dirty="0">
                <a:solidFill>
                  <a:srgbClr val="FFFF00"/>
                </a:solidFill>
                <a:ea typeface="黑体" panose="02010609060101010101" pitchFamily="49" charset="-122"/>
                <a:sym typeface="Symbol" panose="05050102010706020507" pitchFamily="18" charset="2"/>
              </a:rPr>
              <a:t>0K</a:t>
            </a:r>
            <a:r>
              <a:rPr lang="zh-CN" altLang="en-US" sz="2400" dirty="0">
                <a:ea typeface="黑体" panose="02010609060101010101" pitchFamily="49" charset="-122"/>
                <a:sym typeface="Symbol" panose="05050102010706020507" pitchFamily="18" charset="2"/>
              </a:rPr>
              <a:t>时，</a:t>
            </a:r>
            <a:r>
              <a:rPr lang="en-US" altLang="zh-CN" sz="2400" b="1" i="1" dirty="0">
                <a:solidFill>
                  <a:srgbClr val="FFFF00"/>
                </a:solidFill>
                <a:ea typeface="黑体" panose="02010609060101010101" pitchFamily="49" charset="-122"/>
                <a:sym typeface="Symbol" panose="05050102010706020507" pitchFamily="18" charset="2"/>
              </a:rPr>
              <a:t>S 0</a:t>
            </a:r>
            <a:r>
              <a:rPr lang="zh-CN" altLang="en-US" sz="2400" dirty="0">
                <a:ea typeface="黑体" panose="02010609060101010101" pitchFamily="49" charset="-122"/>
                <a:sym typeface="Symbol" panose="05050102010706020507" pitchFamily="18" charset="2"/>
              </a:rPr>
              <a:t>。因为此时所有原子均处于振动基态，与其对应的微观态只有一个即</a:t>
            </a:r>
            <a:r>
              <a:rPr lang="zh-CN" altLang="en-US" sz="2400" b="1" i="1" dirty="0">
                <a:solidFill>
                  <a:srgbClr val="FFFF00"/>
                </a:solidFill>
                <a:ea typeface="黑体" panose="02010609060101010101" pitchFamily="49" charset="-122"/>
                <a:sym typeface="Symbol" panose="05050102010706020507" pitchFamily="18" charset="2"/>
              </a:rPr>
              <a:t></a:t>
            </a:r>
            <a:r>
              <a:rPr lang="en-US" altLang="zh-CN" sz="2400" b="1" i="1" dirty="0">
                <a:solidFill>
                  <a:srgbClr val="FFFF00"/>
                </a:solidFill>
                <a:ea typeface="黑体" panose="02010609060101010101" pitchFamily="49" charset="-122"/>
                <a:sym typeface="Symbol" panose="05050102010706020507" pitchFamily="18" charset="2"/>
              </a:rPr>
              <a:t>=1</a:t>
            </a:r>
            <a:r>
              <a:rPr lang="en-US" altLang="zh-CN" sz="2400" dirty="0">
                <a:ea typeface="黑体" panose="02010609060101010101" pitchFamily="49" charset="-122"/>
                <a:sym typeface="Symbol" panose="05050102010706020507" pitchFamily="18" charset="2"/>
              </a:rPr>
              <a:t>.</a:t>
            </a:r>
            <a:endParaRPr lang="zh-CN" altLang="en-US" sz="2400" dirty="0">
              <a:ea typeface="黑体" panose="02010609060101010101" pitchFamily="49" charset="-122"/>
            </a:endParaRPr>
          </a:p>
          <a:p>
            <a:pPr marL="0" indent="0" eaLnBrk="1" hangingPunct="1">
              <a:lnSpc>
                <a:spcPct val="120000"/>
              </a:lnSpc>
              <a:buNone/>
            </a:pPr>
            <a:endParaRPr lang="zh-CN" altLang="en-US" sz="2400" dirty="0">
              <a:ea typeface="黑体" panose="02010609060101010101" pitchFamily="49" charset="-122"/>
            </a:endParaRPr>
          </a:p>
          <a:p>
            <a:pPr marL="0" indent="0" eaLnBrk="1" hangingPunct="1">
              <a:lnSpc>
                <a:spcPct val="120000"/>
              </a:lnSpc>
              <a:buNone/>
            </a:pPr>
            <a:endParaRPr lang="zh-CN" altLang="en-US" sz="2400" dirty="0">
              <a:ea typeface="黑体" panose="02010609060101010101" pitchFamily="49" charset="-122"/>
              <a:sym typeface="Symbol" panose="05050102010706020507" pitchFamily="18" charset="2"/>
            </a:endParaRPr>
          </a:p>
          <a:p>
            <a:pPr marL="0" indent="0" eaLnBrk="1" hangingPunct="1">
              <a:lnSpc>
                <a:spcPct val="120000"/>
              </a:lnSpc>
              <a:buNone/>
            </a:pPr>
            <a:endParaRPr lang="en-US" altLang="zh-CN" sz="2400" dirty="0">
              <a:ea typeface="黑体" panose="02010609060101010101" pitchFamily="49" charset="-122"/>
              <a:sym typeface="Symbol" panose="05050102010706020507" pitchFamily="18" charset="2"/>
            </a:endParaRPr>
          </a:p>
        </p:txBody>
      </p:sp>
      <p:graphicFrame>
        <p:nvGraphicFramePr>
          <p:cNvPr id="19459" name="Object 9"/>
          <p:cNvGraphicFramePr>
            <a:graphicFrameLocks noChangeAspect="1"/>
          </p:cNvGraphicFramePr>
          <p:nvPr/>
        </p:nvGraphicFramePr>
        <p:xfrm>
          <a:off x="2074864" y="333376"/>
          <a:ext cx="6757987" cy="1857375"/>
        </p:xfrm>
        <a:graphic>
          <a:graphicData uri="http://schemas.openxmlformats.org/presentationml/2006/ole">
            <mc:AlternateContent xmlns:mc="http://schemas.openxmlformats.org/markup-compatibility/2006">
              <mc:Choice xmlns:v="urn:schemas-microsoft-com:vml" Requires="v">
                <p:oleObj spid="_x0000_s17726" name="Equation" r:id="rId3" imgW="3416300" imgH="939800" progId="Equation.3">
                  <p:embed/>
                </p:oleObj>
              </mc:Choice>
              <mc:Fallback>
                <p:oleObj name="Equation" r:id="rId3" imgW="3416300" imgH="93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864" y="333376"/>
                        <a:ext cx="6757987" cy="18573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10"/>
          <p:cNvGraphicFramePr>
            <a:graphicFrameLocks noChangeAspect="1"/>
          </p:cNvGraphicFramePr>
          <p:nvPr/>
        </p:nvGraphicFramePr>
        <p:xfrm>
          <a:off x="1774826" y="3916364"/>
          <a:ext cx="3171825" cy="719137"/>
        </p:xfrm>
        <a:graphic>
          <a:graphicData uri="http://schemas.openxmlformats.org/presentationml/2006/ole">
            <mc:AlternateContent xmlns:mc="http://schemas.openxmlformats.org/markup-compatibility/2006">
              <mc:Choice xmlns:v="urn:schemas-microsoft-com:vml" Requires="v">
                <p:oleObj spid="_x0000_s17727" name="公式" r:id="rId5" imgW="1511300" imgH="342900" progId="Equation.3">
                  <p:embed/>
                </p:oleObj>
              </mc:Choice>
              <mc:Fallback>
                <p:oleObj name="公式" r:id="rId5" imgW="1511300" imgH="342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6" y="3916364"/>
                        <a:ext cx="3171825" cy="7191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2" name="TextBox 5"/>
          <p:cNvSpPr txBox="1">
            <a:spLocks noChangeArrowheads="1"/>
          </p:cNvSpPr>
          <p:nvPr/>
        </p:nvSpPr>
        <p:spPr bwMode="auto">
          <a:xfrm>
            <a:off x="9048750" y="1427164"/>
            <a:ext cx="1441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4.33</a:t>
            </a:r>
            <a:r>
              <a:rPr lang="zh-CN" altLang="en-US" sz="2800">
                <a:solidFill>
                  <a:srgbClr val="FFFFFF"/>
                </a:solidFill>
                <a:ea typeface="隶书" panose="02010509060101010101" pitchFamily="49" charset="-122"/>
              </a:rPr>
              <a:t>）</a:t>
            </a:r>
          </a:p>
        </p:txBody>
      </p:sp>
      <p:sp>
        <p:nvSpPr>
          <p:cNvPr id="17415" name="TextBox 6"/>
          <p:cNvSpPr txBox="1">
            <a:spLocks noChangeArrowheads="1"/>
          </p:cNvSpPr>
          <p:nvPr/>
        </p:nvSpPr>
        <p:spPr bwMode="auto">
          <a:xfrm>
            <a:off x="9295279" y="4076912"/>
            <a:ext cx="143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a:t>
            </a:r>
            <a:r>
              <a:rPr lang="en-US" altLang="zh-CN" sz="2800" dirty="0">
                <a:solidFill>
                  <a:srgbClr val="FFFFFF"/>
                </a:solidFill>
                <a:ea typeface="隶书" panose="02010509060101010101" pitchFamily="49" charset="-122"/>
              </a:rPr>
              <a:t>4.34</a:t>
            </a:r>
            <a:r>
              <a:rPr lang="zh-CN" altLang="en-US" sz="2800" dirty="0">
                <a:solidFill>
                  <a:srgbClr val="FFFFFF"/>
                </a:solidFill>
                <a:ea typeface="隶书" panose="02010509060101010101" pitchFamily="49" charset="-122"/>
              </a:rPr>
              <a:t>）</a:t>
            </a:r>
          </a:p>
        </p:txBody>
      </p:sp>
      <p:sp>
        <p:nvSpPr>
          <p:cNvPr id="17416" name="TextBox 7"/>
          <p:cNvSpPr txBox="1">
            <a:spLocks noChangeArrowheads="1"/>
          </p:cNvSpPr>
          <p:nvPr/>
        </p:nvSpPr>
        <p:spPr bwMode="auto">
          <a:xfrm>
            <a:off x="9120188" y="5805489"/>
            <a:ext cx="143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a:t>
            </a:r>
            <a:r>
              <a:rPr lang="en-US" altLang="zh-CN" sz="2800" dirty="0">
                <a:solidFill>
                  <a:srgbClr val="FFFFFF"/>
                </a:solidFill>
                <a:ea typeface="隶书" panose="02010509060101010101" pitchFamily="49" charset="-122"/>
              </a:rPr>
              <a:t>4.35</a:t>
            </a:r>
            <a:r>
              <a:rPr lang="zh-CN" altLang="en-US" sz="2800" dirty="0">
                <a:solidFill>
                  <a:srgbClr val="FFFFFF"/>
                </a:solidFill>
                <a:ea typeface="隶书" panose="02010509060101010101" pitchFamily="49" charset="-122"/>
              </a:rPr>
              <a:t>）</a:t>
            </a:r>
          </a:p>
        </p:txBody>
      </p:sp>
      <p:sp>
        <p:nvSpPr>
          <p:cNvPr id="9" name="Rectangle 3"/>
          <p:cNvSpPr txBox="1">
            <a:spLocks noChangeArrowheads="1"/>
          </p:cNvSpPr>
          <p:nvPr/>
        </p:nvSpPr>
        <p:spPr bwMode="auto">
          <a:xfrm>
            <a:off x="555171" y="3260726"/>
            <a:ext cx="5828167"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sym typeface="Symbol" pitchFamily="18" charset="2"/>
              </a:rPr>
              <a:t>如从巨正则系综出发，则有</a:t>
            </a:r>
            <a:endParaRPr lang="zh-CN" altLang="en-US" sz="2400" kern="0" dirty="0">
              <a:solidFill>
                <a:srgbClr val="FFFFFF"/>
              </a:solidFill>
              <a:ea typeface="黑体" pitchFamily="49" charset="-122"/>
            </a:endParaRPr>
          </a:p>
        </p:txBody>
      </p:sp>
      <p:graphicFrame>
        <p:nvGraphicFramePr>
          <p:cNvPr id="2" name="对象 1"/>
          <p:cNvGraphicFramePr>
            <a:graphicFrameLocks noChangeAspect="1"/>
          </p:cNvGraphicFramePr>
          <p:nvPr/>
        </p:nvGraphicFramePr>
        <p:xfrm>
          <a:off x="8107363" y="3381376"/>
          <a:ext cx="1758950" cy="506413"/>
        </p:xfrm>
        <a:graphic>
          <a:graphicData uri="http://schemas.openxmlformats.org/presentationml/2006/ole">
            <mc:AlternateContent xmlns:mc="http://schemas.openxmlformats.org/markup-compatibility/2006">
              <mc:Choice xmlns:v="urn:schemas-microsoft-com:vml" Requires="v">
                <p:oleObj spid="_x0000_s17728" name="公式" r:id="rId7" imgW="838200" imgH="241300" progId="Equation.3">
                  <p:embed/>
                </p:oleObj>
              </mc:Choice>
              <mc:Fallback>
                <p:oleObj name="公式" r:id="rId7" imgW="8382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7363" y="3381376"/>
                        <a:ext cx="1758950" cy="50641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对象 2"/>
          <p:cNvGraphicFramePr>
            <a:graphicFrameLocks noChangeAspect="1"/>
          </p:cNvGraphicFramePr>
          <p:nvPr/>
        </p:nvGraphicFramePr>
        <p:xfrm>
          <a:off x="4935538" y="4048126"/>
          <a:ext cx="4184650" cy="506413"/>
        </p:xfrm>
        <a:graphic>
          <a:graphicData uri="http://schemas.openxmlformats.org/presentationml/2006/ole">
            <mc:AlternateContent xmlns:mc="http://schemas.openxmlformats.org/markup-compatibility/2006">
              <mc:Choice xmlns:v="urn:schemas-microsoft-com:vml" Requires="v">
                <p:oleObj spid="_x0000_s17729" name="公式" r:id="rId9" imgW="1993900" imgH="241300" progId="Equation.3">
                  <p:embed/>
                </p:oleObj>
              </mc:Choice>
              <mc:Fallback>
                <p:oleObj name="公式" r:id="rId9" imgW="19939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5538" y="4048126"/>
                        <a:ext cx="4184650" cy="50641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328898813"/>
              </p:ext>
            </p:extLst>
          </p:nvPr>
        </p:nvGraphicFramePr>
        <p:xfrm>
          <a:off x="6958012" y="4912942"/>
          <a:ext cx="3602038" cy="957262"/>
        </p:xfrm>
        <a:graphic>
          <a:graphicData uri="http://schemas.openxmlformats.org/presentationml/2006/ole">
            <mc:AlternateContent xmlns:mc="http://schemas.openxmlformats.org/markup-compatibility/2006">
              <mc:Choice xmlns:v="urn:schemas-microsoft-com:vml" Requires="v">
                <p:oleObj spid="_x0000_s17730" name="公式" r:id="rId11" imgW="1765300" imgH="469900" progId="Equation.3">
                  <p:embed/>
                </p:oleObj>
              </mc:Choice>
              <mc:Fallback>
                <p:oleObj name="公式" r:id="rId11" imgW="1765300" imgH="4699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8012" y="4912942"/>
                        <a:ext cx="3602038" cy="957262"/>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5" name="文本框 4"/>
              <p:cNvSpPr txBox="1"/>
              <p:nvPr/>
            </p:nvSpPr>
            <p:spPr>
              <a:xfrm>
                <a:off x="527538" y="4901827"/>
                <a:ext cx="6461548" cy="983987"/>
              </a:xfrm>
              <a:prstGeom prst="rect">
                <a:avLst/>
              </a:prstGeom>
              <a:solidFill>
                <a:schemeClr val="tx2">
                  <a:lumMod val="20000"/>
                  <a:lumOff val="80000"/>
                </a:schemeClr>
              </a:solid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zh-CN" altLang="en-US" sz="2600" i="1" smtClean="0">
                              <a:solidFill>
                                <a:schemeClr val="bg2"/>
                              </a:solidFill>
                              <a:latin typeface="Cambria Math" panose="02040503050406030204" pitchFamily="18" charset="0"/>
                            </a:rPr>
                          </m:ctrlPr>
                        </m:accPr>
                        <m:e>
                          <m:r>
                            <a:rPr lang="en-US" altLang="zh-CN" sz="2600" b="0" i="1" smtClean="0">
                              <a:solidFill>
                                <a:schemeClr val="bg2"/>
                              </a:solidFill>
                              <a:latin typeface="Cambria Math" panose="02040503050406030204" pitchFamily="18" charset="0"/>
                            </a:rPr>
                            <m:t>𝑈</m:t>
                          </m:r>
                        </m:e>
                      </m:acc>
                      <m:r>
                        <a:rPr lang="en-US" altLang="zh-CN" sz="2600" b="0" i="1" smtClean="0">
                          <a:solidFill>
                            <a:schemeClr val="bg2"/>
                          </a:solidFill>
                          <a:latin typeface="Cambria Math" panose="02040503050406030204" pitchFamily="18" charset="0"/>
                        </a:rPr>
                        <m:t>=</m:t>
                      </m:r>
                      <m:sSub>
                        <m:sSubPr>
                          <m:ctrlPr>
                            <a:rPr lang="en-US" altLang="zh-CN" sz="2600" b="0" i="1" smtClean="0">
                              <a:solidFill>
                                <a:schemeClr val="bg2"/>
                              </a:solidFill>
                              <a:latin typeface="Cambria Math" panose="02040503050406030204" pitchFamily="18" charset="0"/>
                            </a:rPr>
                          </m:ctrlPr>
                        </m:sSubPr>
                        <m:e>
                          <m:d>
                            <m:dPr>
                              <m:ctrlPr>
                                <a:rPr lang="en-US" altLang="zh-CN" sz="2600" b="0" i="1" smtClean="0">
                                  <a:solidFill>
                                    <a:schemeClr val="bg2"/>
                                  </a:solidFill>
                                  <a:latin typeface="Cambria Math" panose="02040503050406030204" pitchFamily="18" charset="0"/>
                                </a:rPr>
                              </m:ctrlPr>
                            </m:dPr>
                            <m:e>
                              <m:f>
                                <m:fPr>
                                  <m:ctrlPr>
                                    <a:rPr lang="en-US" altLang="zh-CN" sz="2600" b="0" i="1" smtClean="0">
                                      <a:solidFill>
                                        <a:schemeClr val="bg2"/>
                                      </a:solidFill>
                                      <a:latin typeface="Cambria Math" panose="02040503050406030204" pitchFamily="18" charset="0"/>
                                    </a:rPr>
                                  </m:ctrlPr>
                                </m:fPr>
                                <m:num>
                                  <m:r>
                                    <a:rPr lang="zh-CN" altLang="en-US" sz="2600" b="0" i="1" smtClean="0">
                                      <a:solidFill>
                                        <a:schemeClr val="bg2"/>
                                      </a:solidFill>
                                      <a:latin typeface="Cambria Math" panose="02040503050406030204" pitchFamily="18" charset="0"/>
                                    </a:rPr>
                                    <m:t>𝜕</m:t>
                                  </m:r>
                                  <m:r>
                                    <a:rPr lang="en-US" altLang="zh-CN" sz="2600" b="0" i="1" smtClean="0">
                                      <a:solidFill>
                                        <a:schemeClr val="bg2"/>
                                      </a:solidFill>
                                      <a:latin typeface="Cambria Math" panose="02040503050406030204" pitchFamily="18" charset="0"/>
                                    </a:rPr>
                                    <m:t>𝑙𝑛</m:t>
                                  </m:r>
                                  <m:r>
                                    <m:rPr>
                                      <m:sty m:val="p"/>
                                    </m:rPr>
                                    <a:rPr lang="el-GR" altLang="zh-CN" sz="2600" b="0" i="1" smtClean="0">
                                      <a:solidFill>
                                        <a:schemeClr val="bg2"/>
                                      </a:solidFill>
                                      <a:latin typeface="Cambria Math" panose="02040503050406030204" pitchFamily="18" charset="0"/>
                                      <a:ea typeface="Cambria Math" panose="02040503050406030204" pitchFamily="18" charset="0"/>
                                    </a:rPr>
                                    <m:t>Ξ</m:t>
                                  </m:r>
                                </m:num>
                                <m:den>
                                  <m:r>
                                    <a:rPr lang="zh-CN" altLang="en-US" sz="2600" b="0" i="1" smtClean="0">
                                      <a:solidFill>
                                        <a:schemeClr val="bg2"/>
                                      </a:solidFill>
                                      <a:latin typeface="Cambria Math" panose="02040503050406030204" pitchFamily="18" charset="0"/>
                                    </a:rPr>
                                    <m:t>𝜕𝛽</m:t>
                                  </m:r>
                                </m:den>
                              </m:f>
                            </m:e>
                          </m:d>
                        </m:e>
                        <m:sub>
                          <m:r>
                            <a:rPr lang="en-US" altLang="zh-CN" sz="2600" b="0" i="1" smtClean="0">
                              <a:solidFill>
                                <a:schemeClr val="bg2"/>
                              </a:solidFill>
                              <a:latin typeface="Cambria Math" panose="02040503050406030204" pitchFamily="18" charset="0"/>
                            </a:rPr>
                            <m:t>𝑉</m:t>
                          </m:r>
                          <m:r>
                            <a:rPr lang="en-US" altLang="zh-CN" sz="2600" b="0" i="1" smtClean="0">
                              <a:solidFill>
                                <a:schemeClr val="bg2"/>
                              </a:solidFill>
                              <a:latin typeface="Cambria Math" panose="02040503050406030204" pitchFamily="18" charset="0"/>
                            </a:rPr>
                            <m:t>,</m:t>
                          </m:r>
                          <m:r>
                            <a:rPr lang="zh-CN" altLang="en-US" sz="2600" b="0" i="1" smtClean="0">
                              <a:solidFill>
                                <a:schemeClr val="bg2"/>
                              </a:solidFill>
                              <a:latin typeface="Cambria Math" panose="02040503050406030204" pitchFamily="18" charset="0"/>
                              <a:ea typeface="Cambria Math" panose="02040503050406030204" pitchFamily="18" charset="0"/>
                            </a:rPr>
                            <m:t>𝛼</m:t>
                          </m:r>
                        </m:sub>
                      </m:sSub>
                      <m:r>
                        <a:rPr lang="en-US" altLang="zh-CN" sz="2600" b="0" i="1" smtClean="0">
                          <a:solidFill>
                            <a:schemeClr val="bg2"/>
                          </a:solidFill>
                          <a:latin typeface="Cambria Math" panose="02040503050406030204" pitchFamily="18" charset="0"/>
                        </a:rPr>
                        <m:t>=</m:t>
                      </m:r>
                      <m:f>
                        <m:fPr>
                          <m:ctrlPr>
                            <a:rPr lang="en-US" altLang="zh-CN" sz="2600" b="0" i="1" smtClean="0">
                              <a:solidFill>
                                <a:schemeClr val="bg2"/>
                              </a:solidFill>
                              <a:latin typeface="Cambria Math" panose="02040503050406030204" pitchFamily="18" charset="0"/>
                            </a:rPr>
                          </m:ctrlPr>
                        </m:fPr>
                        <m:num>
                          <m:sSup>
                            <m:sSupPr>
                              <m:ctrlPr>
                                <a:rPr lang="en-US" altLang="zh-CN" sz="2600" b="0" i="1" smtClean="0">
                                  <a:solidFill>
                                    <a:schemeClr val="bg2"/>
                                  </a:solidFill>
                                  <a:latin typeface="Cambria Math" panose="02040503050406030204" pitchFamily="18" charset="0"/>
                                </a:rPr>
                              </m:ctrlPr>
                            </m:sSupPr>
                            <m:e>
                              <m:r>
                                <a:rPr lang="en-US" altLang="zh-CN" sz="2600" b="0" i="1" smtClean="0">
                                  <a:solidFill>
                                    <a:schemeClr val="bg2"/>
                                  </a:solidFill>
                                  <a:latin typeface="Cambria Math" panose="02040503050406030204" pitchFamily="18" charset="0"/>
                                </a:rPr>
                                <m:t>𝑒</m:t>
                              </m:r>
                            </m:e>
                            <m:sup>
                              <m:r>
                                <a:rPr lang="zh-CN" altLang="en-US" sz="2600" b="0" i="1" smtClean="0">
                                  <a:solidFill>
                                    <a:schemeClr val="bg2"/>
                                  </a:solidFill>
                                  <a:latin typeface="Cambria Math" panose="02040503050406030204" pitchFamily="18" charset="0"/>
                                </a:rPr>
                                <m:t>𝛼</m:t>
                              </m:r>
                            </m:sup>
                          </m:sSup>
                        </m:num>
                        <m:den>
                          <m:r>
                            <a:rPr lang="en-US" altLang="zh-CN" sz="2600" b="0" i="1" smtClean="0">
                              <a:solidFill>
                                <a:schemeClr val="bg2"/>
                              </a:solidFill>
                              <a:latin typeface="Cambria Math" panose="02040503050406030204" pitchFamily="18" charset="0"/>
                            </a:rPr>
                            <m:t>1−</m:t>
                          </m:r>
                          <m:r>
                            <a:rPr lang="en-US" altLang="zh-CN" sz="2600" b="0" i="1" smtClean="0">
                              <a:solidFill>
                                <a:schemeClr val="bg2"/>
                              </a:solidFill>
                              <a:latin typeface="Cambria Math" panose="02040503050406030204" pitchFamily="18" charset="0"/>
                            </a:rPr>
                            <m:t>𝑞</m:t>
                          </m:r>
                          <m:r>
                            <a:rPr lang="en-US" altLang="zh-CN" sz="2600" b="0" i="1" smtClean="0">
                              <a:solidFill>
                                <a:schemeClr val="bg2"/>
                              </a:solidFill>
                              <a:latin typeface="Cambria Math" panose="02040503050406030204" pitchFamily="18" charset="0"/>
                            </a:rPr>
                            <m:t>(</m:t>
                          </m:r>
                          <m:r>
                            <a:rPr lang="en-US" altLang="zh-CN" sz="2600" b="0" i="1" smtClean="0">
                              <a:solidFill>
                                <a:schemeClr val="bg2"/>
                              </a:solidFill>
                              <a:latin typeface="Cambria Math" panose="02040503050406030204" pitchFamily="18" charset="0"/>
                            </a:rPr>
                            <m:t>𝑀</m:t>
                          </m:r>
                          <m:r>
                            <a:rPr lang="en-US" altLang="zh-CN" sz="2600" b="0" i="1" smtClean="0">
                              <a:solidFill>
                                <a:schemeClr val="bg2"/>
                              </a:solidFill>
                              <a:latin typeface="Cambria Math" panose="02040503050406030204" pitchFamily="18" charset="0"/>
                            </a:rPr>
                            <m:t>)</m:t>
                          </m:r>
                          <m:sSup>
                            <m:sSupPr>
                              <m:ctrlPr>
                                <a:rPr lang="en-US" altLang="zh-CN" sz="2600" b="0" i="1" smtClean="0">
                                  <a:solidFill>
                                    <a:schemeClr val="bg2"/>
                                  </a:solidFill>
                                  <a:latin typeface="Cambria Math" panose="02040503050406030204" pitchFamily="18" charset="0"/>
                                </a:rPr>
                              </m:ctrlPr>
                            </m:sSupPr>
                            <m:e>
                              <m:r>
                                <a:rPr lang="en-US" altLang="zh-CN" sz="2600" b="0" i="1" smtClean="0">
                                  <a:solidFill>
                                    <a:schemeClr val="bg2"/>
                                  </a:solidFill>
                                  <a:latin typeface="Cambria Math" panose="02040503050406030204" pitchFamily="18" charset="0"/>
                                </a:rPr>
                                <m:t>𝑒</m:t>
                              </m:r>
                            </m:e>
                            <m:sup>
                              <m:r>
                                <a:rPr lang="zh-CN" altLang="en-US" sz="2600" b="0" i="1" smtClean="0">
                                  <a:solidFill>
                                    <a:schemeClr val="bg2"/>
                                  </a:solidFill>
                                  <a:latin typeface="Cambria Math" panose="02040503050406030204" pitchFamily="18" charset="0"/>
                                </a:rPr>
                                <m:t>𝛼</m:t>
                              </m:r>
                            </m:sup>
                          </m:sSup>
                        </m:den>
                      </m:f>
                      <m:sSub>
                        <m:sSubPr>
                          <m:ctrlPr>
                            <a:rPr lang="en-US" altLang="zh-CN" sz="2600" i="1">
                              <a:solidFill>
                                <a:schemeClr val="bg2"/>
                              </a:solidFill>
                              <a:latin typeface="Cambria Math" panose="02040503050406030204" pitchFamily="18" charset="0"/>
                            </a:rPr>
                          </m:ctrlPr>
                        </m:sSubPr>
                        <m:e>
                          <m:d>
                            <m:dPr>
                              <m:ctrlPr>
                                <a:rPr lang="en-US" altLang="zh-CN" sz="2600" i="1">
                                  <a:solidFill>
                                    <a:schemeClr val="bg2"/>
                                  </a:solidFill>
                                  <a:latin typeface="Cambria Math" panose="02040503050406030204" pitchFamily="18" charset="0"/>
                                </a:rPr>
                              </m:ctrlPr>
                            </m:dPr>
                            <m:e>
                              <m:f>
                                <m:fPr>
                                  <m:ctrlPr>
                                    <a:rPr lang="en-US" altLang="zh-CN" sz="2600" i="1">
                                      <a:solidFill>
                                        <a:schemeClr val="bg2"/>
                                      </a:solidFill>
                                      <a:latin typeface="Cambria Math" panose="02040503050406030204" pitchFamily="18" charset="0"/>
                                    </a:rPr>
                                  </m:ctrlPr>
                                </m:fPr>
                                <m:num>
                                  <m:r>
                                    <a:rPr lang="zh-CN" altLang="en-US" sz="2600" i="1">
                                      <a:solidFill>
                                        <a:schemeClr val="bg2"/>
                                      </a:solidFill>
                                      <a:latin typeface="Cambria Math" panose="02040503050406030204" pitchFamily="18" charset="0"/>
                                    </a:rPr>
                                    <m:t>𝜕</m:t>
                                  </m:r>
                                  <m:r>
                                    <a:rPr lang="en-US" altLang="zh-CN" sz="2600" b="0" i="1" smtClean="0">
                                      <a:solidFill>
                                        <a:schemeClr val="bg2"/>
                                      </a:solidFill>
                                      <a:latin typeface="Cambria Math" panose="02040503050406030204" pitchFamily="18" charset="0"/>
                                    </a:rPr>
                                    <m:t>𝑞</m:t>
                                  </m:r>
                                  <m:r>
                                    <a:rPr lang="en-US" altLang="zh-CN" sz="2600" b="0" i="1" smtClean="0">
                                      <a:solidFill>
                                        <a:schemeClr val="bg2"/>
                                      </a:solidFill>
                                      <a:latin typeface="Cambria Math" panose="02040503050406030204" pitchFamily="18" charset="0"/>
                                    </a:rPr>
                                    <m:t>(</m:t>
                                  </m:r>
                                  <m:r>
                                    <a:rPr lang="en-US" altLang="zh-CN" sz="2600" b="0" i="1" smtClean="0">
                                      <a:solidFill>
                                        <a:schemeClr val="bg2"/>
                                      </a:solidFill>
                                      <a:latin typeface="Cambria Math" panose="02040503050406030204" pitchFamily="18" charset="0"/>
                                    </a:rPr>
                                    <m:t>𝑀</m:t>
                                  </m:r>
                                  <m:r>
                                    <a:rPr lang="en-US" altLang="zh-CN" sz="2600" b="0" i="1" smtClean="0">
                                      <a:solidFill>
                                        <a:schemeClr val="bg2"/>
                                      </a:solidFill>
                                      <a:latin typeface="Cambria Math" panose="02040503050406030204" pitchFamily="18" charset="0"/>
                                    </a:rPr>
                                    <m:t>)</m:t>
                                  </m:r>
                                </m:num>
                                <m:den>
                                  <m:r>
                                    <a:rPr lang="zh-CN" altLang="en-US" sz="2600" i="1">
                                      <a:solidFill>
                                        <a:schemeClr val="bg2"/>
                                      </a:solidFill>
                                      <a:latin typeface="Cambria Math" panose="02040503050406030204" pitchFamily="18" charset="0"/>
                                    </a:rPr>
                                    <m:t>𝜕𝛽</m:t>
                                  </m:r>
                                </m:den>
                              </m:f>
                            </m:e>
                          </m:d>
                        </m:e>
                        <m:sub>
                          <m:r>
                            <a:rPr lang="en-US" altLang="zh-CN" sz="2600" i="1">
                              <a:solidFill>
                                <a:schemeClr val="bg2"/>
                              </a:solidFill>
                              <a:latin typeface="Cambria Math" panose="02040503050406030204" pitchFamily="18" charset="0"/>
                            </a:rPr>
                            <m:t>𝑉</m:t>
                          </m:r>
                        </m:sub>
                      </m:sSub>
                    </m:oMath>
                  </m:oMathPara>
                </a14:m>
                <a:endParaRPr lang="zh-CN" altLang="en-US" sz="2600" dirty="0">
                  <a:solidFill>
                    <a:schemeClr val="bg2"/>
                  </a:solidFill>
                </a:endParaRPr>
              </a:p>
            </p:txBody>
          </p:sp>
        </mc:Choice>
        <mc:Fallback>
          <p:sp>
            <p:nvSpPr>
              <p:cNvPr id="5" name="文本框 4"/>
              <p:cNvSpPr txBox="1">
                <a:spLocks noRot="1" noChangeAspect="1" noMove="1" noResize="1" noEditPoints="1" noAdjustHandles="1" noChangeArrowheads="1" noChangeShapeType="1" noTextEdit="1"/>
              </p:cNvSpPr>
              <p:nvPr/>
            </p:nvSpPr>
            <p:spPr>
              <a:xfrm>
                <a:off x="527538" y="4901827"/>
                <a:ext cx="6461548" cy="983987"/>
              </a:xfrm>
              <a:prstGeom prst="rect">
                <a:avLst/>
              </a:prstGeom>
              <a:blipFill rotWithShape="0">
                <a:blip r:embed="rId1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47660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500"/>
                                        <p:tgtEl>
                                          <p:spTgt spid="17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415"/>
                                        </p:tgtEl>
                                        <p:attrNameLst>
                                          <p:attrName>style.visibility</p:attrName>
                                        </p:attrNameLst>
                                      </p:cBhvr>
                                      <p:to>
                                        <p:strVal val="visible"/>
                                      </p:to>
                                    </p:set>
                                    <p:animEffect transition="in" filter="fade">
                                      <p:cBhvr>
                                        <p:cTn id="23" dur="500"/>
                                        <p:tgtEl>
                                          <p:spTgt spid="174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416"/>
                                        </p:tgtEl>
                                        <p:attrNameLst>
                                          <p:attrName>style.visibility</p:attrName>
                                        </p:attrNameLst>
                                      </p:cBhvr>
                                      <p:to>
                                        <p:strVal val="visible"/>
                                      </p:to>
                                    </p:set>
                                    <p:animEffect transition="in" filter="fade">
                                      <p:cBhvr>
                                        <p:cTn id="36"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P spid="9"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4"/>
          <p:cNvGraphicFramePr>
            <a:graphicFrameLocks noGrp="1" noChangeAspect="1"/>
          </p:cNvGraphicFramePr>
          <p:nvPr>
            <p:ph type="body" idx="1"/>
          </p:nvPr>
        </p:nvGraphicFramePr>
        <p:xfrm>
          <a:off x="2208213" y="115888"/>
          <a:ext cx="4114800" cy="963612"/>
        </p:xfrm>
        <a:graphic>
          <a:graphicData uri="http://schemas.openxmlformats.org/presentationml/2006/ole">
            <mc:AlternateContent xmlns:mc="http://schemas.openxmlformats.org/markup-compatibility/2006">
              <mc:Choice xmlns:v="urn:schemas-microsoft-com:vml" Requires="v">
                <p:oleObj spid="_x0000_s18798" name="公式" r:id="rId3" imgW="2006600" imgH="469900" progId="Equation.3">
                  <p:embed/>
                </p:oleObj>
              </mc:Choice>
              <mc:Fallback>
                <p:oleObj name="公式" r:id="rId3" imgW="20066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115888"/>
                        <a:ext cx="4114800" cy="963612"/>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 name="Object 5"/>
          <p:cNvGraphicFramePr>
            <a:graphicFrameLocks noChangeAspect="1"/>
          </p:cNvGraphicFramePr>
          <p:nvPr/>
        </p:nvGraphicFramePr>
        <p:xfrm>
          <a:off x="2230439" y="1138238"/>
          <a:ext cx="2928937" cy="958850"/>
        </p:xfrm>
        <a:graphic>
          <a:graphicData uri="http://schemas.openxmlformats.org/presentationml/2006/ole">
            <mc:AlternateContent xmlns:mc="http://schemas.openxmlformats.org/markup-compatibility/2006">
              <mc:Choice xmlns:v="urn:schemas-microsoft-com:vml" Requires="v">
                <p:oleObj spid="_x0000_s18799" name="公式" r:id="rId5" imgW="1435100" imgH="469900" progId="Equation.3">
                  <p:embed/>
                </p:oleObj>
              </mc:Choice>
              <mc:Fallback>
                <p:oleObj name="公式" r:id="rId5" imgW="14351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0439" y="1138238"/>
                        <a:ext cx="2928937" cy="9588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Box 1"/>
          <p:cNvSpPr txBox="1">
            <a:spLocks noChangeArrowheads="1"/>
          </p:cNvSpPr>
          <p:nvPr/>
        </p:nvSpPr>
        <p:spPr bwMode="auto">
          <a:xfrm>
            <a:off x="881745" y="3933825"/>
            <a:ext cx="49269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补充： 一维谐振子</a:t>
            </a:r>
          </a:p>
        </p:txBody>
      </p:sp>
      <p:sp>
        <p:nvSpPr>
          <p:cNvPr id="5" name="TextBox 4"/>
          <p:cNvSpPr txBox="1"/>
          <p:nvPr/>
        </p:nvSpPr>
        <p:spPr>
          <a:xfrm>
            <a:off x="2063751" y="4462464"/>
            <a:ext cx="5040313" cy="523875"/>
          </a:xfrm>
          <a:prstGeom prst="rect">
            <a:avLst/>
          </a:prstGeom>
          <a:solidFill>
            <a:schemeClr val="accent5">
              <a:lumMod val="90000"/>
            </a:schemeClr>
          </a:solidFill>
        </p:spPr>
        <p:txBody>
          <a:bodyPr>
            <a:spAutoFit/>
          </a:bodyPr>
          <a:lstStyle/>
          <a:p>
            <a:pPr fontAlgn="base">
              <a:spcBef>
                <a:spcPct val="20000"/>
              </a:spcBef>
              <a:spcAft>
                <a:spcPct val="0"/>
              </a:spcAft>
              <a:defRPr/>
            </a:pPr>
            <a:r>
              <a:rPr kumimoji="1" lang="zh-CN" altLang="en-US" sz="2800" dirty="0">
                <a:solidFill>
                  <a:srgbClr val="0000FF"/>
                </a:solidFill>
                <a:ea typeface="隶书" panose="02010509060101010101" pitchFamily="49" charset="-122"/>
              </a:rPr>
              <a:t>一维谐振子能级：</a:t>
            </a:r>
          </a:p>
        </p:txBody>
      </p:sp>
      <p:graphicFrame>
        <p:nvGraphicFramePr>
          <p:cNvPr id="18438" name="对象 2"/>
          <p:cNvGraphicFramePr>
            <a:graphicFrameLocks noChangeAspect="1"/>
          </p:cNvGraphicFramePr>
          <p:nvPr/>
        </p:nvGraphicFramePr>
        <p:xfrm>
          <a:off x="4872038" y="4483100"/>
          <a:ext cx="2146300" cy="503238"/>
        </p:xfrm>
        <a:graphic>
          <a:graphicData uri="http://schemas.openxmlformats.org/presentationml/2006/ole">
            <mc:AlternateContent xmlns:mc="http://schemas.openxmlformats.org/markup-compatibility/2006">
              <mc:Choice xmlns:v="urn:schemas-microsoft-com:vml" Requires="v">
                <p:oleObj spid="_x0000_s18800" name="公式" r:id="rId7" imgW="1028254" imgH="241195" progId="Equation.3">
                  <p:embed/>
                </p:oleObj>
              </mc:Choice>
              <mc:Fallback>
                <p:oleObj name="公式" r:id="rId7" imgW="1028254"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2038" y="4483100"/>
                        <a:ext cx="2146300" cy="503238"/>
                      </a:xfrm>
                      <a:prstGeom prst="rect">
                        <a:avLst/>
                      </a:prstGeom>
                      <a:solidFill>
                        <a:srgbClr val="FFB07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9" name="TextBox 6"/>
          <p:cNvSpPr txBox="1">
            <a:spLocks noChangeArrowheads="1"/>
          </p:cNvSpPr>
          <p:nvPr/>
        </p:nvSpPr>
        <p:spPr bwMode="auto">
          <a:xfrm>
            <a:off x="933994" y="5059364"/>
            <a:ext cx="364911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其配分函数：</a:t>
            </a:r>
          </a:p>
        </p:txBody>
      </p:sp>
      <p:graphicFrame>
        <p:nvGraphicFramePr>
          <p:cNvPr id="18440" name="对象 3"/>
          <p:cNvGraphicFramePr>
            <a:graphicFrameLocks noChangeAspect="1"/>
          </p:cNvGraphicFramePr>
          <p:nvPr>
            <p:extLst>
              <p:ext uri="{D42A27DB-BD31-4B8C-83A1-F6EECF244321}">
                <p14:modId xmlns:p14="http://schemas.microsoft.com/office/powerpoint/2010/main" val="3993642107"/>
              </p:ext>
            </p:extLst>
          </p:nvPr>
        </p:nvGraphicFramePr>
        <p:xfrm>
          <a:off x="3503615" y="5059363"/>
          <a:ext cx="4610100" cy="925512"/>
        </p:xfrm>
        <a:graphic>
          <a:graphicData uri="http://schemas.openxmlformats.org/presentationml/2006/ole">
            <mc:AlternateContent xmlns:mc="http://schemas.openxmlformats.org/markup-compatibility/2006">
              <mc:Choice xmlns:v="urn:schemas-microsoft-com:vml" Requires="v">
                <p:oleObj spid="_x0000_s18801" name="公式" r:id="rId9" imgW="2209800" imgH="444500" progId="Equation.3">
                  <p:embed/>
                </p:oleObj>
              </mc:Choice>
              <mc:Fallback>
                <p:oleObj name="公式" r:id="rId9" imgW="2209800" imgH="444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3615" y="5059363"/>
                        <a:ext cx="4610100" cy="925512"/>
                      </a:xfrm>
                      <a:prstGeom prst="rect">
                        <a:avLst/>
                      </a:prstGeom>
                      <a:solidFill>
                        <a:srgbClr val="FFB07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2" name="对象 7"/>
          <p:cNvGraphicFramePr>
            <a:graphicFrameLocks noChangeAspect="1"/>
          </p:cNvGraphicFramePr>
          <p:nvPr/>
        </p:nvGraphicFramePr>
        <p:xfrm>
          <a:off x="2279650" y="2720975"/>
          <a:ext cx="3549650" cy="401638"/>
        </p:xfrm>
        <a:graphic>
          <a:graphicData uri="http://schemas.openxmlformats.org/presentationml/2006/ole">
            <mc:AlternateContent xmlns:mc="http://schemas.openxmlformats.org/markup-compatibility/2006">
              <mc:Choice xmlns:v="urn:schemas-microsoft-com:vml" Requires="v">
                <p:oleObj spid="_x0000_s18802" name="公式" r:id="rId11" imgW="1904174" imgH="215806" progId="Equation.3">
                  <p:embed/>
                </p:oleObj>
              </mc:Choice>
              <mc:Fallback>
                <p:oleObj name="公式" r:id="rId11" imgW="1904174"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9650" y="2720975"/>
                        <a:ext cx="3549650" cy="40163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对象 1"/>
          <p:cNvGraphicFramePr>
            <a:graphicFrameLocks noChangeAspect="1"/>
          </p:cNvGraphicFramePr>
          <p:nvPr/>
        </p:nvGraphicFramePr>
        <p:xfrm>
          <a:off x="2290763" y="3152775"/>
          <a:ext cx="6697662" cy="852488"/>
        </p:xfrm>
        <a:graphic>
          <a:graphicData uri="http://schemas.openxmlformats.org/presentationml/2006/ole">
            <mc:AlternateContent xmlns:mc="http://schemas.openxmlformats.org/markup-compatibility/2006">
              <mc:Choice xmlns:v="urn:schemas-microsoft-com:vml" Requires="v">
                <p:oleObj spid="_x0000_s18803" name="公式" r:id="rId13" imgW="3594100" imgH="457200" progId="Equation.3">
                  <p:embed/>
                </p:oleObj>
              </mc:Choice>
              <mc:Fallback>
                <p:oleObj name="公式" r:id="rId13" imgW="359410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0763" y="3152775"/>
                        <a:ext cx="6697662" cy="8524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1" name="TextBox 7"/>
          <p:cNvSpPr txBox="1">
            <a:spLocks noChangeArrowheads="1"/>
          </p:cNvSpPr>
          <p:nvPr/>
        </p:nvSpPr>
        <p:spPr bwMode="auto">
          <a:xfrm>
            <a:off x="9120188" y="314325"/>
            <a:ext cx="1439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4.36</a:t>
            </a:r>
            <a:r>
              <a:rPr lang="zh-CN" altLang="en-US" sz="2800">
                <a:solidFill>
                  <a:srgbClr val="FFFFFF"/>
                </a:solidFill>
                <a:ea typeface="隶书" panose="02010509060101010101" pitchFamily="49" charset="-122"/>
              </a:rPr>
              <a:t>）</a:t>
            </a:r>
          </a:p>
        </p:txBody>
      </p:sp>
      <p:sp>
        <p:nvSpPr>
          <p:cNvPr id="12" name="TextBox 7"/>
          <p:cNvSpPr txBox="1">
            <a:spLocks noChangeArrowheads="1"/>
          </p:cNvSpPr>
          <p:nvPr/>
        </p:nvSpPr>
        <p:spPr bwMode="auto">
          <a:xfrm>
            <a:off x="9120188" y="1250950"/>
            <a:ext cx="1439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4.37</a:t>
            </a:r>
            <a:r>
              <a:rPr lang="zh-CN" altLang="en-US" sz="2800">
                <a:solidFill>
                  <a:srgbClr val="FFFFFF"/>
                </a:solidFill>
                <a:ea typeface="隶书" panose="02010509060101010101" pitchFamily="49" charset="-122"/>
              </a:rPr>
              <a:t>）</a:t>
            </a:r>
          </a:p>
        </p:txBody>
      </p:sp>
      <p:sp>
        <p:nvSpPr>
          <p:cNvPr id="13" name="TextBox 7"/>
          <p:cNvSpPr txBox="1">
            <a:spLocks noChangeArrowheads="1"/>
          </p:cNvSpPr>
          <p:nvPr/>
        </p:nvSpPr>
        <p:spPr bwMode="auto">
          <a:xfrm>
            <a:off x="9120188" y="2559050"/>
            <a:ext cx="1439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4.38</a:t>
            </a:r>
            <a:r>
              <a:rPr lang="zh-CN" altLang="en-US" sz="2800">
                <a:solidFill>
                  <a:srgbClr val="FFFFFF"/>
                </a:solidFill>
                <a:ea typeface="隶书" panose="02010509060101010101" pitchFamily="49" charset="-122"/>
              </a:rPr>
              <a:t>）</a:t>
            </a:r>
          </a:p>
        </p:txBody>
      </p:sp>
      <p:sp>
        <p:nvSpPr>
          <p:cNvPr id="14" name="TextBox 7"/>
          <p:cNvSpPr txBox="1">
            <a:spLocks noChangeArrowheads="1"/>
          </p:cNvSpPr>
          <p:nvPr/>
        </p:nvSpPr>
        <p:spPr bwMode="auto">
          <a:xfrm>
            <a:off x="9120188" y="3351214"/>
            <a:ext cx="143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4.39</a:t>
            </a:r>
            <a:r>
              <a:rPr lang="zh-CN" altLang="en-US" sz="2800">
                <a:solidFill>
                  <a:srgbClr val="FFFFFF"/>
                </a:solidFill>
                <a:ea typeface="隶书" panose="02010509060101010101" pitchFamily="49" charset="-122"/>
              </a:rPr>
              <a:t>）</a:t>
            </a:r>
          </a:p>
        </p:txBody>
      </p:sp>
      <p:graphicFrame>
        <p:nvGraphicFramePr>
          <p:cNvPr id="3" name="对象 2"/>
          <p:cNvGraphicFramePr>
            <a:graphicFrameLocks noChangeAspect="1"/>
          </p:cNvGraphicFramePr>
          <p:nvPr/>
        </p:nvGraphicFramePr>
        <p:xfrm>
          <a:off x="5232401" y="1125538"/>
          <a:ext cx="1736725" cy="984250"/>
        </p:xfrm>
        <a:graphic>
          <a:graphicData uri="http://schemas.openxmlformats.org/presentationml/2006/ole">
            <mc:AlternateContent xmlns:mc="http://schemas.openxmlformats.org/markup-compatibility/2006">
              <mc:Choice xmlns:v="urn:schemas-microsoft-com:vml" Requires="v">
                <p:oleObj spid="_x0000_s18804" name="公式" r:id="rId15" imgW="850531" imgH="482391" progId="Equation.3">
                  <p:embed/>
                </p:oleObj>
              </mc:Choice>
              <mc:Fallback>
                <p:oleObj name="公式" r:id="rId15" imgW="850531" imgH="48239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2401" y="1125538"/>
                        <a:ext cx="1736725" cy="9842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Box 1"/>
          <p:cNvSpPr txBox="1">
            <a:spLocks noChangeArrowheads="1"/>
          </p:cNvSpPr>
          <p:nvPr/>
        </p:nvSpPr>
        <p:spPr bwMode="auto">
          <a:xfrm>
            <a:off x="881744" y="2133600"/>
            <a:ext cx="838290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与式（</a:t>
            </a:r>
            <a:r>
              <a:rPr lang="en-US" altLang="zh-CN" sz="2800" dirty="0">
                <a:solidFill>
                  <a:srgbClr val="FFFFFF"/>
                </a:solidFill>
                <a:ea typeface="隶书" panose="02010509060101010101" pitchFamily="49" charset="-122"/>
              </a:rPr>
              <a:t>4.30</a:t>
            </a:r>
            <a:r>
              <a:rPr lang="zh-CN" altLang="en-US" sz="2800" dirty="0">
                <a:solidFill>
                  <a:srgbClr val="FFFFFF"/>
                </a:solidFill>
                <a:ea typeface="隶书" panose="02010509060101010101" pitchFamily="49" charset="-122"/>
              </a:rPr>
              <a:t>）相比，仅以</a:t>
            </a:r>
            <a:r>
              <a:rPr lang="en-US" altLang="zh-CN" sz="2800" b="1" i="1" dirty="0">
                <a:solidFill>
                  <a:srgbClr val="FFFFFF"/>
                </a:solidFill>
                <a:ea typeface="隶书" panose="02010509060101010101" pitchFamily="49" charset="-122"/>
              </a:rPr>
              <a:t>N</a:t>
            </a:r>
            <a:r>
              <a:rPr lang="en-US" altLang="zh-CN" sz="2800" dirty="0">
                <a:solidFill>
                  <a:srgbClr val="FFFFFF"/>
                </a:solidFill>
                <a:ea typeface="隶书" panose="02010509060101010101" pitchFamily="49" charset="-122"/>
              </a:rPr>
              <a:t> </a:t>
            </a:r>
            <a:r>
              <a:rPr lang="zh-CN" altLang="en-US" sz="2800" dirty="0">
                <a:solidFill>
                  <a:srgbClr val="FFFFFF"/>
                </a:solidFill>
                <a:ea typeface="隶书" panose="02010509060101010101" pitchFamily="49" charset="-122"/>
              </a:rPr>
              <a:t>代替 </a:t>
            </a:r>
            <a:r>
              <a:rPr lang="en-US" altLang="zh-CN" sz="2800" i="1" dirty="0">
                <a:solidFill>
                  <a:srgbClr val="FFFFFF"/>
                </a:solidFill>
                <a:ea typeface="隶书" panose="02010509060101010101" pitchFamily="49" charset="-122"/>
              </a:rPr>
              <a:t>N</a:t>
            </a:r>
            <a:r>
              <a:rPr lang="zh-CN" altLang="en-US" sz="2800" dirty="0">
                <a:solidFill>
                  <a:srgbClr val="FFFFFF"/>
                </a:solidFill>
                <a:ea typeface="隶书" panose="02010509060101010101" pitchFamily="49" charset="-122"/>
              </a:rPr>
              <a:t>。</a:t>
            </a:r>
          </a:p>
        </p:txBody>
      </p:sp>
      <p:cxnSp>
        <p:nvCxnSpPr>
          <p:cNvPr id="6" name="直接连接符 5"/>
          <p:cNvCxnSpPr>
            <a:cxnSpLocks noChangeShapeType="1"/>
          </p:cNvCxnSpPr>
          <p:nvPr/>
        </p:nvCxnSpPr>
        <p:spPr bwMode="auto">
          <a:xfrm>
            <a:off x="4815433" y="2217012"/>
            <a:ext cx="288925"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1672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500"/>
                                        <p:tgtEl>
                                          <p:spTgt spid="18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8442"/>
                                        </p:tgtEl>
                                        <p:attrNameLst>
                                          <p:attrName>style.visibility</p:attrName>
                                        </p:attrNameLst>
                                      </p:cBhvr>
                                      <p:to>
                                        <p:strVal val="visible"/>
                                      </p:to>
                                    </p:set>
                                    <p:animEffect transition="in" filter="fade">
                                      <p:cBhvr>
                                        <p:cTn id="28" dur="500"/>
                                        <p:tgtEl>
                                          <p:spTgt spid="184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436"/>
                                        </p:tgtEl>
                                        <p:attrNameLst>
                                          <p:attrName>style.visibility</p:attrName>
                                        </p:attrNameLst>
                                      </p:cBhvr>
                                      <p:to>
                                        <p:strVal val="visible"/>
                                      </p:to>
                                    </p:set>
                                    <p:animEffect transition="in" filter="fade">
                                      <p:cBhvr>
                                        <p:cTn id="44" dur="500"/>
                                        <p:tgtEl>
                                          <p:spTgt spid="184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nodeType="withEffect">
                                  <p:stCondLst>
                                    <p:cond delay="0"/>
                                  </p:stCondLst>
                                  <p:childTnLst>
                                    <p:set>
                                      <p:cBhvr>
                                        <p:cTn id="49" dur="1" fill="hold">
                                          <p:stCondLst>
                                            <p:cond delay="0"/>
                                          </p:stCondLst>
                                        </p:cTn>
                                        <p:tgtEl>
                                          <p:spTgt spid="18438"/>
                                        </p:tgtEl>
                                        <p:attrNameLst>
                                          <p:attrName>style.visibility</p:attrName>
                                        </p:attrNameLst>
                                      </p:cBhvr>
                                      <p:to>
                                        <p:strVal val="visible"/>
                                      </p:to>
                                    </p:set>
                                    <p:animEffect transition="in" filter="fade">
                                      <p:cBhvr>
                                        <p:cTn id="50" dur="500"/>
                                        <p:tgtEl>
                                          <p:spTgt spid="184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439"/>
                                        </p:tgtEl>
                                        <p:attrNameLst>
                                          <p:attrName>style.visibility</p:attrName>
                                        </p:attrNameLst>
                                      </p:cBhvr>
                                      <p:to>
                                        <p:strVal val="visible"/>
                                      </p:to>
                                    </p:set>
                                    <p:animEffect transition="in" filter="fade">
                                      <p:cBhvr>
                                        <p:cTn id="53" dur="500"/>
                                        <p:tgtEl>
                                          <p:spTgt spid="18439"/>
                                        </p:tgtEl>
                                      </p:cBhvr>
                                    </p:animEffect>
                                  </p:childTnLst>
                                </p:cTn>
                              </p:par>
                              <p:par>
                                <p:cTn id="54" presetID="10" presetClass="entr" presetSubtype="0" fill="hold" nodeType="withEffect">
                                  <p:stCondLst>
                                    <p:cond delay="0"/>
                                  </p:stCondLst>
                                  <p:childTnLst>
                                    <p:set>
                                      <p:cBhvr>
                                        <p:cTn id="55" dur="1" fill="hold">
                                          <p:stCondLst>
                                            <p:cond delay="0"/>
                                          </p:stCondLst>
                                        </p:cTn>
                                        <p:tgtEl>
                                          <p:spTgt spid="18440"/>
                                        </p:tgtEl>
                                        <p:attrNameLst>
                                          <p:attrName>style.visibility</p:attrName>
                                        </p:attrNameLst>
                                      </p:cBhvr>
                                      <p:to>
                                        <p:strVal val="visible"/>
                                      </p:to>
                                    </p:set>
                                    <p:animEffect transition="in" filter="fade">
                                      <p:cBhvr>
                                        <p:cTn id="56"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5" grpId="0" animBg="1"/>
      <p:bldP spid="18439" grpId="0"/>
      <p:bldP spid="12" grpId="0"/>
      <p:bldP spid="13"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542108" y="981076"/>
            <a:ext cx="11338785" cy="1368425"/>
          </a:xfrm>
        </p:spPr>
        <p:txBody>
          <a:bodyPr/>
          <a:lstStyle/>
          <a:p>
            <a:pPr marL="0" indent="0" eaLnBrk="1" hangingPunct="1">
              <a:buNone/>
            </a:pPr>
            <a:r>
              <a:rPr lang="en-US" altLang="zh-CN" sz="2400" b="1" i="1" dirty="0">
                <a:solidFill>
                  <a:srgbClr val="FFFF00"/>
                </a:solidFill>
                <a:ea typeface="黑体" panose="02010609060101010101" pitchFamily="49" charset="-122"/>
              </a:rPr>
              <a:t>4.1  </a:t>
            </a:r>
            <a:r>
              <a:rPr lang="zh-CN" altLang="en-US" sz="2400" b="1" i="1" dirty="0">
                <a:solidFill>
                  <a:srgbClr val="FFFF00"/>
                </a:solidFill>
                <a:ea typeface="黑体" panose="02010609060101010101" pitchFamily="49" charset="-122"/>
              </a:rPr>
              <a:t>理想气体</a:t>
            </a:r>
            <a:endParaRPr lang="zh-CN" altLang="en-US" sz="2400" dirty="0">
              <a:ea typeface="黑体" panose="02010609060101010101" pitchFamily="49" charset="-122"/>
            </a:endParaRPr>
          </a:p>
          <a:p>
            <a:pPr marL="0" indent="0" eaLnBrk="1" hangingPunct="1">
              <a:buNone/>
            </a:pPr>
            <a:r>
              <a:rPr lang="en-US" altLang="zh-CN" sz="2400" dirty="0">
                <a:solidFill>
                  <a:schemeClr val="tx2"/>
                </a:solidFill>
                <a:ea typeface="黑体" panose="02010609060101010101" pitchFamily="49" charset="-122"/>
              </a:rPr>
              <a:t>4.1.1 </a:t>
            </a:r>
            <a:r>
              <a:rPr lang="zh-CN" altLang="en-US" sz="2400" dirty="0">
                <a:solidFill>
                  <a:schemeClr val="tx2"/>
                </a:solidFill>
                <a:ea typeface="黑体" panose="02010609060101010101" pitchFamily="49" charset="-122"/>
              </a:rPr>
              <a:t>化学位及其标准态</a:t>
            </a:r>
          </a:p>
          <a:p>
            <a:pPr marL="0" indent="0" eaLnBrk="1" hangingPunct="1">
              <a:buNone/>
            </a:pPr>
            <a:r>
              <a:rPr lang="zh-CN" altLang="en-US" sz="2400" dirty="0">
                <a:ea typeface="黑体" panose="02010609060101010101" pitchFamily="49" charset="-122"/>
              </a:rPr>
              <a:t>     设有给定</a:t>
            </a:r>
            <a:r>
              <a:rPr lang="en-US" altLang="zh-CN" sz="2400" b="1" dirty="0">
                <a:ea typeface="黑体" panose="02010609060101010101" pitchFamily="49" charset="-122"/>
              </a:rPr>
              <a:t>T</a:t>
            </a:r>
            <a:r>
              <a:rPr lang="zh-CN" altLang="en-US" sz="2400" dirty="0">
                <a:ea typeface="黑体" panose="02010609060101010101" pitchFamily="49" charset="-122"/>
              </a:rPr>
              <a:t>、</a:t>
            </a:r>
            <a:r>
              <a:rPr lang="en-US" altLang="zh-CN" sz="2400" b="1" dirty="0">
                <a:ea typeface="黑体" panose="02010609060101010101" pitchFamily="49" charset="-122"/>
              </a:rPr>
              <a:t>V</a:t>
            </a:r>
            <a:r>
              <a:rPr lang="zh-CN" altLang="en-US" sz="2400" dirty="0">
                <a:ea typeface="黑体" panose="02010609060101010101" pitchFamily="49" charset="-122"/>
              </a:rPr>
              <a:t>、</a:t>
            </a:r>
            <a:r>
              <a:rPr lang="en-US" altLang="zh-CN" sz="2400" b="1" dirty="0">
                <a:ea typeface="黑体" panose="02010609060101010101" pitchFamily="49" charset="-122"/>
              </a:rPr>
              <a:t>N</a:t>
            </a:r>
            <a:r>
              <a:rPr lang="zh-CN" altLang="en-US" sz="2400" dirty="0">
                <a:ea typeface="黑体" panose="02010609060101010101" pitchFamily="49" charset="-122"/>
              </a:rPr>
              <a:t>条件下</a:t>
            </a:r>
            <a:r>
              <a:rPr lang="zh-CN" altLang="en-US" sz="2400" dirty="0" smtClean="0">
                <a:ea typeface="黑体" panose="02010609060101010101" pitchFamily="49" charset="-122"/>
              </a:rPr>
              <a:t>的单组份理想气体</a:t>
            </a:r>
            <a:r>
              <a:rPr lang="zh-CN" altLang="en-US" sz="2400" dirty="0">
                <a:ea typeface="黑体" panose="02010609060101010101" pitchFamily="49" charset="-122"/>
              </a:rPr>
              <a:t>，其分子的化学位当为：</a:t>
            </a:r>
          </a:p>
        </p:txBody>
      </p:sp>
      <p:sp>
        <p:nvSpPr>
          <p:cNvPr id="3075" name="Rectangle 3"/>
          <p:cNvSpPr>
            <a:spLocks noGrp="1" noChangeArrowheads="1"/>
          </p:cNvSpPr>
          <p:nvPr>
            <p:ph type="title"/>
          </p:nvPr>
        </p:nvSpPr>
        <p:spPr>
          <a:xfrm>
            <a:off x="1752601" y="260350"/>
            <a:ext cx="8837613" cy="577850"/>
          </a:xfrm>
          <a:solidFill>
            <a:srgbClr val="99FFCC"/>
          </a:solidFill>
          <a:scene3d>
            <a:camera prst="legacyObliqueTopLeft"/>
            <a:lightRig rig="legacyFlat3" dir="t"/>
          </a:scene3d>
          <a:sp3d extrusionH="430200" prstMaterial="legacyMatte">
            <a:bevelT w="13500" h="13500" prst="angle"/>
            <a:bevelB w="13500" h="13500" prst="angle"/>
            <a:extrusionClr>
              <a:srgbClr val="99FFCC"/>
            </a:extrusionClr>
            <a:contourClr>
              <a:srgbClr val="99FFCC"/>
            </a:contourClr>
          </a:sp3d>
        </p:spPr>
        <p:txBody>
          <a:bodyPr>
            <a:flatTx/>
          </a:bodyPr>
          <a:lstStyle/>
          <a:p>
            <a:pPr eaLnBrk="1" hangingPunct="1"/>
            <a:r>
              <a:rPr lang="en-US" altLang="zh-CN" sz="3400">
                <a:solidFill>
                  <a:schemeClr val="hlink"/>
                </a:solidFill>
                <a:latin typeface="微软雅黑" panose="020B0503020204020204" pitchFamily="34" charset="-122"/>
                <a:ea typeface="微软雅黑" panose="020B0503020204020204" pitchFamily="34" charset="-122"/>
              </a:rPr>
              <a:t>Chapter 4  </a:t>
            </a:r>
            <a:r>
              <a:rPr lang="zh-CN" altLang="en-US" sz="3400">
                <a:solidFill>
                  <a:schemeClr val="hlink"/>
                </a:solidFill>
                <a:latin typeface="微软雅黑" panose="020B0503020204020204" pitchFamily="34" charset="-122"/>
                <a:ea typeface="微软雅黑" panose="020B0503020204020204" pitchFamily="34" charset="-122"/>
              </a:rPr>
              <a:t>简单体系</a:t>
            </a:r>
          </a:p>
        </p:txBody>
      </p:sp>
      <p:graphicFrame>
        <p:nvGraphicFramePr>
          <p:cNvPr id="3076" name="Object 7"/>
          <p:cNvGraphicFramePr>
            <a:graphicFrameLocks noChangeAspect="1"/>
          </p:cNvGraphicFramePr>
          <p:nvPr>
            <p:extLst>
              <p:ext uri="{D42A27DB-BD31-4B8C-83A1-F6EECF244321}">
                <p14:modId xmlns:p14="http://schemas.microsoft.com/office/powerpoint/2010/main" val="2757140732"/>
              </p:ext>
            </p:extLst>
          </p:nvPr>
        </p:nvGraphicFramePr>
        <p:xfrm>
          <a:off x="1068388" y="2442370"/>
          <a:ext cx="4229100" cy="776287"/>
        </p:xfrm>
        <a:graphic>
          <a:graphicData uri="http://schemas.openxmlformats.org/presentationml/2006/ole">
            <mc:AlternateContent xmlns:mc="http://schemas.openxmlformats.org/markup-compatibility/2006">
              <mc:Choice xmlns:v="urn:schemas-microsoft-com:vml" Requires="v">
                <p:oleObj spid="_x0000_s1329" name="公式" r:id="rId3" imgW="2489200" imgH="457200" progId="Equation.3">
                  <p:embed/>
                </p:oleObj>
              </mc:Choice>
              <mc:Fallback>
                <p:oleObj name="公式" r:id="rId3" imgW="2489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388" y="2442370"/>
                        <a:ext cx="4229100" cy="7762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7" name="Object 8"/>
          <p:cNvGraphicFramePr>
            <a:graphicFrameLocks noChangeAspect="1"/>
          </p:cNvGraphicFramePr>
          <p:nvPr/>
        </p:nvGraphicFramePr>
        <p:xfrm>
          <a:off x="1917700" y="4154488"/>
          <a:ext cx="1792288" cy="781050"/>
        </p:xfrm>
        <a:graphic>
          <a:graphicData uri="http://schemas.openxmlformats.org/presentationml/2006/ole">
            <mc:AlternateContent xmlns:mc="http://schemas.openxmlformats.org/markup-compatibility/2006">
              <mc:Choice xmlns:v="urn:schemas-microsoft-com:vml" Requires="v">
                <p:oleObj spid="_x0000_s1330" name="公式" r:id="rId5" imgW="812447" imgH="355446" progId="Equation.3">
                  <p:embed/>
                </p:oleObj>
              </mc:Choice>
              <mc:Fallback>
                <p:oleObj name="公式" r:id="rId5" imgW="812447" imgH="3554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7700" y="4154488"/>
                        <a:ext cx="1792288" cy="7810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TextBox 1"/>
          <p:cNvSpPr txBox="1">
            <a:spLocks noChangeArrowheads="1"/>
          </p:cNvSpPr>
          <p:nvPr/>
        </p:nvSpPr>
        <p:spPr bwMode="auto">
          <a:xfrm>
            <a:off x="3459164" y="836614"/>
            <a:ext cx="6408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0000"/>
                </a:solidFill>
                <a:ea typeface="隶书" panose="02010509060101010101" pitchFamily="49" charset="-122"/>
              </a:rPr>
              <a:t>（不考虑粒子间相互作用）</a:t>
            </a:r>
          </a:p>
        </p:txBody>
      </p:sp>
      <p:sp>
        <p:nvSpPr>
          <p:cNvPr id="3080" name="TextBox 2"/>
          <p:cNvSpPr txBox="1">
            <a:spLocks noChangeArrowheads="1"/>
          </p:cNvSpPr>
          <p:nvPr/>
        </p:nvSpPr>
        <p:spPr bwMode="auto">
          <a:xfrm>
            <a:off x="4105276" y="5353051"/>
            <a:ext cx="6551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400">
                <a:solidFill>
                  <a:srgbClr val="FFFFFF"/>
                </a:solidFill>
                <a:ea typeface="黑体" panose="02010609060101010101" pitchFamily="49" charset="-122"/>
              </a:rPr>
              <a:t>表示指定分子基态能量为零的配分函数。</a:t>
            </a:r>
          </a:p>
        </p:txBody>
      </p:sp>
      <p:sp>
        <p:nvSpPr>
          <p:cNvPr id="3084" name="TextBox 2"/>
          <p:cNvSpPr txBox="1">
            <a:spLocks noChangeArrowheads="1"/>
          </p:cNvSpPr>
          <p:nvPr/>
        </p:nvSpPr>
        <p:spPr bwMode="auto">
          <a:xfrm>
            <a:off x="9004301" y="2568690"/>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r" eaLnBrk="1" fontAlgn="base" hangingPunct="1">
              <a:spcBef>
                <a:spcPct val="20000"/>
              </a:spcBef>
              <a:spcAft>
                <a:spcPct val="0"/>
              </a:spcAft>
              <a:buFontTx/>
              <a:buNone/>
            </a:pPr>
            <a:r>
              <a:rPr lang="zh-CN" altLang="en-US" sz="2400" dirty="0">
                <a:solidFill>
                  <a:srgbClr val="FFFFFF"/>
                </a:solidFill>
                <a:ea typeface="隶书" panose="02010509060101010101" pitchFamily="49" charset="-122"/>
              </a:rPr>
              <a:t>（</a:t>
            </a:r>
            <a:r>
              <a:rPr lang="en-US" altLang="zh-CN" sz="2400" dirty="0">
                <a:solidFill>
                  <a:srgbClr val="FFFFFF"/>
                </a:solidFill>
                <a:ea typeface="隶书" panose="02010509060101010101" pitchFamily="49" charset="-122"/>
              </a:rPr>
              <a:t>4.1</a:t>
            </a:r>
            <a:r>
              <a:rPr lang="zh-CN" altLang="en-US" sz="2400" dirty="0">
                <a:solidFill>
                  <a:srgbClr val="FFFFFF"/>
                </a:solidFill>
                <a:ea typeface="隶书" panose="02010509060101010101" pitchFamily="49" charset="-122"/>
              </a:rPr>
              <a:t>）</a:t>
            </a:r>
          </a:p>
        </p:txBody>
      </p:sp>
      <p:sp>
        <p:nvSpPr>
          <p:cNvPr id="3085" name="TextBox 12"/>
          <p:cNvSpPr txBox="1">
            <a:spLocks noChangeArrowheads="1"/>
          </p:cNvSpPr>
          <p:nvPr/>
        </p:nvSpPr>
        <p:spPr bwMode="auto">
          <a:xfrm>
            <a:off x="9282339" y="4401005"/>
            <a:ext cx="1728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400" dirty="0">
                <a:solidFill>
                  <a:srgbClr val="FFFFFF"/>
                </a:solidFill>
                <a:ea typeface="隶书" panose="02010509060101010101" pitchFamily="49" charset="-122"/>
              </a:rPr>
              <a:t>（</a:t>
            </a:r>
            <a:r>
              <a:rPr lang="en-US" altLang="zh-CN" sz="2400" dirty="0">
                <a:solidFill>
                  <a:srgbClr val="FFFFFF"/>
                </a:solidFill>
                <a:ea typeface="隶书" panose="02010509060101010101" pitchFamily="49" charset="-122"/>
              </a:rPr>
              <a:t>4.2</a:t>
            </a:r>
            <a:r>
              <a:rPr lang="zh-CN" altLang="en-US" sz="2400" dirty="0">
                <a:solidFill>
                  <a:srgbClr val="FFFFFF"/>
                </a:solidFill>
                <a:ea typeface="隶书" panose="02010509060101010101" pitchFamily="49" charset="-122"/>
              </a:rPr>
              <a:t>）</a:t>
            </a:r>
          </a:p>
        </p:txBody>
      </p:sp>
      <p:graphicFrame>
        <p:nvGraphicFramePr>
          <p:cNvPr id="3087" name="对象 1"/>
          <p:cNvGraphicFramePr>
            <a:graphicFrameLocks noChangeAspect="1"/>
          </p:cNvGraphicFramePr>
          <p:nvPr>
            <p:extLst>
              <p:ext uri="{D42A27DB-BD31-4B8C-83A1-F6EECF244321}">
                <p14:modId xmlns:p14="http://schemas.microsoft.com/office/powerpoint/2010/main" val="755184071"/>
              </p:ext>
            </p:extLst>
          </p:nvPr>
        </p:nvGraphicFramePr>
        <p:xfrm>
          <a:off x="5297488" y="2608602"/>
          <a:ext cx="2100262" cy="461963"/>
        </p:xfrm>
        <a:graphic>
          <a:graphicData uri="http://schemas.openxmlformats.org/presentationml/2006/ole">
            <mc:AlternateContent xmlns:mc="http://schemas.openxmlformats.org/markup-compatibility/2006">
              <mc:Choice xmlns:v="urn:schemas-microsoft-com:vml" Requires="v">
                <p:oleObj spid="_x0000_s1331" name="公式" r:id="rId7" imgW="1040948" imgH="228501" progId="Equation.3">
                  <p:embed/>
                </p:oleObj>
              </mc:Choice>
              <mc:Fallback>
                <p:oleObj name="公式" r:id="rId7" imgW="1040948"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608602"/>
                        <a:ext cx="2100262" cy="4619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2"/>
          <p:cNvSpPr txBox="1">
            <a:spLocks noChangeArrowheads="1"/>
          </p:cNvSpPr>
          <p:nvPr/>
        </p:nvSpPr>
        <p:spPr bwMode="auto">
          <a:xfrm>
            <a:off x="933994" y="3508376"/>
            <a:ext cx="9664157"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defRPr/>
            </a:pPr>
            <a:r>
              <a:rPr lang="zh-CN" altLang="en-US" sz="2400" kern="0" dirty="0">
                <a:solidFill>
                  <a:srgbClr val="FFFFFF"/>
                </a:solidFill>
                <a:ea typeface="黑体" pitchFamily="49" charset="-122"/>
                <a:sym typeface="Symbol" pitchFamily="18" charset="2"/>
              </a:rPr>
              <a:t>若已知</a:t>
            </a:r>
            <a:r>
              <a:rPr lang="en-US" altLang="zh-CN" sz="2400" b="1" i="1" kern="0" dirty="0">
                <a:solidFill>
                  <a:srgbClr val="FFFF00"/>
                </a:solidFill>
                <a:ea typeface="黑体" pitchFamily="49" charset="-122"/>
                <a:sym typeface="Symbol" pitchFamily="18" charset="2"/>
              </a:rPr>
              <a:t></a:t>
            </a:r>
            <a:r>
              <a:rPr lang="en-US" altLang="zh-CN" sz="2400" b="1" i="1" kern="0" baseline="-25000" dirty="0">
                <a:solidFill>
                  <a:srgbClr val="FFFF00"/>
                </a:solidFill>
                <a:ea typeface="黑体" pitchFamily="49" charset="-122"/>
                <a:sym typeface="Symbol" pitchFamily="18" charset="2"/>
              </a:rPr>
              <a:t>0</a:t>
            </a:r>
            <a:r>
              <a:rPr lang="zh-CN" altLang="en-US" sz="2400" b="1" i="1" kern="0" dirty="0">
                <a:solidFill>
                  <a:srgbClr val="FFFF00"/>
                </a:solidFill>
                <a:ea typeface="黑体" pitchFamily="49" charset="-122"/>
                <a:sym typeface="Symbol" pitchFamily="18" charset="2"/>
              </a:rPr>
              <a:t>、</a:t>
            </a:r>
            <a:r>
              <a:rPr lang="en-US" altLang="zh-CN" sz="2400" b="1" i="1" kern="0" dirty="0">
                <a:solidFill>
                  <a:srgbClr val="FFFF00"/>
                </a:solidFill>
                <a:ea typeface="黑体" pitchFamily="49" charset="-122"/>
                <a:sym typeface="Symbol" pitchFamily="18" charset="2"/>
              </a:rPr>
              <a:t> </a:t>
            </a:r>
            <a:r>
              <a:rPr lang="en-US" altLang="zh-CN" sz="2400" b="1" i="1" kern="0" baseline="-25000" dirty="0">
                <a:solidFill>
                  <a:srgbClr val="FFFF00"/>
                </a:solidFill>
                <a:ea typeface="黑体" pitchFamily="49" charset="-122"/>
                <a:sym typeface="Symbol" pitchFamily="18" charset="2"/>
              </a:rPr>
              <a:t>1</a:t>
            </a:r>
            <a:r>
              <a:rPr lang="zh-CN" altLang="en-US" sz="2400" b="1" i="1" kern="0" dirty="0">
                <a:solidFill>
                  <a:srgbClr val="FFFF00"/>
                </a:solidFill>
                <a:ea typeface="黑体" pitchFamily="49" charset="-122"/>
                <a:sym typeface="Symbol" pitchFamily="18" charset="2"/>
              </a:rPr>
              <a:t>、</a:t>
            </a:r>
            <a:r>
              <a:rPr lang="en-US" altLang="zh-CN" sz="2400" b="1" i="1" kern="0" dirty="0">
                <a:solidFill>
                  <a:srgbClr val="FFFF00"/>
                </a:solidFill>
                <a:ea typeface="黑体" pitchFamily="49" charset="-122"/>
                <a:sym typeface="Symbol" pitchFamily="18" charset="2"/>
              </a:rPr>
              <a:t> </a:t>
            </a:r>
            <a:r>
              <a:rPr lang="en-US" altLang="zh-CN" sz="2400" b="1" i="1" kern="0" baseline="-25000" dirty="0">
                <a:solidFill>
                  <a:srgbClr val="FFFF00"/>
                </a:solidFill>
                <a:ea typeface="黑体" pitchFamily="49" charset="-122"/>
                <a:sym typeface="Symbol" pitchFamily="18" charset="2"/>
              </a:rPr>
              <a:t>2</a:t>
            </a:r>
            <a:r>
              <a:rPr lang="en-US" altLang="zh-CN" sz="2400" b="1" i="1" kern="0" dirty="0">
                <a:solidFill>
                  <a:srgbClr val="FFFF00"/>
                </a:solidFill>
                <a:ea typeface="黑体" pitchFamily="49" charset="-122"/>
                <a:sym typeface="Symbol" pitchFamily="18" charset="2"/>
              </a:rPr>
              <a:t>……</a:t>
            </a:r>
            <a:r>
              <a:rPr lang="zh-CN" altLang="en-US" sz="2400" kern="0" dirty="0">
                <a:solidFill>
                  <a:srgbClr val="FFFFFF"/>
                </a:solidFill>
                <a:ea typeface="黑体" pitchFamily="49" charset="-122"/>
              </a:rPr>
              <a:t>为分子各能级能量，则分子配分函数为：</a:t>
            </a:r>
            <a:endParaRPr lang="en-US" altLang="zh-CN" sz="2400" kern="0" dirty="0">
              <a:solidFill>
                <a:srgbClr val="FFFFFF"/>
              </a:solidFill>
              <a:ea typeface="黑体" pitchFamily="49"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369884692"/>
              </p:ext>
            </p:extLst>
          </p:nvPr>
        </p:nvGraphicFramePr>
        <p:xfrm>
          <a:off x="3709988" y="4163264"/>
          <a:ext cx="2603500" cy="781050"/>
        </p:xfrm>
        <a:graphic>
          <a:graphicData uri="http://schemas.openxmlformats.org/presentationml/2006/ole">
            <mc:AlternateContent xmlns:mc="http://schemas.openxmlformats.org/markup-compatibility/2006">
              <mc:Choice xmlns:v="urn:schemas-microsoft-com:vml" Requires="v">
                <p:oleObj spid="_x0000_s1332" name="公式" r:id="rId9" imgW="1180800" imgH="355320" progId="Equation.3">
                  <p:embed/>
                </p:oleObj>
              </mc:Choice>
              <mc:Fallback>
                <p:oleObj name="公式" r:id="rId9" imgW="1180800" imgH="355320" progId="Equation.3">
                  <p:embed/>
                  <p:pic>
                    <p:nvPicPr>
                      <p:cNvPr id="0" name=""/>
                      <p:cNvPicPr>
                        <a:picLocks noChangeAspect="1" noChangeArrowheads="1"/>
                      </p:cNvPicPr>
                      <p:nvPr/>
                    </p:nvPicPr>
                    <p:blipFill>
                      <a:blip r:embed="rId10"/>
                      <a:srcRect/>
                      <a:stretch>
                        <a:fillRect/>
                      </a:stretch>
                    </p:blipFill>
                    <p:spPr bwMode="auto">
                      <a:xfrm>
                        <a:off x="3709988" y="4163264"/>
                        <a:ext cx="2603500" cy="7810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对象 2"/>
          <p:cNvGraphicFramePr>
            <a:graphicFrameLocks noChangeAspect="1"/>
          </p:cNvGraphicFramePr>
          <p:nvPr/>
        </p:nvGraphicFramePr>
        <p:xfrm>
          <a:off x="1917701" y="5207001"/>
          <a:ext cx="2232025" cy="669925"/>
        </p:xfrm>
        <a:graphic>
          <a:graphicData uri="http://schemas.openxmlformats.org/presentationml/2006/ole">
            <mc:AlternateContent xmlns:mc="http://schemas.openxmlformats.org/markup-compatibility/2006">
              <mc:Choice xmlns:v="urn:schemas-microsoft-com:vml" Requires="v">
                <p:oleObj spid="_x0000_s1333" name="公式" r:id="rId11" imgW="1180588" imgH="355446" progId="Equation.3">
                  <p:embed/>
                </p:oleObj>
              </mc:Choice>
              <mc:Fallback>
                <p:oleObj name="公式" r:id="rId11" imgW="1180588" imgH="3554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7701" y="5207001"/>
                        <a:ext cx="2232025" cy="6699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33410116"/>
              </p:ext>
            </p:extLst>
          </p:nvPr>
        </p:nvGraphicFramePr>
        <p:xfrm>
          <a:off x="6313488" y="4277987"/>
          <a:ext cx="1120775" cy="557212"/>
        </p:xfrm>
        <a:graphic>
          <a:graphicData uri="http://schemas.openxmlformats.org/presentationml/2006/ole">
            <mc:AlternateContent xmlns:mc="http://schemas.openxmlformats.org/markup-compatibility/2006">
              <mc:Choice xmlns:v="urn:schemas-microsoft-com:vml" Requires="v">
                <p:oleObj spid="_x0000_s1334" name="公式" r:id="rId13" imgW="507960" imgH="253800" progId="Equation.3">
                  <p:embed/>
                </p:oleObj>
              </mc:Choice>
              <mc:Fallback>
                <p:oleObj name="公式" r:id="rId13" imgW="507960" imgH="253800" progId="Equation.3">
                  <p:embed/>
                  <p:pic>
                    <p:nvPicPr>
                      <p:cNvPr id="0" name=""/>
                      <p:cNvPicPr>
                        <a:picLocks noChangeAspect="1" noChangeArrowheads="1"/>
                      </p:cNvPicPr>
                      <p:nvPr/>
                    </p:nvPicPr>
                    <p:blipFill>
                      <a:blip r:embed="rId14"/>
                      <a:srcRect/>
                      <a:stretch>
                        <a:fillRect/>
                      </a:stretch>
                    </p:blipFill>
                    <p:spPr bwMode="auto">
                      <a:xfrm>
                        <a:off x="6313488" y="4277987"/>
                        <a:ext cx="1120775" cy="557212"/>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08770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fade">
                                      <p:cBhvr>
                                        <p:cTn id="21" dur="500"/>
                                        <p:tgtEl>
                                          <p:spTgt spid="30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85"/>
                                        </p:tgtEl>
                                        <p:attrNameLst>
                                          <p:attrName>style.visibility</p:attrName>
                                        </p:attrNameLst>
                                      </p:cBhvr>
                                      <p:to>
                                        <p:strVal val="visible"/>
                                      </p:to>
                                    </p:set>
                                    <p:animEffect transition="in" filter="fade">
                                      <p:cBhvr>
                                        <p:cTn id="29" dur="500"/>
                                        <p:tgtEl>
                                          <p:spTgt spid="308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fade">
                                      <p:cBhvr>
                                        <p:cTn id="37" dur="5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4" grpId="0"/>
      <p:bldP spid="3085" grpId="0"/>
      <p:bldP spid="1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92313" y="333375"/>
            <a:ext cx="5791200" cy="457200"/>
          </a:xfrm>
        </p:spPr>
        <p:txBody>
          <a:bodyPr/>
          <a:lstStyle/>
          <a:p>
            <a:pPr algn="l" eaLnBrk="1" hangingPunct="1">
              <a:defRPr/>
            </a:pPr>
            <a:r>
              <a:rPr lang="en-US" altLang="zh-CN" sz="3600" dirty="0">
                <a:latin typeface="+mn-lt"/>
                <a:ea typeface="黑体" panose="02010609060101010101" pitchFamily="49" charset="-122"/>
              </a:rPr>
              <a:t>4.2.2 </a:t>
            </a:r>
            <a:r>
              <a:rPr lang="zh-CN" altLang="en-US" sz="3600" dirty="0">
                <a:latin typeface="+mn-lt"/>
                <a:ea typeface="黑体" panose="02010609060101010101" pitchFamily="49" charset="-122"/>
              </a:rPr>
              <a:t>金属热容</a:t>
            </a:r>
          </a:p>
        </p:txBody>
      </p:sp>
      <p:sp>
        <p:nvSpPr>
          <p:cNvPr id="21507" name="Rectangle 3"/>
          <p:cNvSpPr>
            <a:spLocks noGrp="1" noChangeArrowheads="1"/>
          </p:cNvSpPr>
          <p:nvPr>
            <p:ph type="body" idx="1"/>
          </p:nvPr>
        </p:nvSpPr>
        <p:spPr>
          <a:xfrm>
            <a:off x="842555" y="908050"/>
            <a:ext cx="7701372" cy="647700"/>
          </a:xfrm>
        </p:spPr>
        <p:txBody>
          <a:bodyPr/>
          <a:lstStyle/>
          <a:p>
            <a:pPr eaLnBrk="1" hangingPunct="1">
              <a:lnSpc>
                <a:spcPct val="110000"/>
              </a:lnSpc>
              <a:buFontTx/>
              <a:buNone/>
            </a:pPr>
            <a:r>
              <a:rPr lang="zh-CN" altLang="en-US" sz="2600" dirty="0">
                <a:ea typeface="黑体" panose="02010609060101010101" pitchFamily="49" charset="-122"/>
              </a:rPr>
              <a:t>根据</a:t>
            </a:r>
            <a:r>
              <a:rPr lang="en-US" altLang="zh-CN" sz="2600" dirty="0">
                <a:ea typeface="黑体" panose="02010609060101010101" pitchFamily="49" charset="-122"/>
              </a:rPr>
              <a:t>Einstein</a:t>
            </a:r>
            <a:r>
              <a:rPr lang="zh-CN" altLang="en-US" sz="2600" dirty="0">
                <a:ea typeface="黑体" panose="02010609060101010101" pitchFamily="49" charset="-122"/>
              </a:rPr>
              <a:t>模型，体系内能的正则平均为：</a:t>
            </a:r>
            <a:endParaRPr lang="en-US" altLang="zh-CN" sz="2600" dirty="0">
              <a:ea typeface="黑体" panose="02010609060101010101" pitchFamily="49" charset="-122"/>
            </a:endParaRPr>
          </a:p>
          <a:p>
            <a:pPr eaLnBrk="1" hangingPunct="1">
              <a:lnSpc>
                <a:spcPct val="110000"/>
              </a:lnSpc>
              <a:buFontTx/>
              <a:buNone/>
            </a:pPr>
            <a:endParaRPr lang="en-US" altLang="zh-CN" sz="2600" dirty="0">
              <a:ea typeface="黑体" panose="02010609060101010101" pitchFamily="49" charset="-122"/>
            </a:endParaRPr>
          </a:p>
          <a:p>
            <a:pPr eaLnBrk="1" hangingPunct="1">
              <a:lnSpc>
                <a:spcPct val="110000"/>
              </a:lnSpc>
              <a:buFontTx/>
              <a:buNone/>
            </a:pPr>
            <a:endParaRPr lang="en-US" altLang="zh-CN" sz="2600" dirty="0">
              <a:ea typeface="黑体" panose="02010609060101010101" pitchFamily="49" charset="-122"/>
            </a:endParaRPr>
          </a:p>
        </p:txBody>
      </p:sp>
      <p:graphicFrame>
        <p:nvGraphicFramePr>
          <p:cNvPr id="19460" name="Object 4"/>
          <p:cNvGraphicFramePr>
            <a:graphicFrameLocks noChangeAspect="1"/>
          </p:cNvGraphicFramePr>
          <p:nvPr/>
        </p:nvGraphicFramePr>
        <p:xfrm>
          <a:off x="4430713" y="2408238"/>
          <a:ext cx="4826000" cy="1016000"/>
        </p:xfrm>
        <a:graphic>
          <a:graphicData uri="http://schemas.openxmlformats.org/presentationml/2006/ole">
            <mc:AlternateContent xmlns:mc="http://schemas.openxmlformats.org/markup-compatibility/2006">
              <mc:Choice xmlns:v="urn:schemas-microsoft-com:vml" Requires="v">
                <p:oleObj spid="_x0000_s19718" name="公式" r:id="rId3" imgW="2298700" imgH="482600" progId="Equation.3">
                  <p:embed/>
                </p:oleObj>
              </mc:Choice>
              <mc:Fallback>
                <p:oleObj name="公式" r:id="rId3" imgW="22987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0713" y="2408238"/>
                        <a:ext cx="4826000" cy="10160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val="3797798198"/>
              </p:ext>
            </p:extLst>
          </p:nvPr>
        </p:nvGraphicFramePr>
        <p:xfrm>
          <a:off x="2117724" y="3436621"/>
          <a:ext cx="6910388" cy="804863"/>
        </p:xfrm>
        <a:graphic>
          <a:graphicData uri="http://schemas.openxmlformats.org/presentationml/2006/ole">
            <mc:AlternateContent xmlns:mc="http://schemas.openxmlformats.org/markup-compatibility/2006">
              <mc:Choice xmlns:v="urn:schemas-microsoft-com:vml" Requires="v">
                <p:oleObj spid="_x0000_s19719" name="公式" r:id="rId5" imgW="3708400" imgH="431800" progId="Equation.3">
                  <p:embed/>
                </p:oleObj>
              </mc:Choice>
              <mc:Fallback>
                <p:oleObj name="公式" r:id="rId5" imgW="37084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7724" y="3436621"/>
                        <a:ext cx="6910388" cy="80486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0" name="对象 1"/>
          <p:cNvGraphicFramePr>
            <a:graphicFrameLocks noChangeAspect="1"/>
          </p:cNvGraphicFramePr>
          <p:nvPr/>
        </p:nvGraphicFramePr>
        <p:xfrm>
          <a:off x="2135189" y="1484314"/>
          <a:ext cx="5794375" cy="871537"/>
        </p:xfrm>
        <a:graphic>
          <a:graphicData uri="http://schemas.openxmlformats.org/presentationml/2006/ole">
            <mc:AlternateContent xmlns:mc="http://schemas.openxmlformats.org/markup-compatibility/2006">
              <mc:Choice xmlns:v="urn:schemas-microsoft-com:vml" Requires="v">
                <p:oleObj spid="_x0000_s19720" name="Equation" r:id="rId7" imgW="3213100" imgH="482600" progId="Equation.3">
                  <p:embed/>
                </p:oleObj>
              </mc:Choice>
              <mc:Fallback>
                <p:oleObj name="Equation" r:id="rId7" imgW="3213100" imgH="48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189" y="1484314"/>
                        <a:ext cx="5794375" cy="87153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3" name="TextBox 6"/>
          <p:cNvSpPr txBox="1">
            <a:spLocks noChangeArrowheads="1"/>
          </p:cNvSpPr>
          <p:nvPr/>
        </p:nvSpPr>
        <p:spPr bwMode="auto">
          <a:xfrm>
            <a:off x="9228138" y="2781300"/>
            <a:ext cx="1439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4.40</a:t>
            </a:r>
            <a:r>
              <a:rPr lang="zh-CN" altLang="en-US" sz="2800">
                <a:solidFill>
                  <a:srgbClr val="FFFFFF"/>
                </a:solidFill>
                <a:ea typeface="隶书" panose="02010509060101010101" pitchFamily="49" charset="-122"/>
              </a:rPr>
              <a:t>）</a:t>
            </a:r>
          </a:p>
        </p:txBody>
      </p:sp>
      <p:graphicFrame>
        <p:nvGraphicFramePr>
          <p:cNvPr id="19464" name="对象 2"/>
          <p:cNvGraphicFramePr>
            <a:graphicFrameLocks noChangeAspect="1"/>
          </p:cNvGraphicFramePr>
          <p:nvPr/>
        </p:nvGraphicFramePr>
        <p:xfrm>
          <a:off x="4583113" y="4311650"/>
          <a:ext cx="2906712" cy="1898650"/>
        </p:xfrm>
        <a:graphic>
          <a:graphicData uri="http://schemas.openxmlformats.org/presentationml/2006/ole">
            <mc:AlternateContent xmlns:mc="http://schemas.openxmlformats.org/markup-compatibility/2006">
              <mc:Choice xmlns:v="urn:schemas-microsoft-com:vml" Requires="v">
                <p:oleObj spid="_x0000_s19721" name="公式" r:id="rId9" imgW="1384300" imgH="901700" progId="Equation.3">
                  <p:embed/>
                </p:oleObj>
              </mc:Choice>
              <mc:Fallback>
                <p:oleObj name="公式" r:id="rId9" imgW="1384300" imgH="901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3113" y="4311650"/>
                        <a:ext cx="2906712" cy="18986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5" name="TextBox 8"/>
          <p:cNvSpPr txBox="1">
            <a:spLocks noChangeArrowheads="1"/>
          </p:cNvSpPr>
          <p:nvPr/>
        </p:nvSpPr>
        <p:spPr bwMode="auto">
          <a:xfrm>
            <a:off x="9232901" y="3789364"/>
            <a:ext cx="1439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4.41</a:t>
            </a:r>
            <a:r>
              <a:rPr lang="zh-CN" altLang="en-US" sz="2800">
                <a:solidFill>
                  <a:srgbClr val="FFFFFF"/>
                </a:solidFill>
                <a:ea typeface="隶书" panose="02010509060101010101" pitchFamily="49" charset="-122"/>
              </a:rPr>
              <a:t>）</a:t>
            </a:r>
          </a:p>
        </p:txBody>
      </p:sp>
      <p:sp>
        <p:nvSpPr>
          <p:cNvPr id="10" name="Rectangle 3"/>
          <p:cNvSpPr txBox="1">
            <a:spLocks noChangeArrowheads="1"/>
          </p:cNvSpPr>
          <p:nvPr/>
        </p:nvSpPr>
        <p:spPr bwMode="auto">
          <a:xfrm>
            <a:off x="873920" y="4861243"/>
            <a:ext cx="445214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10000"/>
              </a:lnSpc>
              <a:buFontTx/>
              <a:buNone/>
              <a:defRPr/>
            </a:pPr>
            <a:r>
              <a:rPr lang="zh-CN" altLang="en-US" sz="2600" kern="0" dirty="0">
                <a:solidFill>
                  <a:srgbClr val="FFFFFF"/>
                </a:solidFill>
                <a:ea typeface="黑体" panose="02010609060101010101" pitchFamily="49" charset="-122"/>
              </a:rPr>
              <a:t>则摩尔热容为： </a:t>
            </a:r>
            <a:endParaRPr lang="en-US" altLang="zh-CN" sz="2600" kern="0" dirty="0">
              <a:solidFill>
                <a:srgbClr val="FFFFFF"/>
              </a:solidFill>
              <a:ea typeface="黑体" panose="02010609060101010101" pitchFamily="49" charset="-122"/>
            </a:endParaRPr>
          </a:p>
          <a:p>
            <a:pPr eaLnBrk="1" hangingPunct="1">
              <a:lnSpc>
                <a:spcPct val="110000"/>
              </a:lnSpc>
              <a:buFontTx/>
              <a:buNone/>
              <a:defRPr/>
            </a:pPr>
            <a:endParaRPr lang="zh-CN" altLang="en-US" sz="2600" kern="0" dirty="0">
              <a:solidFill>
                <a:srgbClr val="FFFFFF"/>
              </a:solidFill>
              <a:ea typeface="黑体" panose="02010609060101010101" pitchFamily="49" charset="-122"/>
              <a:sym typeface="Symbol" pitchFamily="18" charset="2"/>
            </a:endParaRPr>
          </a:p>
          <a:p>
            <a:pPr eaLnBrk="1" hangingPunct="1">
              <a:lnSpc>
                <a:spcPct val="110000"/>
              </a:lnSpc>
              <a:buFontTx/>
              <a:buNone/>
              <a:defRPr/>
            </a:pPr>
            <a:endParaRPr lang="en-US" altLang="zh-CN" sz="2600" kern="0" dirty="0">
              <a:solidFill>
                <a:srgbClr val="FFFFFF"/>
              </a:solidFill>
              <a:ea typeface="黑体" panose="02010609060101010101" pitchFamily="49" charset="-122"/>
              <a:cs typeface="Times New Roman" charset="0"/>
              <a:sym typeface="Symbol" pitchFamily="18" charset="2"/>
            </a:endParaRPr>
          </a:p>
        </p:txBody>
      </p:sp>
      <p:sp>
        <p:nvSpPr>
          <p:cNvPr id="11" name="Rectangle 3"/>
          <p:cNvSpPr txBox="1">
            <a:spLocks noChangeArrowheads="1"/>
          </p:cNvSpPr>
          <p:nvPr/>
        </p:nvSpPr>
        <p:spPr bwMode="auto">
          <a:xfrm>
            <a:off x="842556" y="2735263"/>
            <a:ext cx="438984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10000"/>
              </a:lnSpc>
              <a:buFontTx/>
              <a:buNone/>
              <a:defRPr/>
            </a:pPr>
            <a:r>
              <a:rPr lang="zh-CN" altLang="en-US" sz="2600" kern="0" dirty="0">
                <a:solidFill>
                  <a:srgbClr val="FFFFFF"/>
                </a:solidFill>
                <a:ea typeface="黑体" panose="02010609060101010101" pitchFamily="49" charset="-122"/>
              </a:rPr>
              <a:t>则热容平均值为</a:t>
            </a:r>
            <a:endParaRPr lang="en-US" altLang="zh-CN" sz="2600" kern="0" dirty="0">
              <a:solidFill>
                <a:srgbClr val="FFFFFF"/>
              </a:solidFill>
              <a:ea typeface="黑体" panose="02010609060101010101" pitchFamily="49" charset="-122"/>
            </a:endParaRPr>
          </a:p>
        </p:txBody>
      </p:sp>
      <p:sp>
        <p:nvSpPr>
          <p:cNvPr id="12" name="Rectangle 3"/>
          <p:cNvSpPr txBox="1">
            <a:spLocks noChangeArrowheads="1"/>
          </p:cNvSpPr>
          <p:nvPr/>
        </p:nvSpPr>
        <p:spPr bwMode="auto">
          <a:xfrm>
            <a:off x="873920" y="4225927"/>
            <a:ext cx="3240088"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10000"/>
              </a:lnSpc>
              <a:buFontTx/>
              <a:buNone/>
              <a:defRPr/>
            </a:pPr>
            <a:r>
              <a:rPr lang="zh-CN" altLang="en-US" sz="2600" kern="0" dirty="0">
                <a:solidFill>
                  <a:srgbClr val="FFFFFF"/>
                </a:solidFill>
                <a:ea typeface="黑体" panose="02010609060101010101" pitchFamily="49" charset="-122"/>
              </a:rPr>
              <a:t>且</a:t>
            </a:r>
            <a:endParaRPr lang="en-US" altLang="zh-CN" sz="2600" kern="0" dirty="0">
              <a:solidFill>
                <a:srgbClr val="FFFFFF"/>
              </a:solidFill>
              <a:ea typeface="黑体" panose="02010609060101010101" pitchFamily="49" charset="-122"/>
            </a:endParaRPr>
          </a:p>
        </p:txBody>
      </p:sp>
      <p:graphicFrame>
        <p:nvGraphicFramePr>
          <p:cNvPr id="19469" name="对象 3"/>
          <p:cNvGraphicFramePr>
            <a:graphicFrameLocks noChangeAspect="1"/>
          </p:cNvGraphicFramePr>
          <p:nvPr>
            <p:extLst>
              <p:ext uri="{D42A27DB-BD31-4B8C-83A1-F6EECF244321}">
                <p14:modId xmlns:p14="http://schemas.microsoft.com/office/powerpoint/2010/main" val="3362491267"/>
              </p:ext>
            </p:extLst>
          </p:nvPr>
        </p:nvGraphicFramePr>
        <p:xfrm>
          <a:off x="2117724" y="4253867"/>
          <a:ext cx="1444625" cy="403225"/>
        </p:xfrm>
        <a:graphic>
          <a:graphicData uri="http://schemas.openxmlformats.org/presentationml/2006/ole">
            <mc:AlternateContent xmlns:mc="http://schemas.openxmlformats.org/markup-compatibility/2006">
              <mc:Choice xmlns:v="urn:schemas-microsoft-com:vml" Requires="v">
                <p:oleObj spid="_x0000_s19722" name="公式" r:id="rId11" imgW="774364" imgH="215806" progId="Equation.3">
                  <p:embed/>
                </p:oleObj>
              </mc:Choice>
              <mc:Fallback>
                <p:oleObj name="公式" r:id="rId11" imgW="774364"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7724" y="4253867"/>
                        <a:ext cx="1444625" cy="4032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0" name="TextBox 13"/>
          <p:cNvSpPr txBox="1">
            <a:spLocks noChangeArrowheads="1"/>
          </p:cNvSpPr>
          <p:nvPr/>
        </p:nvSpPr>
        <p:spPr bwMode="auto">
          <a:xfrm>
            <a:off x="9228138" y="5084764"/>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4.42</a:t>
            </a:r>
            <a:r>
              <a:rPr lang="zh-CN" altLang="en-US" sz="2800">
                <a:solidFill>
                  <a:srgbClr val="FFFFFF"/>
                </a:solidFill>
                <a:ea typeface="隶书" panose="02010509060101010101" pitchFamily="49" charset="-122"/>
              </a:rPr>
              <a:t>）</a:t>
            </a:r>
          </a:p>
        </p:txBody>
      </p:sp>
    </p:spTree>
    <p:extLst>
      <p:ext uri="{BB962C8B-B14F-4D97-AF65-F5344CB8AC3E}">
        <p14:creationId xmlns:p14="http://schemas.microsoft.com/office/powerpoint/2010/main" val="1086383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500"/>
                                        <p:tgtEl>
                                          <p:spTgt spid="194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946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46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946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9464"/>
                                        </p:tgtEl>
                                        <p:attrNameLst>
                                          <p:attrName>style.visibility</p:attrName>
                                        </p:attrNameLst>
                                      </p:cBhvr>
                                      <p:to>
                                        <p:strVal val="visible"/>
                                      </p:to>
                                    </p:set>
                                    <p:animEffect transition="in" filter="fade">
                                      <p:cBhvr>
                                        <p:cTn id="31" dur="500"/>
                                        <p:tgtEl>
                                          <p:spTgt spid="194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470"/>
                                        </p:tgtEl>
                                        <p:attrNameLst>
                                          <p:attrName>style.visibility</p:attrName>
                                        </p:attrNameLst>
                                      </p:cBhvr>
                                      <p:to>
                                        <p:strVal val="visible"/>
                                      </p:to>
                                    </p:set>
                                    <p:animEffect transition="in" filter="fade">
                                      <p:cBhvr>
                                        <p:cTn id="34" dur="5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5" grpId="0"/>
      <p:bldP spid="10" grpId="0"/>
      <p:bldP spid="11" grpId="0"/>
      <p:bldP spid="12" grpId="0"/>
      <p:bldP spid="194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内容占位符 2"/>
          <p:cNvSpPr txBox="1">
            <a:spLocks/>
          </p:cNvSpPr>
          <p:nvPr/>
        </p:nvSpPr>
        <p:spPr bwMode="auto">
          <a:xfrm>
            <a:off x="2351088" y="485776"/>
            <a:ext cx="3529012" cy="2352675"/>
          </a:xfrm>
          <a:prstGeom prst="rect">
            <a:avLst/>
          </a:prstGeom>
          <a:solidFill>
            <a:schemeClr val="tx1"/>
          </a:solidFill>
          <a:ln w="28575">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defRPr/>
            </a:pPr>
            <a:endParaRPr lang="zh-CN" altLang="en-US" kern="0" dirty="0">
              <a:solidFill>
                <a:srgbClr val="FFFFFF"/>
              </a:solidFill>
            </a:endParaRPr>
          </a:p>
        </p:txBody>
      </p:sp>
      <p:sp>
        <p:nvSpPr>
          <p:cNvPr id="22531" name="标题 1"/>
          <p:cNvSpPr>
            <a:spLocks noGrp="1"/>
          </p:cNvSpPr>
          <p:nvPr>
            <p:ph type="title"/>
          </p:nvPr>
        </p:nvSpPr>
        <p:spPr>
          <a:xfrm>
            <a:off x="2351088" y="2838450"/>
            <a:ext cx="3529012" cy="495300"/>
          </a:xfrm>
        </p:spPr>
        <p:txBody>
          <a:bodyPr/>
          <a:lstStyle/>
          <a:p>
            <a:r>
              <a:rPr lang="zh-CN" altLang="en-US" sz="2400">
                <a:latin typeface="黑体" panose="02010609060101010101" pitchFamily="49" charset="-122"/>
                <a:ea typeface="黑体" panose="02010609060101010101" pitchFamily="49" charset="-122"/>
              </a:rPr>
              <a:t>爱因斯坦晶体热容曲线</a:t>
            </a:r>
          </a:p>
        </p:txBody>
      </p:sp>
      <p:sp>
        <p:nvSpPr>
          <p:cNvPr id="22532" name="内容占位符 2"/>
          <p:cNvSpPr>
            <a:spLocks noGrp="1"/>
          </p:cNvSpPr>
          <p:nvPr>
            <p:ph idx="1"/>
          </p:nvPr>
        </p:nvSpPr>
        <p:spPr>
          <a:xfrm>
            <a:off x="3379789" y="663576"/>
            <a:ext cx="2447925" cy="1660525"/>
          </a:xfrm>
          <a:solidFill>
            <a:schemeClr val="tx1"/>
          </a:solidFill>
          <a:ln w="28575">
            <a:solidFill>
              <a:srgbClr val="FF0000"/>
            </a:solidFill>
            <a:miter lim="800000"/>
            <a:headEnd/>
            <a:tailEnd/>
          </a:ln>
        </p:spPr>
        <p:txBody>
          <a:bodyPr/>
          <a:lstStyle/>
          <a:p>
            <a:pPr marL="0" indent="0">
              <a:buNone/>
            </a:pPr>
            <a:endParaRPr lang="zh-CN" altLang="en-US" smtClean="0"/>
          </a:p>
        </p:txBody>
      </p:sp>
      <p:sp>
        <p:nvSpPr>
          <p:cNvPr id="22533" name="任意多边形 4"/>
          <p:cNvSpPr>
            <a:spLocks/>
          </p:cNvSpPr>
          <p:nvPr/>
        </p:nvSpPr>
        <p:spPr bwMode="auto">
          <a:xfrm>
            <a:off x="3767139" y="735014"/>
            <a:ext cx="2060575" cy="1589087"/>
          </a:xfrm>
          <a:custGeom>
            <a:avLst/>
            <a:gdLst>
              <a:gd name="T0" fmla="*/ 0 w 2770090"/>
              <a:gd name="T1" fmla="*/ 215553 h 1688263"/>
              <a:gd name="T2" fmla="*/ 15 w 2770090"/>
              <a:gd name="T3" fmla="*/ 158584 h 1688263"/>
              <a:gd name="T4" fmla="*/ 27 w 2770090"/>
              <a:gd name="T5" fmla="*/ 43781 h 1688263"/>
              <a:gd name="T6" fmla="*/ 66 w 2770090"/>
              <a:gd name="T7" fmla="*/ 16540 h 1688263"/>
              <a:gd name="T8" fmla="*/ 118 w 2770090"/>
              <a:gd name="T9" fmla="*/ 0 h 1688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0090" h="1688263">
                <a:moveTo>
                  <a:pt x="0" y="1688263"/>
                </a:moveTo>
                <a:cubicBezTo>
                  <a:pt x="181610" y="1661593"/>
                  <a:pt x="252278" y="1466287"/>
                  <a:pt x="354550" y="1242060"/>
                </a:cubicBezTo>
                <a:cubicBezTo>
                  <a:pt x="456822" y="1017833"/>
                  <a:pt x="414240" y="528320"/>
                  <a:pt x="613630" y="342900"/>
                </a:cubicBezTo>
                <a:cubicBezTo>
                  <a:pt x="813020" y="157480"/>
                  <a:pt x="1191480" y="186690"/>
                  <a:pt x="1550890" y="129540"/>
                </a:cubicBezTo>
                <a:cubicBezTo>
                  <a:pt x="1910300" y="72390"/>
                  <a:pt x="2770090" y="0"/>
                  <a:pt x="2770090" y="0"/>
                </a:cubicBezTo>
              </a:path>
            </a:pathLst>
          </a:cu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20000"/>
              </a:spcBef>
              <a:spcAft>
                <a:spcPct val="0"/>
              </a:spcAft>
            </a:pPr>
            <a:endParaRPr kumimoji="1" lang="zh-CN" altLang="en-US" sz="2800">
              <a:solidFill>
                <a:srgbClr val="FFFFFF"/>
              </a:solidFill>
              <a:ea typeface="隶书" panose="02010509060101010101" pitchFamily="49" charset="-122"/>
            </a:endParaRPr>
          </a:p>
        </p:txBody>
      </p:sp>
      <p:cxnSp>
        <p:nvCxnSpPr>
          <p:cNvPr id="22534" name="直接连接符 6"/>
          <p:cNvCxnSpPr>
            <a:cxnSpLocks noChangeShapeType="1"/>
          </p:cNvCxnSpPr>
          <p:nvPr/>
        </p:nvCxnSpPr>
        <p:spPr bwMode="auto">
          <a:xfrm>
            <a:off x="3379788" y="1816100"/>
            <a:ext cx="144462"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5" name="直接连接符 7"/>
          <p:cNvCxnSpPr>
            <a:cxnSpLocks noChangeShapeType="1"/>
          </p:cNvCxnSpPr>
          <p:nvPr/>
        </p:nvCxnSpPr>
        <p:spPr bwMode="auto">
          <a:xfrm>
            <a:off x="3376614" y="1239838"/>
            <a:ext cx="142875"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6" name="直接连接符 8"/>
          <p:cNvCxnSpPr>
            <a:cxnSpLocks noChangeShapeType="1"/>
          </p:cNvCxnSpPr>
          <p:nvPr/>
        </p:nvCxnSpPr>
        <p:spPr bwMode="auto">
          <a:xfrm flipV="1">
            <a:off x="4100513" y="2208214"/>
            <a:ext cx="0" cy="103187"/>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7" name="直接连接符 11"/>
          <p:cNvCxnSpPr>
            <a:cxnSpLocks noChangeShapeType="1"/>
          </p:cNvCxnSpPr>
          <p:nvPr/>
        </p:nvCxnSpPr>
        <p:spPr bwMode="auto">
          <a:xfrm flipV="1">
            <a:off x="4892675" y="2208214"/>
            <a:ext cx="0" cy="103187"/>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8" name="TextBox 13"/>
          <p:cNvSpPr txBox="1">
            <a:spLocks noChangeArrowheads="1"/>
          </p:cNvSpPr>
          <p:nvPr/>
        </p:nvSpPr>
        <p:spPr bwMode="auto">
          <a:xfrm>
            <a:off x="3019426" y="1600201"/>
            <a:ext cx="288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200" b="1">
                <a:solidFill>
                  <a:srgbClr val="FF0000"/>
                </a:solidFill>
                <a:ea typeface="隶书" panose="02010509060101010101" pitchFamily="49" charset="-122"/>
              </a:rPr>
              <a:t>1</a:t>
            </a:r>
            <a:endParaRPr lang="zh-CN" altLang="en-US" sz="2200" b="1">
              <a:solidFill>
                <a:srgbClr val="FF0000"/>
              </a:solidFill>
              <a:ea typeface="隶书" panose="02010509060101010101" pitchFamily="49" charset="-122"/>
            </a:endParaRPr>
          </a:p>
        </p:txBody>
      </p:sp>
      <p:sp>
        <p:nvSpPr>
          <p:cNvPr id="22539" name="TextBox 14"/>
          <p:cNvSpPr txBox="1">
            <a:spLocks noChangeArrowheads="1"/>
          </p:cNvSpPr>
          <p:nvPr/>
        </p:nvSpPr>
        <p:spPr bwMode="auto">
          <a:xfrm>
            <a:off x="3040064" y="1023938"/>
            <a:ext cx="2873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200" b="1">
                <a:solidFill>
                  <a:srgbClr val="FF0000"/>
                </a:solidFill>
                <a:ea typeface="隶书" panose="02010509060101010101" pitchFamily="49" charset="-122"/>
              </a:rPr>
              <a:t>2</a:t>
            </a:r>
            <a:endParaRPr lang="zh-CN" altLang="en-US" sz="2200" b="1">
              <a:solidFill>
                <a:srgbClr val="FF0000"/>
              </a:solidFill>
              <a:ea typeface="隶书" panose="02010509060101010101" pitchFamily="49" charset="-122"/>
            </a:endParaRPr>
          </a:p>
        </p:txBody>
      </p:sp>
      <p:sp>
        <p:nvSpPr>
          <p:cNvPr id="22540" name="TextBox 15"/>
          <p:cNvSpPr txBox="1">
            <a:spLocks noChangeArrowheads="1"/>
          </p:cNvSpPr>
          <p:nvPr/>
        </p:nvSpPr>
        <p:spPr bwMode="auto">
          <a:xfrm>
            <a:off x="3019426" y="519113"/>
            <a:ext cx="288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200" b="1">
                <a:solidFill>
                  <a:srgbClr val="FF0000"/>
                </a:solidFill>
                <a:ea typeface="隶书" panose="02010509060101010101" pitchFamily="49" charset="-122"/>
              </a:rPr>
              <a:t>3</a:t>
            </a:r>
            <a:endParaRPr lang="zh-CN" altLang="en-US" sz="2200" b="1">
              <a:solidFill>
                <a:srgbClr val="FF0000"/>
              </a:solidFill>
              <a:ea typeface="隶书" panose="02010509060101010101" pitchFamily="49" charset="-122"/>
            </a:endParaRPr>
          </a:p>
        </p:txBody>
      </p:sp>
      <p:graphicFrame>
        <p:nvGraphicFramePr>
          <p:cNvPr id="22541" name="对象 16"/>
          <p:cNvGraphicFramePr>
            <a:graphicFrameLocks noChangeAspect="1"/>
          </p:cNvGraphicFramePr>
          <p:nvPr/>
        </p:nvGraphicFramePr>
        <p:xfrm>
          <a:off x="2403475" y="1341438"/>
          <a:ext cx="615950" cy="474662"/>
        </p:xfrm>
        <a:graphic>
          <a:graphicData uri="http://schemas.openxmlformats.org/presentationml/2006/ole">
            <mc:AlternateContent xmlns:mc="http://schemas.openxmlformats.org/markup-compatibility/2006">
              <mc:Choice xmlns:v="urn:schemas-microsoft-com:vml" Requires="v">
                <p:oleObj spid="_x0000_s20638" name="公式" r:id="rId3" imgW="330057" imgH="253890" progId="Equation.3">
                  <p:embed/>
                </p:oleObj>
              </mc:Choice>
              <mc:Fallback>
                <p:oleObj name="公式" r:id="rId3" imgW="330057"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475" y="1341438"/>
                        <a:ext cx="6159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42" name="对象 17"/>
          <p:cNvGraphicFramePr>
            <a:graphicFrameLocks noChangeAspect="1"/>
          </p:cNvGraphicFramePr>
          <p:nvPr/>
        </p:nvGraphicFramePr>
        <p:xfrm>
          <a:off x="4256089" y="2357439"/>
          <a:ext cx="638175" cy="403225"/>
        </p:xfrm>
        <a:graphic>
          <a:graphicData uri="http://schemas.openxmlformats.org/presentationml/2006/ole">
            <mc:AlternateContent xmlns:mc="http://schemas.openxmlformats.org/markup-compatibility/2006">
              <mc:Choice xmlns:v="urn:schemas-microsoft-com:vml" Requires="v">
                <p:oleObj spid="_x0000_s20639" name="公式" r:id="rId5" imgW="342603" imgH="215713" progId="Equation.3">
                  <p:embed/>
                </p:oleObj>
              </mc:Choice>
              <mc:Fallback>
                <p:oleObj name="公式" r:id="rId5" imgW="342603" imgH="2157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6089" y="2357439"/>
                        <a:ext cx="6381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07423" y="3538538"/>
            <a:ext cx="11260183" cy="2012859"/>
          </a:xfrm>
          <a:prstGeom prst="rect">
            <a:avLst/>
          </a:prstGeom>
          <a:noFill/>
        </p:spPr>
        <p:txBody>
          <a:bodyPr wrap="square">
            <a:spAutoFit/>
          </a:bodyPr>
          <a:lstStyle/>
          <a:p>
            <a:pPr marL="457200" indent="-457200" fontAlgn="base">
              <a:lnSpc>
                <a:spcPct val="120000"/>
              </a:lnSpc>
              <a:spcBef>
                <a:spcPct val="20000"/>
              </a:spcBef>
              <a:spcAft>
                <a:spcPct val="0"/>
              </a:spcAft>
              <a:buFont typeface="Arial" panose="020B0604020202020204" pitchFamily="34" charset="0"/>
              <a:buChar char="•"/>
              <a:defRPr/>
            </a:pPr>
            <a:r>
              <a:rPr kumimoji="1" lang="zh-CN" altLang="en-US" sz="2400" dirty="0">
                <a:solidFill>
                  <a:srgbClr val="FFFFFF"/>
                </a:solidFill>
                <a:ea typeface="黑体" panose="02010609060101010101" pitchFamily="49" charset="-122"/>
              </a:rPr>
              <a:t>在足够高温下，金属的热容趋近于</a:t>
            </a:r>
            <a:r>
              <a:rPr kumimoji="1" lang="en-US" altLang="zh-CN" sz="2400" b="1" i="1" dirty="0">
                <a:solidFill>
                  <a:srgbClr val="FFFF00"/>
                </a:solidFill>
                <a:ea typeface="黑体" panose="02010609060101010101" pitchFamily="49" charset="-122"/>
              </a:rPr>
              <a:t>3R</a:t>
            </a:r>
            <a:r>
              <a:rPr kumimoji="1" lang="en-US" altLang="zh-CN" sz="2400" dirty="0">
                <a:solidFill>
                  <a:srgbClr val="FFFFFF"/>
                </a:solidFill>
                <a:ea typeface="黑体" panose="02010609060101010101" pitchFamily="49" charset="-122"/>
              </a:rPr>
              <a:t>, </a:t>
            </a:r>
            <a:r>
              <a:rPr kumimoji="1" lang="zh-CN" altLang="en-US" sz="2400" dirty="0">
                <a:solidFill>
                  <a:srgbClr val="FFFFFF"/>
                </a:solidFill>
                <a:ea typeface="黑体" panose="02010609060101010101" pitchFamily="49" charset="-122"/>
              </a:rPr>
              <a:t>与</a:t>
            </a:r>
            <a:r>
              <a:rPr kumimoji="1" lang="en-US" altLang="zh-CN" sz="2400" b="1" i="1" dirty="0" err="1">
                <a:solidFill>
                  <a:srgbClr val="FFFF00"/>
                </a:solidFill>
                <a:ea typeface="黑体" panose="02010609060101010101" pitchFamily="49" charset="-122"/>
              </a:rPr>
              <a:t>Dulong</a:t>
            </a:r>
            <a:r>
              <a:rPr kumimoji="1" lang="en-US" altLang="zh-CN" sz="2400" b="1" i="1" dirty="0">
                <a:solidFill>
                  <a:srgbClr val="FFFF00"/>
                </a:solidFill>
                <a:ea typeface="黑体" panose="02010609060101010101" pitchFamily="49" charset="-122"/>
              </a:rPr>
              <a:t>-Petit</a:t>
            </a:r>
            <a:r>
              <a:rPr kumimoji="1" lang="zh-CN" altLang="en-US" sz="2400" b="1" i="1" dirty="0">
                <a:solidFill>
                  <a:srgbClr val="FFFF00"/>
                </a:solidFill>
                <a:ea typeface="黑体" panose="02010609060101010101" pitchFamily="49" charset="-122"/>
              </a:rPr>
              <a:t>经验定律</a:t>
            </a:r>
            <a:r>
              <a:rPr kumimoji="1" lang="zh-CN" altLang="en-US" sz="2400" dirty="0">
                <a:solidFill>
                  <a:srgbClr val="FFFFFF"/>
                </a:solidFill>
                <a:ea typeface="黑体" panose="02010609060101010101" pitchFamily="49" charset="-122"/>
              </a:rPr>
              <a:t>一致。</a:t>
            </a:r>
            <a:endParaRPr kumimoji="1" lang="en-US" altLang="zh-CN" sz="2400" dirty="0">
              <a:solidFill>
                <a:srgbClr val="FFFFFF"/>
              </a:solidFill>
              <a:ea typeface="黑体" panose="02010609060101010101" pitchFamily="49" charset="-122"/>
            </a:endParaRPr>
          </a:p>
          <a:p>
            <a:pPr marL="457200" indent="-457200" fontAlgn="base">
              <a:lnSpc>
                <a:spcPct val="120000"/>
              </a:lnSpc>
              <a:spcBef>
                <a:spcPct val="20000"/>
              </a:spcBef>
              <a:spcAft>
                <a:spcPct val="0"/>
              </a:spcAft>
              <a:buFont typeface="Arial" panose="020B0604020202020204" pitchFamily="34" charset="0"/>
              <a:buChar char="•"/>
              <a:defRPr/>
            </a:pPr>
            <a:r>
              <a:rPr kumimoji="1" lang="zh-CN" altLang="en-US" sz="2400" dirty="0">
                <a:solidFill>
                  <a:srgbClr val="FFFFFF"/>
                </a:solidFill>
                <a:ea typeface="黑体" panose="02010609060101010101" pitchFamily="49" charset="-122"/>
              </a:rPr>
              <a:t>在</a:t>
            </a:r>
            <a:r>
              <a:rPr kumimoji="1" lang="en-US" altLang="zh-CN" sz="2400" b="1" i="1" dirty="0">
                <a:solidFill>
                  <a:srgbClr val="FFFF00">
                    <a:lumMod val="60000"/>
                    <a:lumOff val="40000"/>
                  </a:srgbClr>
                </a:solidFill>
                <a:ea typeface="黑体" panose="02010609060101010101" pitchFamily="49" charset="-122"/>
              </a:rPr>
              <a:t>T</a:t>
            </a:r>
            <a:r>
              <a:rPr kumimoji="1" lang="en-US" altLang="zh-CN" sz="2400" b="1" i="1" dirty="0">
                <a:solidFill>
                  <a:srgbClr val="FFFF00">
                    <a:lumMod val="60000"/>
                    <a:lumOff val="40000"/>
                  </a:srgbClr>
                </a:solidFill>
                <a:ea typeface="黑体" panose="02010609060101010101" pitchFamily="49" charset="-122"/>
                <a:sym typeface="Wingdings" panose="05000000000000000000" pitchFamily="2" charset="2"/>
              </a:rPr>
              <a:t> 0K</a:t>
            </a:r>
            <a:r>
              <a:rPr kumimoji="1" lang="zh-CN" altLang="en-US" sz="2400" dirty="0">
                <a:solidFill>
                  <a:srgbClr val="FFFFFF"/>
                </a:solidFill>
                <a:ea typeface="黑体" panose="02010609060101010101" pitchFamily="49" charset="-122"/>
                <a:sym typeface="Wingdings" panose="05000000000000000000" pitchFamily="2" charset="2"/>
              </a:rPr>
              <a:t>时，</a:t>
            </a:r>
            <a:r>
              <a:rPr kumimoji="1" lang="zh-CN" altLang="en-US" sz="2400" dirty="0">
                <a:solidFill>
                  <a:srgbClr val="FFFFFF"/>
                </a:solidFill>
                <a:ea typeface="黑体" panose="02010609060101010101" pitchFamily="49" charset="-122"/>
              </a:rPr>
              <a:t>热容趋近于</a:t>
            </a:r>
            <a:r>
              <a:rPr kumimoji="1" lang="en-US" altLang="zh-CN" sz="2400" b="1" i="1" dirty="0">
                <a:solidFill>
                  <a:srgbClr val="FFFF00"/>
                </a:solidFill>
                <a:ea typeface="黑体" panose="02010609060101010101" pitchFamily="49" charset="-122"/>
              </a:rPr>
              <a:t>0</a:t>
            </a:r>
            <a:r>
              <a:rPr kumimoji="1" lang="en-US" altLang="zh-CN" sz="2400" dirty="0">
                <a:solidFill>
                  <a:srgbClr val="FFFF00"/>
                </a:solidFill>
                <a:ea typeface="黑体" panose="02010609060101010101" pitchFamily="49" charset="-122"/>
              </a:rPr>
              <a:t>,</a:t>
            </a:r>
            <a:r>
              <a:rPr kumimoji="1" lang="en-US" altLang="zh-CN" sz="2400" dirty="0">
                <a:solidFill>
                  <a:srgbClr val="FFFFFF"/>
                </a:solidFill>
                <a:ea typeface="黑体" panose="02010609060101010101" pitchFamily="49" charset="-122"/>
              </a:rPr>
              <a:t> </a:t>
            </a:r>
            <a:r>
              <a:rPr kumimoji="1" lang="zh-CN" altLang="en-US" sz="2400" dirty="0">
                <a:solidFill>
                  <a:srgbClr val="FFFFFF"/>
                </a:solidFill>
                <a:ea typeface="黑体" panose="02010609060101010101" pitchFamily="49" charset="-122"/>
              </a:rPr>
              <a:t>大体能反映实验事实。</a:t>
            </a:r>
            <a:endParaRPr kumimoji="1" lang="en-US" altLang="zh-CN" sz="2400" dirty="0">
              <a:solidFill>
                <a:srgbClr val="FFFFFF"/>
              </a:solidFill>
              <a:ea typeface="黑体" panose="02010609060101010101" pitchFamily="49" charset="-122"/>
            </a:endParaRPr>
          </a:p>
          <a:p>
            <a:pPr marL="457200" indent="-457200" fontAlgn="base">
              <a:lnSpc>
                <a:spcPct val="120000"/>
              </a:lnSpc>
              <a:spcBef>
                <a:spcPct val="20000"/>
              </a:spcBef>
              <a:spcAft>
                <a:spcPct val="0"/>
              </a:spcAft>
              <a:buFont typeface="Arial" panose="020B0604020202020204" pitchFamily="34" charset="0"/>
              <a:buChar char="•"/>
              <a:defRPr/>
            </a:pPr>
            <a:r>
              <a:rPr kumimoji="1" lang="zh-CN" altLang="en-US" sz="2400" dirty="0">
                <a:solidFill>
                  <a:srgbClr val="FFFFFF"/>
                </a:solidFill>
                <a:ea typeface="黑体" panose="02010609060101010101" pitchFamily="49" charset="-122"/>
              </a:rPr>
              <a:t>严格地说，在较低温度范围，由上式计算的热容仍与实际情形有一定偏差，在于</a:t>
            </a:r>
            <a:r>
              <a:rPr kumimoji="1" lang="en-US" altLang="zh-CN" sz="2400" dirty="0">
                <a:solidFill>
                  <a:srgbClr val="FFFFFF"/>
                </a:solidFill>
                <a:ea typeface="黑体" panose="02010609060101010101" pitchFamily="49" charset="-122"/>
              </a:rPr>
              <a:t>Einstein model</a:t>
            </a:r>
            <a:r>
              <a:rPr kumimoji="1" lang="zh-CN" altLang="en-US" sz="2400" dirty="0">
                <a:solidFill>
                  <a:srgbClr val="FFFFFF"/>
                </a:solidFill>
                <a:ea typeface="黑体" panose="02010609060101010101" pitchFamily="49" charset="-122"/>
              </a:rPr>
              <a:t>过于理想化。</a:t>
            </a:r>
          </a:p>
        </p:txBody>
      </p:sp>
      <p:graphicFrame>
        <p:nvGraphicFramePr>
          <p:cNvPr id="22544" name="对象 20"/>
          <p:cNvGraphicFramePr>
            <a:graphicFrameLocks noChangeAspect="1"/>
          </p:cNvGraphicFramePr>
          <p:nvPr/>
        </p:nvGraphicFramePr>
        <p:xfrm>
          <a:off x="6203951" y="950913"/>
          <a:ext cx="2906713" cy="1898650"/>
        </p:xfrm>
        <a:graphic>
          <a:graphicData uri="http://schemas.openxmlformats.org/presentationml/2006/ole">
            <mc:AlternateContent xmlns:mc="http://schemas.openxmlformats.org/markup-compatibility/2006">
              <mc:Choice xmlns:v="urn:schemas-microsoft-com:vml" Requires="v">
                <p:oleObj spid="_x0000_s20640" name="公式" r:id="rId7" imgW="1384300" imgH="901700" progId="Equation.3">
                  <p:embed/>
                </p:oleObj>
              </mc:Choice>
              <mc:Fallback>
                <p:oleObj name="公式" r:id="rId7" imgW="1384300" imgH="901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3951" y="950913"/>
                        <a:ext cx="2906713" cy="18986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33374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92313" y="333375"/>
            <a:ext cx="7632700" cy="457200"/>
          </a:xfrm>
        </p:spPr>
        <p:txBody>
          <a:bodyPr/>
          <a:lstStyle/>
          <a:p>
            <a:pPr algn="l" eaLnBrk="1" hangingPunct="1">
              <a:defRPr/>
            </a:pPr>
            <a:r>
              <a:rPr lang="en-US" altLang="zh-CN" sz="3600" dirty="0">
                <a:latin typeface="+mn-lt"/>
                <a:ea typeface="黑体" panose="02010609060101010101" pitchFamily="49" charset="-122"/>
              </a:rPr>
              <a:t>4.2.3 </a:t>
            </a:r>
            <a:r>
              <a:rPr lang="zh-CN" altLang="en-US" sz="3600" dirty="0">
                <a:latin typeface="+mn-lt"/>
                <a:ea typeface="黑体" panose="02010609060101010101" pitchFamily="49" charset="-122"/>
              </a:rPr>
              <a:t>晶体与其蒸汽的平衡（气固平衡）</a:t>
            </a:r>
          </a:p>
        </p:txBody>
      </p:sp>
      <p:sp>
        <p:nvSpPr>
          <p:cNvPr id="23555" name="Rectangle 3"/>
          <p:cNvSpPr>
            <a:spLocks noGrp="1" noChangeArrowheads="1"/>
          </p:cNvSpPr>
          <p:nvPr>
            <p:ph type="body" idx="1"/>
          </p:nvPr>
        </p:nvSpPr>
        <p:spPr>
          <a:xfrm>
            <a:off x="450669" y="908051"/>
            <a:ext cx="11384280" cy="1152525"/>
          </a:xfrm>
        </p:spPr>
        <p:txBody>
          <a:bodyPr/>
          <a:lstStyle/>
          <a:p>
            <a:pPr eaLnBrk="1" hangingPunct="1">
              <a:lnSpc>
                <a:spcPct val="110000"/>
              </a:lnSpc>
              <a:buFontTx/>
              <a:buNone/>
            </a:pPr>
            <a:r>
              <a:rPr lang="zh-CN" altLang="en-US" sz="2600" dirty="0">
                <a:ea typeface="黑体" panose="02010609060101010101" pitchFamily="49" charset="-122"/>
              </a:rPr>
              <a:t>设晶体</a:t>
            </a:r>
            <a:r>
              <a:rPr lang="en-US" altLang="zh-CN" sz="2600" b="1" dirty="0">
                <a:solidFill>
                  <a:schemeClr val="tx2"/>
                </a:solidFill>
                <a:ea typeface="黑体" panose="02010609060101010101" pitchFamily="49" charset="-122"/>
              </a:rPr>
              <a:t>A(s)</a:t>
            </a:r>
            <a:r>
              <a:rPr lang="zh-CN" altLang="en-US" sz="2600" dirty="0">
                <a:ea typeface="黑体" panose="02010609060101010101" pitchFamily="49" charset="-122"/>
              </a:rPr>
              <a:t>与其蒸汽</a:t>
            </a:r>
            <a:r>
              <a:rPr lang="en-US" altLang="zh-CN" sz="2600" b="1" dirty="0">
                <a:solidFill>
                  <a:schemeClr val="tx2"/>
                </a:solidFill>
                <a:ea typeface="黑体" panose="02010609060101010101" pitchFamily="49" charset="-122"/>
              </a:rPr>
              <a:t>A(g)</a:t>
            </a:r>
            <a:r>
              <a:rPr lang="zh-CN" altLang="en-US" sz="2600" dirty="0">
                <a:ea typeface="黑体" panose="02010609060101010101" pitchFamily="49" charset="-122"/>
              </a:rPr>
              <a:t>达成平衡： </a:t>
            </a:r>
            <a:r>
              <a:rPr lang="en-US" altLang="zh-CN" sz="2600" b="1" i="1" dirty="0">
                <a:solidFill>
                  <a:schemeClr val="tx2"/>
                </a:solidFill>
                <a:ea typeface="黑体" panose="02010609060101010101" pitchFamily="49" charset="-122"/>
              </a:rPr>
              <a:t>A(s) </a:t>
            </a:r>
            <a:r>
              <a:rPr lang="en-US" altLang="zh-CN" sz="2600" b="1" i="1" dirty="0">
                <a:solidFill>
                  <a:schemeClr val="tx2"/>
                </a:solidFill>
                <a:ea typeface="黑体" panose="02010609060101010101" pitchFamily="49" charset="-122"/>
                <a:sym typeface="Symbol" panose="05050102010706020507" pitchFamily="18" charset="2"/>
              </a:rPr>
              <a:t> </a:t>
            </a:r>
            <a:r>
              <a:rPr lang="en-US" altLang="zh-CN" sz="2600" b="1" i="1" dirty="0">
                <a:solidFill>
                  <a:schemeClr val="tx2"/>
                </a:solidFill>
                <a:ea typeface="黑体" panose="02010609060101010101" pitchFamily="49" charset="-122"/>
              </a:rPr>
              <a:t>A(g)</a:t>
            </a:r>
          </a:p>
          <a:p>
            <a:pPr eaLnBrk="1" hangingPunct="1">
              <a:lnSpc>
                <a:spcPct val="110000"/>
              </a:lnSpc>
              <a:buFontTx/>
              <a:buNone/>
            </a:pPr>
            <a:r>
              <a:rPr lang="zh-CN" altLang="en-US" sz="2600" dirty="0">
                <a:ea typeface="黑体" panose="02010609060101010101" pitchFamily="49" charset="-122"/>
              </a:rPr>
              <a:t>其平衡条件当为：</a:t>
            </a:r>
            <a:r>
              <a:rPr lang="zh-CN" altLang="en-US" sz="2600" b="1" i="1" dirty="0">
                <a:solidFill>
                  <a:schemeClr val="tx2"/>
                </a:solidFill>
                <a:ea typeface="黑体" panose="02010609060101010101" pitchFamily="49" charset="-122"/>
                <a:sym typeface="Symbol" panose="05050102010706020507" pitchFamily="18" charset="2"/>
              </a:rPr>
              <a:t></a:t>
            </a:r>
            <a:r>
              <a:rPr lang="en-US" altLang="zh-CN" sz="2600" b="1" i="1" dirty="0">
                <a:solidFill>
                  <a:schemeClr val="tx2"/>
                </a:solidFill>
                <a:ea typeface="黑体" panose="02010609060101010101" pitchFamily="49" charset="-122"/>
                <a:cs typeface="Times New Roman" panose="02020603050405020304" pitchFamily="18" charset="0"/>
                <a:sym typeface="Symbol" panose="05050102010706020507" pitchFamily="18" charset="2"/>
              </a:rPr>
              <a:t>'(s)= </a:t>
            </a:r>
            <a:r>
              <a:rPr lang="en-US" altLang="zh-CN" sz="2600" b="1" i="1" dirty="0">
                <a:solidFill>
                  <a:schemeClr val="tx2"/>
                </a:solidFill>
                <a:ea typeface="黑体" panose="02010609060101010101" pitchFamily="49" charset="-122"/>
                <a:sym typeface="Symbol" panose="05050102010706020507" pitchFamily="18" charset="2"/>
              </a:rPr>
              <a:t>'(g)                     </a:t>
            </a:r>
          </a:p>
        </p:txBody>
      </p:sp>
      <p:graphicFrame>
        <p:nvGraphicFramePr>
          <p:cNvPr id="21508" name="Object 4"/>
          <p:cNvGraphicFramePr>
            <a:graphicFrameLocks noChangeAspect="1"/>
          </p:cNvGraphicFramePr>
          <p:nvPr/>
        </p:nvGraphicFramePr>
        <p:xfrm>
          <a:off x="3359150" y="2730501"/>
          <a:ext cx="4876800" cy="989013"/>
        </p:xfrm>
        <a:graphic>
          <a:graphicData uri="http://schemas.openxmlformats.org/presentationml/2006/ole">
            <mc:AlternateContent xmlns:mc="http://schemas.openxmlformats.org/markup-compatibility/2006">
              <mc:Choice xmlns:v="urn:schemas-microsoft-com:vml" Requires="v">
                <p:oleObj spid="_x0000_s21610" name="Equation" r:id="rId3" imgW="2324100" imgH="469900" progId="Equation.3">
                  <p:embed/>
                </p:oleObj>
              </mc:Choice>
              <mc:Fallback>
                <p:oleObj name="Equation" r:id="rId3" imgW="23241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0" y="2730501"/>
                        <a:ext cx="4876800" cy="98901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2339976" y="4522788"/>
          <a:ext cx="6697663" cy="850900"/>
        </p:xfrm>
        <a:graphic>
          <a:graphicData uri="http://schemas.openxmlformats.org/presentationml/2006/ole">
            <mc:AlternateContent xmlns:mc="http://schemas.openxmlformats.org/markup-compatibility/2006">
              <mc:Choice xmlns:v="urn:schemas-microsoft-com:vml" Requires="v">
                <p:oleObj spid="_x0000_s21611" name="公式" r:id="rId5" imgW="3594100" imgH="457200" progId="Equation.3">
                  <p:embed/>
                </p:oleObj>
              </mc:Choice>
              <mc:Fallback>
                <p:oleObj name="公式" r:id="rId5" imgW="35941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6" y="4522788"/>
                        <a:ext cx="6697663" cy="8509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TextBox 6"/>
          <p:cNvSpPr txBox="1">
            <a:spLocks noChangeArrowheads="1"/>
          </p:cNvSpPr>
          <p:nvPr/>
        </p:nvSpPr>
        <p:spPr bwMode="auto">
          <a:xfrm>
            <a:off x="9123363" y="1412875"/>
            <a:ext cx="1439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4.43</a:t>
            </a:r>
            <a:r>
              <a:rPr lang="zh-CN" altLang="en-US" sz="2800">
                <a:solidFill>
                  <a:srgbClr val="FFFFFF"/>
                </a:solidFill>
                <a:ea typeface="隶书" panose="02010509060101010101" pitchFamily="49" charset="-122"/>
              </a:rPr>
              <a:t>）</a:t>
            </a:r>
          </a:p>
        </p:txBody>
      </p:sp>
      <p:sp>
        <p:nvSpPr>
          <p:cNvPr id="9" name="Rectangle 3"/>
          <p:cNvSpPr txBox="1">
            <a:spLocks noChangeArrowheads="1"/>
          </p:cNvSpPr>
          <p:nvPr/>
        </p:nvSpPr>
        <p:spPr bwMode="auto">
          <a:xfrm>
            <a:off x="973002" y="3790950"/>
            <a:ext cx="83058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10000"/>
              </a:lnSpc>
              <a:buFontTx/>
              <a:buNone/>
              <a:defRPr/>
            </a:pPr>
            <a:r>
              <a:rPr lang="zh-CN" altLang="en-US" sz="2600" kern="0" dirty="0">
                <a:solidFill>
                  <a:srgbClr val="FFFFFF"/>
                </a:solidFill>
                <a:ea typeface="黑体" pitchFamily="49" charset="-122"/>
                <a:sym typeface="Symbol" pitchFamily="18" charset="2"/>
              </a:rPr>
              <a:t>若</a:t>
            </a:r>
            <a:r>
              <a:rPr lang="en-US" altLang="zh-CN" sz="2600" b="1" kern="0" dirty="0">
                <a:solidFill>
                  <a:srgbClr val="FFFF00"/>
                </a:solidFill>
                <a:ea typeface="黑体" pitchFamily="49" charset="-122"/>
                <a:sym typeface="Symbol" pitchFamily="18" charset="2"/>
              </a:rPr>
              <a:t>A(s)</a:t>
            </a:r>
            <a:r>
              <a:rPr lang="zh-CN" altLang="en-US" sz="2600" kern="0" dirty="0">
                <a:solidFill>
                  <a:srgbClr val="FFFFFF"/>
                </a:solidFill>
                <a:ea typeface="黑体" pitchFamily="49" charset="-122"/>
                <a:sym typeface="Symbol" pitchFamily="18" charset="2"/>
              </a:rPr>
              <a:t>为</a:t>
            </a:r>
            <a:r>
              <a:rPr lang="en-US" altLang="zh-CN" sz="2600" b="1" kern="0" dirty="0">
                <a:solidFill>
                  <a:srgbClr val="FFFF00"/>
                </a:solidFill>
                <a:ea typeface="黑体" pitchFamily="49" charset="-122"/>
                <a:sym typeface="Symbol" pitchFamily="18" charset="2"/>
              </a:rPr>
              <a:t>Einstein</a:t>
            </a:r>
            <a:r>
              <a:rPr lang="zh-CN" altLang="en-US" sz="2600" kern="0" dirty="0">
                <a:solidFill>
                  <a:srgbClr val="FFFFFF"/>
                </a:solidFill>
                <a:ea typeface="黑体" pitchFamily="49" charset="-122"/>
                <a:sym typeface="Symbol" pitchFamily="18" charset="2"/>
              </a:rPr>
              <a:t>晶体，则</a:t>
            </a:r>
          </a:p>
        </p:txBody>
      </p:sp>
      <p:sp>
        <p:nvSpPr>
          <p:cNvPr id="10" name="Rectangle 3"/>
          <p:cNvSpPr txBox="1">
            <a:spLocks noChangeArrowheads="1"/>
          </p:cNvSpPr>
          <p:nvPr/>
        </p:nvSpPr>
        <p:spPr bwMode="auto">
          <a:xfrm>
            <a:off x="973002" y="2078832"/>
            <a:ext cx="3887788"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10000"/>
              </a:lnSpc>
              <a:buFontTx/>
              <a:buNone/>
              <a:defRPr/>
            </a:pPr>
            <a:r>
              <a:rPr lang="zh-CN" altLang="en-US" sz="2600" kern="0" dirty="0">
                <a:solidFill>
                  <a:srgbClr val="FFFFFF"/>
                </a:solidFill>
                <a:ea typeface="黑体" pitchFamily="49" charset="-122"/>
                <a:sym typeface="Symbol" pitchFamily="18" charset="2"/>
              </a:rPr>
              <a:t>如</a:t>
            </a:r>
            <a:r>
              <a:rPr lang="en-US" altLang="zh-CN" sz="2600" b="1" kern="0" dirty="0">
                <a:solidFill>
                  <a:srgbClr val="FFFF00"/>
                </a:solidFill>
                <a:ea typeface="黑体" pitchFamily="49" charset="-122"/>
                <a:sym typeface="Symbol" pitchFamily="18" charset="2"/>
              </a:rPr>
              <a:t>A(g)</a:t>
            </a:r>
            <a:r>
              <a:rPr lang="zh-CN" altLang="en-US" sz="2600" kern="0" dirty="0">
                <a:solidFill>
                  <a:srgbClr val="FFFFFF"/>
                </a:solidFill>
                <a:ea typeface="黑体" pitchFamily="49" charset="-122"/>
                <a:sym typeface="Symbol" pitchFamily="18" charset="2"/>
              </a:rPr>
              <a:t>为理想气体，有</a:t>
            </a:r>
          </a:p>
          <a:p>
            <a:pPr eaLnBrk="1" hangingPunct="1">
              <a:lnSpc>
                <a:spcPct val="110000"/>
              </a:lnSpc>
              <a:buFontTx/>
              <a:buNone/>
              <a:defRPr/>
            </a:pPr>
            <a:endParaRPr lang="en-US" altLang="zh-CN" sz="2600" kern="0" dirty="0">
              <a:solidFill>
                <a:srgbClr val="FFFFFF"/>
              </a:solidFill>
              <a:ea typeface="黑体" pitchFamily="49" charset="-122"/>
              <a:sym typeface="Symbol" pitchFamily="18" charset="2"/>
            </a:endParaRPr>
          </a:p>
        </p:txBody>
      </p:sp>
    </p:spTree>
    <p:extLst>
      <p:ext uri="{BB962C8B-B14F-4D97-AF65-F5344CB8AC3E}">
        <p14:creationId xmlns:p14="http://schemas.microsoft.com/office/powerpoint/2010/main" val="584134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1508"/>
                                        </p:tgtEl>
                                        <p:attrNameLst>
                                          <p:attrName>style.visibility</p:attrName>
                                        </p:attrNameLst>
                                      </p:cBhvr>
                                      <p:to>
                                        <p:strVal val="visible"/>
                                      </p:to>
                                    </p:set>
                                    <p:animEffect transition="in" filter="fade">
                                      <p:cBhvr>
                                        <p:cTn id="11" dur="500"/>
                                        <p:tgtEl>
                                          <p:spTgt spid="215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1509"/>
                                        </p:tgtEl>
                                        <p:attrNameLst>
                                          <p:attrName>style.visibility</p:attrName>
                                        </p:attrNameLst>
                                      </p:cBhvr>
                                      <p:to>
                                        <p:strVal val="visible"/>
                                      </p:to>
                                    </p:set>
                                    <p:animEffect transition="in" filter="fade">
                                      <p:cBhvr>
                                        <p:cTn id="19"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zh-CN" altLang="zh-CN" smtClean="0"/>
          </a:p>
        </p:txBody>
      </p:sp>
      <p:sp>
        <p:nvSpPr>
          <p:cNvPr id="24579" name="Rectangle 3"/>
          <p:cNvSpPr>
            <a:spLocks noGrp="1" noChangeArrowheads="1"/>
          </p:cNvSpPr>
          <p:nvPr>
            <p:ph type="body" idx="1"/>
          </p:nvPr>
        </p:nvSpPr>
        <p:spPr>
          <a:xfrm>
            <a:off x="914400" y="484187"/>
            <a:ext cx="8731250" cy="506413"/>
          </a:xfrm>
        </p:spPr>
        <p:txBody>
          <a:bodyPr/>
          <a:lstStyle/>
          <a:p>
            <a:pPr eaLnBrk="1" hangingPunct="1">
              <a:lnSpc>
                <a:spcPct val="110000"/>
              </a:lnSpc>
              <a:buFontTx/>
              <a:buNone/>
            </a:pPr>
            <a:r>
              <a:rPr lang="zh-CN" altLang="en-US" sz="2600" dirty="0">
                <a:ea typeface="黑体" panose="02010609060101010101" pitchFamily="49" charset="-122"/>
              </a:rPr>
              <a:t>连立后即有</a:t>
            </a:r>
          </a:p>
        </p:txBody>
      </p:sp>
      <p:graphicFrame>
        <p:nvGraphicFramePr>
          <p:cNvPr id="24580" name="Object 4"/>
          <p:cNvGraphicFramePr>
            <a:graphicFrameLocks noChangeAspect="1"/>
          </p:cNvGraphicFramePr>
          <p:nvPr/>
        </p:nvGraphicFramePr>
        <p:xfrm>
          <a:off x="3719513" y="188914"/>
          <a:ext cx="3276600" cy="1127125"/>
        </p:xfrm>
        <a:graphic>
          <a:graphicData uri="http://schemas.openxmlformats.org/presentationml/2006/ole">
            <mc:AlternateContent xmlns:mc="http://schemas.openxmlformats.org/markup-compatibility/2006">
              <mc:Choice xmlns:v="urn:schemas-microsoft-com:vml" Requires="v">
                <p:oleObj spid="_x0000_s22790" name="Equation" r:id="rId3" imgW="1625600" imgH="558800" progId="Equation.3">
                  <p:embed/>
                </p:oleObj>
              </mc:Choice>
              <mc:Fallback>
                <p:oleObj name="Equation" r:id="rId3" imgW="1625600" imgH="55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513" y="188914"/>
                        <a:ext cx="3276600" cy="11271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7" name="Object 5"/>
          <p:cNvGraphicFramePr>
            <a:graphicFrameLocks noChangeAspect="1"/>
          </p:cNvGraphicFramePr>
          <p:nvPr>
            <p:extLst>
              <p:ext uri="{D42A27DB-BD31-4B8C-83A1-F6EECF244321}">
                <p14:modId xmlns:p14="http://schemas.microsoft.com/office/powerpoint/2010/main" val="3347247707"/>
              </p:ext>
            </p:extLst>
          </p:nvPr>
        </p:nvGraphicFramePr>
        <p:xfrm>
          <a:off x="4316413" y="2022476"/>
          <a:ext cx="1524000" cy="500063"/>
        </p:xfrm>
        <a:graphic>
          <a:graphicData uri="http://schemas.openxmlformats.org/presentationml/2006/ole">
            <mc:AlternateContent xmlns:mc="http://schemas.openxmlformats.org/markup-compatibility/2006">
              <mc:Choice xmlns:v="urn:schemas-microsoft-com:vml" Requires="v">
                <p:oleObj spid="_x0000_s22791" name="Equation" r:id="rId5" imgW="812447" imgH="266584" progId="Equation.3">
                  <p:embed/>
                </p:oleObj>
              </mc:Choice>
              <mc:Fallback>
                <p:oleObj name="Equation" r:id="rId5" imgW="812447" imgH="26658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6413" y="2022476"/>
                        <a:ext cx="1524000" cy="50006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6311900" y="2670176"/>
          <a:ext cx="3276600" cy="854075"/>
        </p:xfrm>
        <a:graphic>
          <a:graphicData uri="http://schemas.openxmlformats.org/presentationml/2006/ole">
            <mc:AlternateContent xmlns:mc="http://schemas.openxmlformats.org/markup-compatibility/2006">
              <mc:Choice xmlns:v="urn:schemas-microsoft-com:vml" Requires="v">
                <p:oleObj spid="_x0000_s22792" name="Equation" r:id="rId7" imgW="1803400" imgH="469900" progId="Equation.3">
                  <p:embed/>
                </p:oleObj>
              </mc:Choice>
              <mc:Fallback>
                <p:oleObj name="Equation" r:id="rId7" imgW="18034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1900" y="2670176"/>
                        <a:ext cx="3276600" cy="8540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2700338" y="3592514"/>
          <a:ext cx="6577012" cy="915987"/>
        </p:xfrm>
        <a:graphic>
          <a:graphicData uri="http://schemas.openxmlformats.org/presentationml/2006/ole">
            <mc:AlternateContent xmlns:mc="http://schemas.openxmlformats.org/markup-compatibility/2006">
              <mc:Choice xmlns:v="urn:schemas-microsoft-com:vml" Requires="v">
                <p:oleObj spid="_x0000_s22793" name="公式" r:id="rId9" imgW="3467100" imgH="482600" progId="Equation.3">
                  <p:embed/>
                </p:oleObj>
              </mc:Choice>
              <mc:Fallback>
                <p:oleObj name="公式" r:id="rId9" imgW="3467100" imgH="482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0338" y="3592514"/>
                        <a:ext cx="6577012" cy="91598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8"/>
          <p:cNvGraphicFramePr>
            <a:graphicFrameLocks noChangeAspect="1"/>
          </p:cNvGraphicFramePr>
          <p:nvPr>
            <p:extLst>
              <p:ext uri="{D42A27DB-BD31-4B8C-83A1-F6EECF244321}">
                <p14:modId xmlns:p14="http://schemas.microsoft.com/office/powerpoint/2010/main" val="3249946166"/>
              </p:ext>
            </p:extLst>
          </p:nvPr>
        </p:nvGraphicFramePr>
        <p:xfrm>
          <a:off x="2700338" y="5196161"/>
          <a:ext cx="2289175" cy="795337"/>
        </p:xfrm>
        <a:graphic>
          <a:graphicData uri="http://schemas.openxmlformats.org/presentationml/2006/ole">
            <mc:AlternateContent xmlns:mc="http://schemas.openxmlformats.org/markup-compatibility/2006">
              <mc:Choice xmlns:v="urn:schemas-microsoft-com:vml" Requires="v">
                <p:oleObj spid="_x0000_s22794" name="Equation" r:id="rId11" imgW="1206500" imgH="419100" progId="Equation.3">
                  <p:embed/>
                </p:oleObj>
              </mc:Choice>
              <mc:Fallback>
                <p:oleObj name="Equation" r:id="rId11" imgW="12065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0338" y="5196161"/>
                        <a:ext cx="2289175" cy="79533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5" name="TextBox 8"/>
          <p:cNvSpPr txBox="1">
            <a:spLocks noChangeArrowheads="1"/>
          </p:cNvSpPr>
          <p:nvPr/>
        </p:nvSpPr>
        <p:spPr bwMode="auto">
          <a:xfrm>
            <a:off x="9193213" y="552450"/>
            <a:ext cx="1439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4.44</a:t>
            </a:r>
            <a:r>
              <a:rPr lang="zh-CN" altLang="en-US" sz="2800">
                <a:solidFill>
                  <a:srgbClr val="FFFFFF"/>
                </a:solidFill>
                <a:ea typeface="隶书" panose="02010509060101010101" pitchFamily="49" charset="-122"/>
              </a:rPr>
              <a:t>）</a:t>
            </a:r>
          </a:p>
        </p:txBody>
      </p:sp>
      <p:sp>
        <p:nvSpPr>
          <p:cNvPr id="22538" name="TextBox 9"/>
          <p:cNvSpPr txBox="1">
            <a:spLocks noChangeArrowheads="1"/>
          </p:cNvSpPr>
          <p:nvPr/>
        </p:nvSpPr>
        <p:spPr bwMode="auto">
          <a:xfrm>
            <a:off x="9193213" y="3860800"/>
            <a:ext cx="1439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4.45</a:t>
            </a:r>
            <a:r>
              <a:rPr lang="zh-CN" altLang="en-US" sz="2800">
                <a:solidFill>
                  <a:srgbClr val="FFFFFF"/>
                </a:solidFill>
                <a:ea typeface="隶书" panose="02010509060101010101" pitchFamily="49" charset="-122"/>
              </a:rPr>
              <a:t>）</a:t>
            </a:r>
          </a:p>
        </p:txBody>
      </p:sp>
      <p:sp>
        <p:nvSpPr>
          <p:cNvPr id="11" name="Rectangle 3"/>
          <p:cNvSpPr txBox="1">
            <a:spLocks noChangeArrowheads="1"/>
          </p:cNvSpPr>
          <p:nvPr/>
        </p:nvSpPr>
        <p:spPr bwMode="auto">
          <a:xfrm>
            <a:off x="1317626" y="1384300"/>
            <a:ext cx="842486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10000"/>
              </a:lnSpc>
              <a:buNone/>
              <a:defRPr/>
            </a:pPr>
            <a:r>
              <a:rPr lang="zh-CN" altLang="en-US" sz="2600" b="1" i="1" kern="0" dirty="0">
                <a:solidFill>
                  <a:srgbClr val="FFFF00"/>
                </a:solidFill>
                <a:ea typeface="黑体" pitchFamily="49" charset="-122"/>
                <a:sym typeface="Symbol" pitchFamily="18" charset="2"/>
              </a:rPr>
              <a:t></a:t>
            </a:r>
            <a:r>
              <a:rPr lang="en-US" altLang="zh-CN" sz="2600" b="1" i="1" kern="0" baseline="-25000" dirty="0">
                <a:solidFill>
                  <a:srgbClr val="FFFF00"/>
                </a:solidFill>
                <a:ea typeface="黑体" pitchFamily="49" charset="-122"/>
                <a:sym typeface="Symbol" pitchFamily="18" charset="2"/>
              </a:rPr>
              <a:t>0</a:t>
            </a:r>
            <a:r>
              <a:rPr lang="en-US" altLang="zh-CN" sz="2600" b="1" i="1" kern="0" dirty="0">
                <a:solidFill>
                  <a:srgbClr val="FFFF00"/>
                </a:solidFill>
                <a:ea typeface="黑体" pitchFamily="49" charset="-122"/>
                <a:sym typeface="Symbol" pitchFamily="18" charset="2"/>
              </a:rPr>
              <a:t>= </a:t>
            </a:r>
            <a:r>
              <a:rPr lang="en-US" altLang="zh-CN" sz="2600" b="1" i="1" kern="0" baseline="-25000" dirty="0">
                <a:solidFill>
                  <a:srgbClr val="FFFF00"/>
                </a:solidFill>
                <a:ea typeface="黑体" pitchFamily="49" charset="-122"/>
                <a:sym typeface="Symbol" pitchFamily="18" charset="2"/>
              </a:rPr>
              <a:t>0</a:t>
            </a:r>
            <a:r>
              <a:rPr lang="en-US" altLang="zh-CN" sz="2600" b="1" i="1" kern="0" dirty="0">
                <a:solidFill>
                  <a:srgbClr val="FFFF00"/>
                </a:solidFill>
                <a:ea typeface="黑体" pitchFamily="49" charset="-122"/>
                <a:sym typeface="Symbol" pitchFamily="18" charset="2"/>
              </a:rPr>
              <a:t>(g) - </a:t>
            </a:r>
            <a:r>
              <a:rPr lang="en-US" altLang="zh-CN" sz="2600" b="1" i="1" kern="0" baseline="-25000" dirty="0">
                <a:solidFill>
                  <a:srgbClr val="FFFF00"/>
                </a:solidFill>
                <a:ea typeface="黑体" pitchFamily="49" charset="-122"/>
                <a:sym typeface="Symbol" pitchFamily="18" charset="2"/>
              </a:rPr>
              <a:t>0</a:t>
            </a:r>
            <a:r>
              <a:rPr lang="en-US" altLang="zh-CN" sz="2600" b="1" i="1" kern="0" dirty="0">
                <a:solidFill>
                  <a:srgbClr val="FFFF00"/>
                </a:solidFill>
                <a:ea typeface="黑体" pitchFamily="49" charset="-122"/>
              </a:rPr>
              <a:t>(s)</a:t>
            </a:r>
            <a:r>
              <a:rPr lang="zh-CN" altLang="en-US" sz="2600" kern="0" dirty="0">
                <a:solidFill>
                  <a:srgbClr val="FFFFFF"/>
                </a:solidFill>
                <a:ea typeface="黑体" pitchFamily="49" charset="-122"/>
              </a:rPr>
              <a:t>为气态</a:t>
            </a:r>
            <a:r>
              <a:rPr lang="en-US" altLang="zh-CN" sz="2600" kern="0" dirty="0">
                <a:solidFill>
                  <a:srgbClr val="FFFFFF"/>
                </a:solidFill>
                <a:ea typeface="黑体" pitchFamily="49" charset="-122"/>
              </a:rPr>
              <a:t>A</a:t>
            </a:r>
            <a:r>
              <a:rPr lang="zh-CN" altLang="en-US" sz="2600" kern="0" dirty="0">
                <a:solidFill>
                  <a:srgbClr val="FFFFFF"/>
                </a:solidFill>
                <a:ea typeface="黑体" pitchFamily="49" charset="-122"/>
              </a:rPr>
              <a:t>与固态</a:t>
            </a:r>
            <a:r>
              <a:rPr lang="en-US" altLang="zh-CN" sz="2600" kern="0" dirty="0">
                <a:solidFill>
                  <a:srgbClr val="FFFFFF"/>
                </a:solidFill>
                <a:ea typeface="黑体" pitchFamily="49" charset="-122"/>
              </a:rPr>
              <a:t>A</a:t>
            </a:r>
            <a:r>
              <a:rPr lang="zh-CN" altLang="en-US" sz="2600" kern="0" dirty="0">
                <a:solidFill>
                  <a:srgbClr val="FFFFFF"/>
                </a:solidFill>
                <a:ea typeface="黑体" pitchFamily="49" charset="-122"/>
              </a:rPr>
              <a:t>的原子基态能量之差。</a:t>
            </a:r>
          </a:p>
        </p:txBody>
      </p:sp>
      <p:sp>
        <p:nvSpPr>
          <p:cNvPr id="13" name="Rectangle 3"/>
          <p:cNvSpPr txBox="1">
            <a:spLocks noChangeArrowheads="1"/>
          </p:cNvSpPr>
          <p:nvPr/>
        </p:nvSpPr>
        <p:spPr bwMode="auto">
          <a:xfrm>
            <a:off x="764177" y="4652964"/>
            <a:ext cx="975142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10000"/>
              </a:lnSpc>
              <a:buNone/>
              <a:defRPr/>
            </a:pPr>
            <a:r>
              <a:rPr lang="zh-CN" altLang="en-US" sz="2600" kern="0" dirty="0">
                <a:solidFill>
                  <a:srgbClr val="FFFFFF"/>
                </a:solidFill>
                <a:ea typeface="黑体" pitchFamily="49" charset="-122"/>
              </a:rPr>
              <a:t>上式与克拉贝龙公式 </a:t>
            </a:r>
            <a:r>
              <a:rPr lang="en-US" altLang="zh-CN" sz="2600" b="1" i="1" kern="0" dirty="0" err="1">
                <a:solidFill>
                  <a:srgbClr val="FFFF00"/>
                </a:solidFill>
                <a:ea typeface="黑体" pitchFamily="49" charset="-122"/>
              </a:rPr>
              <a:t>lnp</a:t>
            </a:r>
            <a:r>
              <a:rPr lang="en-US" altLang="zh-CN" sz="2600" b="1" i="1" kern="0" dirty="0">
                <a:solidFill>
                  <a:srgbClr val="FFFF00"/>
                </a:solidFill>
                <a:ea typeface="黑体" pitchFamily="49" charset="-122"/>
              </a:rPr>
              <a:t> = -</a:t>
            </a:r>
            <a:r>
              <a:rPr lang="en-US" altLang="zh-CN" sz="2600" b="1" i="1" kern="0" dirty="0">
                <a:solidFill>
                  <a:srgbClr val="FFFF00"/>
                </a:solidFill>
                <a:ea typeface="黑体" pitchFamily="49" charset="-122"/>
                <a:sym typeface="Symbol" pitchFamily="18" charset="2"/>
              </a:rPr>
              <a:t></a:t>
            </a:r>
            <a:r>
              <a:rPr lang="en-US" altLang="zh-CN" sz="2600" b="1" i="1" kern="0" dirty="0">
                <a:solidFill>
                  <a:srgbClr val="FFFF00"/>
                </a:solidFill>
                <a:ea typeface="黑体" pitchFamily="49" charset="-122"/>
              </a:rPr>
              <a:t>H/RT +B </a:t>
            </a:r>
            <a:r>
              <a:rPr lang="zh-CN" altLang="en-US" sz="2600" kern="0" dirty="0">
                <a:solidFill>
                  <a:srgbClr val="FFFFFF"/>
                </a:solidFill>
                <a:ea typeface="黑体" pitchFamily="49" charset="-122"/>
              </a:rPr>
              <a:t>十分相似，且有</a:t>
            </a:r>
          </a:p>
        </p:txBody>
      </p:sp>
      <p:sp>
        <p:nvSpPr>
          <p:cNvPr id="15" name="Rectangle 3"/>
          <p:cNvSpPr txBox="1">
            <a:spLocks noChangeArrowheads="1"/>
          </p:cNvSpPr>
          <p:nvPr/>
        </p:nvSpPr>
        <p:spPr bwMode="auto">
          <a:xfrm>
            <a:off x="764177" y="2060576"/>
            <a:ext cx="5076236"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10000"/>
              </a:lnSpc>
              <a:buNone/>
              <a:defRPr/>
            </a:pPr>
            <a:r>
              <a:rPr lang="zh-CN" altLang="en-US" sz="2600" kern="0" dirty="0">
                <a:solidFill>
                  <a:srgbClr val="FFFFFF"/>
                </a:solidFill>
                <a:ea typeface="黑体" pitchFamily="49" charset="-122"/>
              </a:rPr>
              <a:t>若以摩尔数计量，则成</a:t>
            </a:r>
          </a:p>
        </p:txBody>
      </p:sp>
      <p:sp>
        <p:nvSpPr>
          <p:cNvPr id="16" name="Rectangle 3"/>
          <p:cNvSpPr txBox="1">
            <a:spLocks noChangeArrowheads="1"/>
          </p:cNvSpPr>
          <p:nvPr/>
        </p:nvSpPr>
        <p:spPr bwMode="auto">
          <a:xfrm>
            <a:off x="6096000" y="2021681"/>
            <a:ext cx="406558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10000"/>
              </a:lnSpc>
              <a:buNone/>
              <a:defRPr/>
            </a:pPr>
            <a:r>
              <a:rPr lang="zh-CN" altLang="en-US" sz="2600" kern="0" dirty="0">
                <a:solidFill>
                  <a:srgbClr val="FFFFFF"/>
                </a:solidFill>
                <a:ea typeface="黑体" pitchFamily="49" charset="-122"/>
              </a:rPr>
              <a:t>为晶体在</a:t>
            </a:r>
            <a:r>
              <a:rPr lang="en-US" altLang="zh-CN" sz="2600" kern="0" dirty="0">
                <a:solidFill>
                  <a:srgbClr val="FFFFFF"/>
                </a:solidFill>
                <a:ea typeface="黑体" pitchFamily="49" charset="-122"/>
              </a:rPr>
              <a:t>0K</a:t>
            </a:r>
            <a:r>
              <a:rPr lang="zh-CN" altLang="en-US" sz="2600" kern="0" dirty="0">
                <a:solidFill>
                  <a:srgbClr val="FFFFFF"/>
                </a:solidFill>
                <a:ea typeface="黑体" pitchFamily="49" charset="-122"/>
              </a:rPr>
              <a:t>下的升华能。</a:t>
            </a:r>
          </a:p>
        </p:txBody>
      </p:sp>
      <p:sp>
        <p:nvSpPr>
          <p:cNvPr id="17" name="Rectangle 3"/>
          <p:cNvSpPr txBox="1">
            <a:spLocks noChangeArrowheads="1"/>
          </p:cNvSpPr>
          <p:nvPr/>
        </p:nvSpPr>
        <p:spPr bwMode="auto">
          <a:xfrm>
            <a:off x="764177" y="2781301"/>
            <a:ext cx="6854236"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10000"/>
              </a:lnSpc>
              <a:buNone/>
              <a:defRPr/>
            </a:pPr>
            <a:r>
              <a:rPr lang="zh-CN" altLang="en-US" sz="2600" kern="0" dirty="0">
                <a:solidFill>
                  <a:srgbClr val="FFFFFF"/>
                </a:solidFill>
                <a:ea typeface="黑体" pitchFamily="49" charset="-122"/>
              </a:rPr>
              <a:t>两相平衡为高温状态，近似有</a:t>
            </a:r>
          </a:p>
        </p:txBody>
      </p:sp>
      <p:sp>
        <p:nvSpPr>
          <p:cNvPr id="2" name="右箭头 1"/>
          <p:cNvSpPr>
            <a:spLocks noChangeArrowheads="1"/>
          </p:cNvSpPr>
          <p:nvPr/>
        </p:nvSpPr>
        <p:spPr bwMode="auto">
          <a:xfrm>
            <a:off x="2063751" y="3860800"/>
            <a:ext cx="576263" cy="522288"/>
          </a:xfrm>
          <a:prstGeom prst="rightArrow">
            <a:avLst>
              <a:gd name="adj1" fmla="val 50000"/>
              <a:gd name="adj2" fmla="val 5001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spTree>
    <p:extLst>
      <p:ext uri="{BB962C8B-B14F-4D97-AF65-F5344CB8AC3E}">
        <p14:creationId xmlns:p14="http://schemas.microsoft.com/office/powerpoint/2010/main" val="1134247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3557"/>
                                        </p:tgtEl>
                                        <p:attrNameLst>
                                          <p:attrName>style.visibility</p:attrName>
                                        </p:attrNameLst>
                                      </p:cBhvr>
                                      <p:to>
                                        <p:strVal val="visible"/>
                                      </p:to>
                                    </p:set>
                                    <p:animEffect transition="in" filter="fade">
                                      <p:cBhvr>
                                        <p:cTn id="10" dur="500"/>
                                        <p:tgtEl>
                                          <p:spTgt spid="235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22534"/>
                                        </p:tgtEl>
                                        <p:attrNameLst>
                                          <p:attrName>style.visibility</p:attrName>
                                        </p:attrNameLst>
                                      </p:cBhvr>
                                      <p:to>
                                        <p:strVal val="visible"/>
                                      </p:to>
                                    </p:set>
                                    <p:animEffect transition="in" filter="fade">
                                      <p:cBhvr>
                                        <p:cTn id="21" dur="500"/>
                                        <p:tgtEl>
                                          <p:spTgt spid="2253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538"/>
                                        </p:tgtEl>
                                        <p:attrNameLst>
                                          <p:attrName>style.visibility</p:attrName>
                                        </p:attrNameLst>
                                      </p:cBhvr>
                                      <p:to>
                                        <p:strVal val="visible"/>
                                      </p:to>
                                    </p:set>
                                    <p:animEffect transition="in" filter="fade">
                                      <p:cBhvr>
                                        <p:cTn id="26" dur="500"/>
                                        <p:tgtEl>
                                          <p:spTgt spid="22538"/>
                                        </p:tgtEl>
                                      </p:cBhvr>
                                    </p:animEffect>
                                  </p:childTnLst>
                                </p:cTn>
                              </p:par>
                              <p:par>
                                <p:cTn id="27" presetID="10" presetClass="entr" presetSubtype="0" fill="hold" nodeType="withEffect">
                                  <p:stCondLst>
                                    <p:cond delay="0"/>
                                  </p:stCondLst>
                                  <p:childTnLst>
                                    <p:set>
                                      <p:cBhvr>
                                        <p:cTn id="28" dur="1" fill="hold">
                                          <p:stCondLst>
                                            <p:cond delay="0"/>
                                          </p:stCondLst>
                                        </p:cTn>
                                        <p:tgtEl>
                                          <p:spTgt spid="22535"/>
                                        </p:tgtEl>
                                        <p:attrNameLst>
                                          <p:attrName>style.visibility</p:attrName>
                                        </p:attrNameLst>
                                      </p:cBhvr>
                                      <p:to>
                                        <p:strVal val="visible"/>
                                      </p:to>
                                    </p:set>
                                    <p:animEffect transition="in" filter="fade">
                                      <p:cBhvr>
                                        <p:cTn id="29" dur="500"/>
                                        <p:tgtEl>
                                          <p:spTgt spid="225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22536"/>
                                        </p:tgtEl>
                                        <p:attrNameLst>
                                          <p:attrName>style.visibility</p:attrName>
                                        </p:attrNameLst>
                                      </p:cBhvr>
                                      <p:to>
                                        <p:strVal val="visible"/>
                                      </p:to>
                                    </p:set>
                                    <p:animEffect transition="in" filter="fade">
                                      <p:cBhvr>
                                        <p:cTn id="40"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P spid="13" grpId="0"/>
      <p:bldP spid="15" grpId="0"/>
      <p:bldP spid="16" grpId="0"/>
      <p:bldP spid="17"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35188" y="404813"/>
            <a:ext cx="3733800" cy="533400"/>
          </a:xfrm>
          <a:solidFill>
            <a:schemeClr val="tx2">
              <a:lumMod val="20000"/>
              <a:lumOff val="80000"/>
            </a:schemeClr>
          </a:solidFill>
          <a:scene3d>
            <a:camera prst="legacyObliqueTopLeft"/>
            <a:lightRig rig="legacyFlat3" dir="t"/>
          </a:scene3d>
          <a:sp3d extrusionH="430200" prstMaterial="legacyMatte">
            <a:bevelT w="13500" h="13500" prst="angle"/>
            <a:bevelB w="13500" h="13500" prst="angle"/>
            <a:extrusionClr>
              <a:srgbClr val="CCECFF"/>
            </a:extrusionClr>
          </a:sp3d>
        </p:spPr>
        <p:txBody>
          <a:bodyPr>
            <a:flatTx/>
          </a:bodyPr>
          <a:lstStyle/>
          <a:p>
            <a:pPr algn="l" eaLnBrk="1" hangingPunct="1">
              <a:defRPr/>
            </a:pPr>
            <a:r>
              <a:rPr lang="en-US" altLang="zh-CN" sz="3600" b="1" i="1" dirty="0">
                <a:solidFill>
                  <a:srgbClr val="FF0000"/>
                </a:solidFill>
                <a:latin typeface="+mn-lt"/>
                <a:ea typeface="黑体" panose="02010609060101010101" pitchFamily="49" charset="-122"/>
              </a:rPr>
              <a:t>4.3 </a:t>
            </a:r>
            <a:r>
              <a:rPr lang="zh-CN" altLang="en-US" sz="3600" b="1" i="1" dirty="0">
                <a:solidFill>
                  <a:srgbClr val="FF0000"/>
                </a:solidFill>
                <a:latin typeface="+mn-lt"/>
                <a:ea typeface="黑体" panose="02010609060101010101" pitchFamily="49" charset="-122"/>
              </a:rPr>
              <a:t>理想固溶体</a:t>
            </a:r>
          </a:p>
        </p:txBody>
      </p:sp>
      <p:sp>
        <p:nvSpPr>
          <p:cNvPr id="25603" name="Rectangle 3"/>
          <p:cNvSpPr>
            <a:spLocks noGrp="1" noChangeArrowheads="1"/>
          </p:cNvSpPr>
          <p:nvPr>
            <p:ph type="body" idx="1"/>
          </p:nvPr>
        </p:nvSpPr>
        <p:spPr>
          <a:xfrm>
            <a:off x="391885" y="1412876"/>
            <a:ext cx="11364685" cy="3960813"/>
          </a:xfrm>
        </p:spPr>
        <p:txBody>
          <a:bodyPr/>
          <a:lstStyle/>
          <a:p>
            <a:pPr marL="0" indent="476250" eaLnBrk="1" hangingPunct="1">
              <a:lnSpc>
                <a:spcPct val="120000"/>
              </a:lnSpc>
              <a:buNone/>
            </a:pPr>
            <a:r>
              <a:rPr lang="zh-CN" altLang="en-US" sz="2400" dirty="0">
                <a:ea typeface="黑体" panose="02010609060101010101" pitchFamily="49" charset="-122"/>
              </a:rPr>
              <a:t>固溶体是一类多组分混合物，其主要特征是不同组分的粒子共同构成一个晶格。在晶格的点阵点上，任一组分粒子的排布均为随机的。</a:t>
            </a:r>
            <a:endParaRPr lang="en-US" altLang="zh-CN" sz="2400" dirty="0">
              <a:ea typeface="黑体" panose="02010609060101010101" pitchFamily="49" charset="-122"/>
            </a:endParaRPr>
          </a:p>
          <a:p>
            <a:pPr marL="0" indent="476250" eaLnBrk="1" hangingPunct="1">
              <a:lnSpc>
                <a:spcPct val="120000"/>
              </a:lnSpc>
              <a:buNone/>
            </a:pPr>
            <a:endParaRPr lang="en-US" altLang="zh-CN" sz="2400" dirty="0">
              <a:ea typeface="黑体" panose="02010609060101010101" pitchFamily="49" charset="-122"/>
            </a:endParaRPr>
          </a:p>
          <a:p>
            <a:pPr marL="0" indent="476250" eaLnBrk="1" hangingPunct="1">
              <a:lnSpc>
                <a:spcPct val="120000"/>
              </a:lnSpc>
              <a:buNone/>
            </a:pPr>
            <a:r>
              <a:rPr lang="zh-CN" altLang="en-US" sz="2400" dirty="0">
                <a:ea typeface="黑体" panose="02010609060101010101" pitchFamily="49" charset="-122"/>
              </a:rPr>
              <a:t>形成理想固溶体的基本条件是：</a:t>
            </a:r>
            <a:endParaRPr lang="en-US" altLang="zh-CN" sz="2400" dirty="0">
              <a:ea typeface="黑体" panose="02010609060101010101" pitchFamily="49" charset="-122"/>
            </a:endParaRPr>
          </a:p>
          <a:p>
            <a:pPr marL="0" indent="476250" eaLnBrk="1" hangingPunct="1">
              <a:lnSpc>
                <a:spcPct val="120000"/>
              </a:lnSpc>
              <a:buNone/>
            </a:pPr>
            <a:r>
              <a:rPr lang="en-US" altLang="zh-CN" sz="2400" dirty="0">
                <a:ea typeface="黑体" panose="02010609060101010101" pitchFamily="49" charset="-122"/>
              </a:rPr>
              <a:t>1) </a:t>
            </a:r>
            <a:r>
              <a:rPr lang="zh-CN" altLang="en-US" sz="2400" dirty="0">
                <a:ea typeface="黑体" panose="02010609060101010101" pitchFamily="49" charset="-122"/>
              </a:rPr>
              <a:t>相互混合的组分的晶格同型，且粒子大小尺寸相近；</a:t>
            </a:r>
            <a:endParaRPr lang="en-US" altLang="zh-CN" sz="2400" dirty="0">
              <a:ea typeface="黑体" panose="02010609060101010101" pitchFamily="49" charset="-122"/>
            </a:endParaRPr>
          </a:p>
          <a:p>
            <a:pPr marL="0" indent="476250" eaLnBrk="1" hangingPunct="1">
              <a:lnSpc>
                <a:spcPct val="120000"/>
              </a:lnSpc>
              <a:buNone/>
            </a:pPr>
            <a:r>
              <a:rPr lang="en-US" altLang="zh-CN" sz="2400" dirty="0">
                <a:ea typeface="黑体" panose="02010609060101010101" pitchFamily="49" charset="-122"/>
              </a:rPr>
              <a:t>2) </a:t>
            </a:r>
            <a:r>
              <a:rPr lang="zh-CN" altLang="en-US" sz="2400" dirty="0">
                <a:ea typeface="黑体" panose="02010609060101010101" pitchFamily="49" charset="-122"/>
              </a:rPr>
              <a:t>任意交换不同点阵位置的两个粒子，体系能量不变（或几乎不变）。</a:t>
            </a:r>
            <a:endParaRPr lang="en-US" altLang="zh-CN" sz="2400" b="1" i="1" dirty="0">
              <a:solidFill>
                <a:schemeClr val="tx2"/>
              </a:solidFill>
              <a:ea typeface="黑体" panose="02010609060101010101" pitchFamily="49" charset="-122"/>
            </a:endParaRPr>
          </a:p>
        </p:txBody>
      </p:sp>
    </p:spTree>
    <p:extLst>
      <p:ext uri="{BB962C8B-B14F-4D97-AF65-F5344CB8AC3E}">
        <p14:creationId xmlns:p14="http://schemas.microsoft.com/office/powerpoint/2010/main" val="2467951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101227" y="2190780"/>
            <a:ext cx="8669337" cy="652463"/>
          </a:xfrm>
        </p:spPr>
        <p:txBody>
          <a:bodyPr/>
          <a:lstStyle/>
          <a:p>
            <a:pPr marL="0" indent="0" eaLnBrk="1" hangingPunct="1">
              <a:lnSpc>
                <a:spcPct val="120000"/>
              </a:lnSpc>
              <a:buNone/>
            </a:pPr>
            <a:r>
              <a:rPr lang="zh-CN" altLang="en-US" sz="2400" dirty="0">
                <a:ea typeface="黑体" panose="02010609060101010101" pitchFamily="49" charset="-122"/>
              </a:rPr>
              <a:t>空间构型方式数（或称该能级的简并度）依排列组合公式，有</a:t>
            </a:r>
          </a:p>
        </p:txBody>
      </p:sp>
      <p:graphicFrame>
        <p:nvGraphicFramePr>
          <p:cNvPr id="24579" name="Object 4"/>
          <p:cNvGraphicFramePr>
            <a:graphicFrameLocks noChangeAspect="1"/>
          </p:cNvGraphicFramePr>
          <p:nvPr>
            <p:extLst>
              <p:ext uri="{D42A27DB-BD31-4B8C-83A1-F6EECF244321}">
                <p14:modId xmlns:p14="http://schemas.microsoft.com/office/powerpoint/2010/main" val="1883441555"/>
              </p:ext>
            </p:extLst>
          </p:nvPr>
        </p:nvGraphicFramePr>
        <p:xfrm>
          <a:off x="2014539" y="3501575"/>
          <a:ext cx="6313487" cy="755650"/>
        </p:xfrm>
        <a:graphic>
          <a:graphicData uri="http://schemas.openxmlformats.org/presentationml/2006/ole">
            <mc:AlternateContent xmlns:mc="http://schemas.openxmlformats.org/markup-compatibility/2006">
              <mc:Choice xmlns:v="urn:schemas-microsoft-com:vml" Requires="v">
                <p:oleObj spid="_x0000_s23814" name="公式" r:id="rId3" imgW="2971800" imgH="355600" progId="Equation.3">
                  <p:embed/>
                </p:oleObj>
              </mc:Choice>
              <mc:Fallback>
                <p:oleObj name="公式" r:id="rId3" imgW="29718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539" y="3501575"/>
                        <a:ext cx="6313487" cy="7556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5"/>
          <p:cNvGraphicFramePr>
            <a:graphicFrameLocks noChangeAspect="1"/>
          </p:cNvGraphicFramePr>
          <p:nvPr>
            <p:extLst>
              <p:ext uri="{D42A27DB-BD31-4B8C-83A1-F6EECF244321}">
                <p14:modId xmlns:p14="http://schemas.microsoft.com/office/powerpoint/2010/main" val="1221359731"/>
              </p:ext>
            </p:extLst>
          </p:nvPr>
        </p:nvGraphicFramePr>
        <p:xfrm>
          <a:off x="2058989" y="2676075"/>
          <a:ext cx="3100387" cy="774700"/>
        </p:xfrm>
        <a:graphic>
          <a:graphicData uri="http://schemas.openxmlformats.org/presentationml/2006/ole">
            <mc:AlternateContent xmlns:mc="http://schemas.openxmlformats.org/markup-compatibility/2006">
              <mc:Choice xmlns:v="urn:schemas-microsoft-com:vml" Requires="v">
                <p:oleObj spid="_x0000_s23815" name="公式" r:id="rId5" imgW="1727200" imgH="431800" progId="Equation.3">
                  <p:embed/>
                </p:oleObj>
              </mc:Choice>
              <mc:Fallback>
                <p:oleObj name="公式" r:id="rId5" imgW="17272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8989" y="2676075"/>
                        <a:ext cx="3100387" cy="7747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6"/>
          <p:cNvGraphicFramePr>
            <a:graphicFrameLocks noChangeAspect="1"/>
          </p:cNvGraphicFramePr>
          <p:nvPr>
            <p:extLst>
              <p:ext uri="{D42A27DB-BD31-4B8C-83A1-F6EECF244321}">
                <p14:modId xmlns:p14="http://schemas.microsoft.com/office/powerpoint/2010/main" val="3981073020"/>
              </p:ext>
            </p:extLst>
          </p:nvPr>
        </p:nvGraphicFramePr>
        <p:xfrm>
          <a:off x="1992313" y="5085901"/>
          <a:ext cx="7497762" cy="1025525"/>
        </p:xfrm>
        <a:graphic>
          <a:graphicData uri="http://schemas.openxmlformats.org/presentationml/2006/ole">
            <mc:AlternateContent xmlns:mc="http://schemas.openxmlformats.org/markup-compatibility/2006">
              <mc:Choice xmlns:v="urn:schemas-microsoft-com:vml" Requires="v">
                <p:oleObj spid="_x0000_s23816" name="公式" r:id="rId7" imgW="3530600" imgH="482600" progId="Equation.3">
                  <p:embed/>
                </p:oleObj>
              </mc:Choice>
              <mc:Fallback>
                <p:oleObj name="公式" r:id="rId7" imgW="3530600" imgH="48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2313" y="5085901"/>
                        <a:ext cx="7497762" cy="10255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2" name="Object 7"/>
          <p:cNvGraphicFramePr>
            <a:graphicFrameLocks noChangeAspect="1"/>
          </p:cNvGraphicFramePr>
          <p:nvPr>
            <p:extLst>
              <p:ext uri="{D42A27DB-BD31-4B8C-83A1-F6EECF244321}">
                <p14:modId xmlns:p14="http://schemas.microsoft.com/office/powerpoint/2010/main" val="4291674261"/>
              </p:ext>
            </p:extLst>
          </p:nvPr>
        </p:nvGraphicFramePr>
        <p:xfrm>
          <a:off x="8108951" y="4365176"/>
          <a:ext cx="2454275" cy="468313"/>
        </p:xfrm>
        <a:graphic>
          <a:graphicData uri="http://schemas.openxmlformats.org/presentationml/2006/ole">
            <mc:AlternateContent xmlns:mc="http://schemas.openxmlformats.org/markup-compatibility/2006">
              <mc:Choice xmlns:v="urn:schemas-microsoft-com:vml" Requires="v">
                <p:oleObj spid="_x0000_s23817" name="公式" r:id="rId9" imgW="1269449" imgH="241195" progId="Equation.3">
                  <p:embed/>
                </p:oleObj>
              </mc:Choice>
              <mc:Fallback>
                <p:oleObj name="公式" r:id="rId9" imgW="1269449" imgH="24119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08951" y="4365176"/>
                        <a:ext cx="2454275" cy="468313"/>
                      </a:xfrm>
                      <a:prstGeom prst="rect">
                        <a:avLst/>
                      </a:prstGeom>
                      <a:solidFill>
                        <a:srgbClr val="C7FFFF"/>
                      </a:solidFill>
                      <a:ln w="12700">
                        <a:solidFill>
                          <a:srgbClr val="FF0000"/>
                        </a:solidFill>
                        <a:miter lim="800000"/>
                        <a:headEnd/>
                        <a:tailEnd/>
                      </a:ln>
                    </p:spPr>
                  </p:pic>
                </p:oleObj>
              </mc:Fallback>
            </mc:AlternateContent>
          </a:graphicData>
        </a:graphic>
      </p:graphicFrame>
      <p:sp>
        <p:nvSpPr>
          <p:cNvPr id="25607" name="TextBox 6"/>
          <p:cNvSpPr txBox="1">
            <a:spLocks noChangeArrowheads="1"/>
          </p:cNvSpPr>
          <p:nvPr/>
        </p:nvSpPr>
        <p:spPr bwMode="auto">
          <a:xfrm>
            <a:off x="9193213" y="2801489"/>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4.46</a:t>
            </a:r>
            <a:r>
              <a:rPr lang="zh-CN" altLang="en-US" sz="2800">
                <a:solidFill>
                  <a:srgbClr val="FFFFFF"/>
                </a:solidFill>
                <a:ea typeface="隶书" panose="02010509060101010101" pitchFamily="49" charset="-122"/>
              </a:rPr>
              <a:t>）</a:t>
            </a:r>
          </a:p>
        </p:txBody>
      </p:sp>
      <p:sp>
        <p:nvSpPr>
          <p:cNvPr id="24584" name="TextBox 7"/>
          <p:cNvSpPr txBox="1">
            <a:spLocks noChangeArrowheads="1"/>
          </p:cNvSpPr>
          <p:nvPr/>
        </p:nvSpPr>
        <p:spPr bwMode="auto">
          <a:xfrm>
            <a:off x="9193213" y="3574601"/>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4.47</a:t>
            </a:r>
            <a:r>
              <a:rPr lang="zh-CN" altLang="en-US" sz="2800">
                <a:solidFill>
                  <a:srgbClr val="FFFFFF"/>
                </a:solidFill>
                <a:ea typeface="隶书" panose="02010509060101010101" pitchFamily="49" charset="-122"/>
              </a:rPr>
              <a:t>）</a:t>
            </a:r>
          </a:p>
        </p:txBody>
      </p:sp>
      <p:sp>
        <p:nvSpPr>
          <p:cNvPr id="24585" name="TextBox 8"/>
          <p:cNvSpPr txBox="1">
            <a:spLocks noChangeArrowheads="1"/>
          </p:cNvSpPr>
          <p:nvPr/>
        </p:nvSpPr>
        <p:spPr bwMode="auto">
          <a:xfrm>
            <a:off x="9264651" y="5249414"/>
            <a:ext cx="143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4.48</a:t>
            </a:r>
            <a:r>
              <a:rPr lang="zh-CN" altLang="en-US" sz="2800">
                <a:solidFill>
                  <a:srgbClr val="FFFFFF"/>
                </a:solidFill>
                <a:ea typeface="隶书" panose="02010509060101010101" pitchFamily="49" charset="-122"/>
              </a:rPr>
              <a:t>）</a:t>
            </a:r>
          </a:p>
        </p:txBody>
      </p:sp>
      <p:sp>
        <p:nvSpPr>
          <p:cNvPr id="10" name="Rectangle 3"/>
          <p:cNvSpPr txBox="1">
            <a:spLocks noChangeArrowheads="1"/>
          </p:cNvSpPr>
          <p:nvPr/>
        </p:nvSpPr>
        <p:spPr bwMode="auto">
          <a:xfrm>
            <a:off x="470263" y="183359"/>
            <a:ext cx="11403874"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476250" eaLnBrk="1" hangingPunct="1">
              <a:lnSpc>
                <a:spcPct val="120000"/>
              </a:lnSpc>
              <a:buNone/>
              <a:defRPr/>
            </a:pPr>
            <a:r>
              <a:rPr lang="en-US" altLang="zh-CN" sz="2400" b="1" i="1" kern="0" dirty="0">
                <a:solidFill>
                  <a:srgbClr val="FFFF00"/>
                </a:solidFill>
                <a:ea typeface="黑体" pitchFamily="49" charset="-122"/>
              </a:rPr>
              <a:t>4.3.1 </a:t>
            </a:r>
            <a:r>
              <a:rPr lang="zh-CN" altLang="en-US" sz="2400" b="1" i="1" kern="0" dirty="0">
                <a:solidFill>
                  <a:srgbClr val="FFFF00"/>
                </a:solidFill>
                <a:ea typeface="黑体" pitchFamily="49" charset="-122"/>
              </a:rPr>
              <a:t>二元固溶体的正则配分函数</a:t>
            </a:r>
          </a:p>
          <a:p>
            <a:pPr marL="0" indent="476250" eaLnBrk="1" hangingPunct="1">
              <a:lnSpc>
                <a:spcPct val="120000"/>
              </a:lnSpc>
              <a:buNone/>
              <a:defRPr/>
            </a:pPr>
            <a:r>
              <a:rPr lang="zh-CN" altLang="en-US" sz="2400" kern="0" dirty="0">
                <a:solidFill>
                  <a:srgbClr val="FFFFFF"/>
                </a:solidFill>
                <a:ea typeface="黑体" pitchFamily="49" charset="-122"/>
              </a:rPr>
              <a:t>当</a:t>
            </a:r>
            <a:r>
              <a:rPr lang="en-US" altLang="zh-CN" sz="2400" kern="0" dirty="0">
                <a:solidFill>
                  <a:srgbClr val="FFFFFF"/>
                </a:solidFill>
                <a:ea typeface="黑体" pitchFamily="49" charset="-122"/>
              </a:rPr>
              <a:t>A</a:t>
            </a:r>
            <a:r>
              <a:rPr lang="zh-CN" altLang="en-US" sz="2400" kern="0" dirty="0">
                <a:solidFill>
                  <a:srgbClr val="FFFFFF"/>
                </a:solidFill>
                <a:ea typeface="黑体" pitchFamily="49" charset="-122"/>
              </a:rPr>
              <a:t>、</a:t>
            </a:r>
            <a:r>
              <a:rPr lang="en-US" altLang="zh-CN" sz="2400" kern="0" dirty="0">
                <a:solidFill>
                  <a:srgbClr val="FFFFFF"/>
                </a:solidFill>
                <a:ea typeface="黑体" pitchFamily="49" charset="-122"/>
              </a:rPr>
              <a:t>B</a:t>
            </a:r>
            <a:r>
              <a:rPr lang="zh-CN" altLang="en-US" sz="2400" kern="0" dirty="0" smtClean="0">
                <a:solidFill>
                  <a:srgbClr val="FFFFFF"/>
                </a:solidFill>
                <a:ea typeface="黑体" pitchFamily="49" charset="-122"/>
              </a:rPr>
              <a:t>两组分</a:t>
            </a:r>
            <a:r>
              <a:rPr lang="en-US" altLang="zh-CN" sz="2400" kern="0" dirty="0">
                <a:solidFill>
                  <a:srgbClr val="FFFFFF"/>
                </a:solidFill>
                <a:ea typeface="黑体" pitchFamily="49" charset="-122"/>
              </a:rPr>
              <a:t>(</a:t>
            </a:r>
            <a:r>
              <a:rPr lang="zh-CN" altLang="en-US" sz="2400" kern="0" dirty="0">
                <a:solidFill>
                  <a:srgbClr val="FFFFFF"/>
                </a:solidFill>
                <a:ea typeface="黑体" pitchFamily="49" charset="-122"/>
              </a:rPr>
              <a:t>粒子数分别为</a:t>
            </a:r>
            <a:r>
              <a:rPr lang="en-US" altLang="zh-CN" sz="2400" b="1" i="1" kern="0" dirty="0">
                <a:solidFill>
                  <a:srgbClr val="FFFF00"/>
                </a:solidFill>
                <a:ea typeface="黑体" pitchFamily="49" charset="-122"/>
              </a:rPr>
              <a:t>N</a:t>
            </a:r>
            <a:r>
              <a:rPr lang="en-US" altLang="zh-CN" sz="2400" b="1" i="1" kern="0" baseline="-25000" dirty="0">
                <a:solidFill>
                  <a:srgbClr val="FFFF00"/>
                </a:solidFill>
                <a:ea typeface="黑体" pitchFamily="49" charset="-122"/>
              </a:rPr>
              <a:t>A</a:t>
            </a:r>
            <a:r>
              <a:rPr lang="zh-CN" altLang="en-US" sz="2400" kern="0" dirty="0">
                <a:solidFill>
                  <a:srgbClr val="FFFFFF"/>
                </a:solidFill>
                <a:ea typeface="黑体" pitchFamily="49" charset="-122"/>
              </a:rPr>
              <a:t>、</a:t>
            </a:r>
            <a:r>
              <a:rPr lang="en-US" altLang="zh-CN" sz="2400" b="1" i="1" kern="0" dirty="0">
                <a:solidFill>
                  <a:srgbClr val="FFFF00"/>
                </a:solidFill>
                <a:ea typeface="黑体" pitchFamily="49" charset="-122"/>
              </a:rPr>
              <a:t>N</a:t>
            </a:r>
            <a:r>
              <a:rPr lang="en-US" altLang="zh-CN" sz="2400" b="1" i="1" kern="0" baseline="-25000" dirty="0">
                <a:solidFill>
                  <a:srgbClr val="FFFF00"/>
                </a:solidFill>
                <a:ea typeface="黑体" pitchFamily="49" charset="-122"/>
              </a:rPr>
              <a:t>B</a:t>
            </a:r>
            <a:r>
              <a:rPr lang="en-US" altLang="zh-CN" sz="2400" kern="0" dirty="0">
                <a:solidFill>
                  <a:srgbClr val="FFFFFF"/>
                </a:solidFill>
                <a:ea typeface="黑体" pitchFamily="49" charset="-122"/>
              </a:rPr>
              <a:t>)</a:t>
            </a:r>
            <a:r>
              <a:rPr lang="zh-CN" altLang="en-US" sz="2400" kern="0" dirty="0">
                <a:solidFill>
                  <a:srgbClr val="FFFFFF"/>
                </a:solidFill>
                <a:ea typeface="黑体" pitchFamily="49" charset="-122"/>
              </a:rPr>
              <a:t>形成固溶体时，其微观态的实现方式除了粒子的能级</a:t>
            </a:r>
            <a:r>
              <a:rPr lang="en-US" altLang="zh-CN" sz="2400" kern="0" dirty="0">
                <a:solidFill>
                  <a:srgbClr val="FFFFFF"/>
                </a:solidFill>
                <a:ea typeface="黑体" pitchFamily="49" charset="-122"/>
              </a:rPr>
              <a:t>(</a:t>
            </a:r>
            <a:r>
              <a:rPr lang="zh-CN" altLang="en-US" sz="2400" kern="0" dirty="0">
                <a:solidFill>
                  <a:srgbClr val="FFFFFF"/>
                </a:solidFill>
                <a:ea typeface="黑体" pitchFamily="49" charset="-122"/>
              </a:rPr>
              <a:t>或量子态</a:t>
            </a:r>
            <a:r>
              <a:rPr lang="en-US" altLang="zh-CN" sz="2400" kern="0" dirty="0">
                <a:solidFill>
                  <a:srgbClr val="FFFFFF"/>
                </a:solidFill>
                <a:ea typeface="黑体" pitchFamily="49" charset="-122"/>
              </a:rPr>
              <a:t>) </a:t>
            </a:r>
            <a:r>
              <a:rPr lang="zh-CN" altLang="en-US" sz="2400" kern="0" dirty="0">
                <a:solidFill>
                  <a:srgbClr val="FFFFFF"/>
                </a:solidFill>
                <a:ea typeface="黑体" pitchFamily="49" charset="-122"/>
              </a:rPr>
              <a:t>分布外，还包括异类粒子在同一晶格点阵上的空间构型分布。</a:t>
            </a:r>
          </a:p>
        </p:txBody>
      </p:sp>
      <p:sp>
        <p:nvSpPr>
          <p:cNvPr id="11" name="Rectangle 3"/>
          <p:cNvSpPr txBox="1">
            <a:spLocks noChangeArrowheads="1"/>
          </p:cNvSpPr>
          <p:nvPr/>
        </p:nvSpPr>
        <p:spPr bwMode="auto">
          <a:xfrm>
            <a:off x="620486" y="1701351"/>
            <a:ext cx="1096626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Tx/>
              <a:buNone/>
              <a:defRPr/>
            </a:pPr>
            <a:r>
              <a:rPr lang="en-US" altLang="zh-CN" sz="2400" b="1" i="1" kern="0" dirty="0">
                <a:solidFill>
                  <a:srgbClr val="FFFF00"/>
                </a:solidFill>
                <a:ea typeface="黑体" pitchFamily="49" charset="-122"/>
              </a:rPr>
              <a:t>       </a:t>
            </a:r>
            <a:r>
              <a:rPr lang="zh-CN" altLang="en-US" sz="2400" kern="0" dirty="0">
                <a:solidFill>
                  <a:srgbClr val="FFFFFF"/>
                </a:solidFill>
                <a:ea typeface="黑体" pitchFamily="49" charset="-122"/>
              </a:rPr>
              <a:t>体系某一能级</a:t>
            </a:r>
            <a:r>
              <a:rPr lang="en-US" altLang="zh-CN" sz="2400" b="1" i="1" kern="0" dirty="0" err="1">
                <a:solidFill>
                  <a:srgbClr val="FFFF00"/>
                </a:solidFill>
                <a:ea typeface="黑体" pitchFamily="49" charset="-122"/>
              </a:rPr>
              <a:t>i</a:t>
            </a:r>
            <a:r>
              <a:rPr lang="zh-CN" altLang="en-US" sz="2400" kern="0" dirty="0">
                <a:solidFill>
                  <a:srgbClr val="FFFFFF"/>
                </a:solidFill>
                <a:ea typeface="黑体" pitchFamily="49" charset="-122"/>
              </a:rPr>
              <a:t>的能量可表示为：</a:t>
            </a:r>
            <a:r>
              <a:rPr lang="en-US" altLang="zh-CN" sz="2400" b="1" i="1" kern="0" dirty="0" err="1">
                <a:solidFill>
                  <a:srgbClr val="FFFF00"/>
                </a:solidFill>
                <a:ea typeface="黑体" pitchFamily="49" charset="-122"/>
              </a:rPr>
              <a:t>E</a:t>
            </a:r>
            <a:r>
              <a:rPr lang="en-US" altLang="zh-CN" sz="2400" b="1" i="1" kern="0" baseline="-25000" dirty="0" err="1">
                <a:solidFill>
                  <a:srgbClr val="FFFF00"/>
                </a:solidFill>
                <a:ea typeface="黑体" pitchFamily="49" charset="-122"/>
              </a:rPr>
              <a:t>i</a:t>
            </a:r>
            <a:r>
              <a:rPr lang="en-US" altLang="zh-CN" sz="2400" b="1" i="1" kern="0" dirty="0">
                <a:solidFill>
                  <a:srgbClr val="FFFF00"/>
                </a:solidFill>
                <a:ea typeface="黑体" pitchFamily="49" charset="-122"/>
              </a:rPr>
              <a:t>(A,B) = </a:t>
            </a:r>
            <a:r>
              <a:rPr lang="en-US" altLang="zh-CN" sz="2400" b="1" i="1" kern="0" dirty="0" err="1">
                <a:solidFill>
                  <a:srgbClr val="FFFF00"/>
                </a:solidFill>
                <a:ea typeface="黑体" pitchFamily="49" charset="-122"/>
              </a:rPr>
              <a:t>E</a:t>
            </a:r>
            <a:r>
              <a:rPr lang="en-US" altLang="zh-CN" sz="2400" b="1" i="1" kern="0" baseline="-25000" dirty="0" err="1">
                <a:solidFill>
                  <a:srgbClr val="FFFF00"/>
                </a:solidFill>
                <a:ea typeface="黑体" pitchFamily="49" charset="-122"/>
              </a:rPr>
              <a:t>i</a:t>
            </a:r>
            <a:r>
              <a:rPr lang="en-US" altLang="zh-CN" sz="2400" b="1" i="1" kern="0" dirty="0">
                <a:solidFill>
                  <a:srgbClr val="FFFF00"/>
                </a:solidFill>
                <a:ea typeface="黑体" pitchFamily="49" charset="-122"/>
              </a:rPr>
              <a:t>(A) + </a:t>
            </a:r>
            <a:r>
              <a:rPr lang="en-US" altLang="zh-CN" sz="2400" b="1" i="1" kern="0" dirty="0" err="1">
                <a:solidFill>
                  <a:srgbClr val="FFFF00"/>
                </a:solidFill>
                <a:ea typeface="黑体" pitchFamily="49" charset="-122"/>
              </a:rPr>
              <a:t>E</a:t>
            </a:r>
            <a:r>
              <a:rPr lang="en-US" altLang="zh-CN" sz="2400" b="1" i="1" kern="0" baseline="-25000" dirty="0" err="1">
                <a:solidFill>
                  <a:srgbClr val="FFFF00"/>
                </a:solidFill>
                <a:ea typeface="黑体" pitchFamily="49" charset="-122"/>
              </a:rPr>
              <a:t>i</a:t>
            </a:r>
            <a:r>
              <a:rPr lang="en-US" altLang="zh-CN" sz="2400" b="1" i="1" kern="0" dirty="0">
                <a:solidFill>
                  <a:srgbClr val="FFFF00"/>
                </a:solidFill>
                <a:ea typeface="黑体" pitchFamily="49" charset="-122"/>
              </a:rPr>
              <a:t>(B)</a:t>
            </a:r>
            <a:endParaRPr lang="en-US" altLang="zh-CN" sz="2400" kern="0" dirty="0">
              <a:solidFill>
                <a:srgbClr val="FFFFFF"/>
              </a:solidFill>
              <a:ea typeface="黑体" pitchFamily="49" charset="-122"/>
            </a:endParaRPr>
          </a:p>
        </p:txBody>
      </p:sp>
      <p:cxnSp>
        <p:nvCxnSpPr>
          <p:cNvPr id="6" name="直接箭头连接符 5"/>
          <p:cNvCxnSpPr>
            <a:cxnSpLocks noChangeShapeType="1"/>
          </p:cNvCxnSpPr>
          <p:nvPr/>
        </p:nvCxnSpPr>
        <p:spPr bwMode="auto">
          <a:xfrm>
            <a:off x="8688388" y="4798563"/>
            <a:ext cx="0" cy="647700"/>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箭头连接符 16"/>
          <p:cNvCxnSpPr>
            <a:cxnSpLocks noChangeShapeType="1"/>
          </p:cNvCxnSpPr>
          <p:nvPr/>
        </p:nvCxnSpPr>
        <p:spPr bwMode="auto">
          <a:xfrm flipH="1">
            <a:off x="9048750" y="4798563"/>
            <a:ext cx="503238" cy="647700"/>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对象 7"/>
          <p:cNvGraphicFramePr>
            <a:graphicFrameLocks noChangeAspect="1"/>
          </p:cNvGraphicFramePr>
          <p:nvPr>
            <p:extLst>
              <p:ext uri="{D42A27DB-BD31-4B8C-83A1-F6EECF244321}">
                <p14:modId xmlns:p14="http://schemas.microsoft.com/office/powerpoint/2010/main" val="1814710887"/>
              </p:ext>
            </p:extLst>
          </p:nvPr>
        </p:nvGraphicFramePr>
        <p:xfrm>
          <a:off x="2009776" y="4293738"/>
          <a:ext cx="4098925" cy="755650"/>
        </p:xfrm>
        <a:graphic>
          <a:graphicData uri="http://schemas.openxmlformats.org/presentationml/2006/ole">
            <mc:AlternateContent xmlns:mc="http://schemas.openxmlformats.org/markup-compatibility/2006">
              <mc:Choice xmlns:v="urn:schemas-microsoft-com:vml" Requires="v">
                <p:oleObj spid="_x0000_s23818" name="公式" r:id="rId11" imgW="1930400" imgH="355600" progId="Equation.3">
                  <p:embed/>
                </p:oleObj>
              </mc:Choice>
              <mc:Fallback>
                <p:oleObj name="公式" r:id="rId11" imgW="1930400" imgH="355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9776" y="4293738"/>
                        <a:ext cx="4098925" cy="7556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13226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7"/>
                                        </p:tgtEl>
                                        <p:attrNameLst>
                                          <p:attrName>style.visibility</p:attrName>
                                        </p:attrNameLst>
                                      </p:cBhvr>
                                      <p:to>
                                        <p:strVal val="visible"/>
                                      </p:to>
                                    </p:set>
                                    <p:animEffect transition="in" filter="fade">
                                      <p:cBhvr>
                                        <p:cTn id="15" dur="500"/>
                                        <p:tgtEl>
                                          <p:spTgt spid="25607"/>
                                        </p:tgtEl>
                                      </p:cBhvr>
                                    </p:animEffect>
                                  </p:childTnLst>
                                </p:cTn>
                              </p:par>
                              <p:par>
                                <p:cTn id="16" presetID="10" presetClass="entr" presetSubtype="0" fill="hold" nodeType="withEffect">
                                  <p:stCondLst>
                                    <p:cond delay="0"/>
                                  </p:stCondLst>
                                  <p:childTnLst>
                                    <p:set>
                                      <p:cBhvr>
                                        <p:cTn id="17" dur="1" fill="hold">
                                          <p:stCondLst>
                                            <p:cond delay="0"/>
                                          </p:stCondLst>
                                        </p:cTn>
                                        <p:tgtEl>
                                          <p:spTgt spid="24580"/>
                                        </p:tgtEl>
                                        <p:attrNameLst>
                                          <p:attrName>style.visibility</p:attrName>
                                        </p:attrNameLst>
                                      </p:cBhvr>
                                      <p:to>
                                        <p:strVal val="visible"/>
                                      </p:to>
                                    </p:set>
                                    <p:animEffect transition="in" filter="fade">
                                      <p:cBhvr>
                                        <p:cTn id="18" dur="500"/>
                                        <p:tgtEl>
                                          <p:spTgt spid="245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4579"/>
                                        </p:tgtEl>
                                        <p:attrNameLst>
                                          <p:attrName>style.visibility</p:attrName>
                                        </p:attrNameLst>
                                      </p:cBhvr>
                                      <p:to>
                                        <p:strVal val="visible"/>
                                      </p:to>
                                    </p:set>
                                    <p:animEffect transition="in" filter="fade">
                                      <p:cBhvr>
                                        <p:cTn id="23" dur="500"/>
                                        <p:tgtEl>
                                          <p:spTgt spid="245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584"/>
                                        </p:tgtEl>
                                        <p:attrNameLst>
                                          <p:attrName>style.visibility</p:attrName>
                                        </p:attrNameLst>
                                      </p:cBhvr>
                                      <p:to>
                                        <p:strVal val="visible"/>
                                      </p:to>
                                    </p:set>
                                    <p:animEffect transition="in" filter="fade">
                                      <p:cBhvr>
                                        <p:cTn id="26" dur="500"/>
                                        <p:tgtEl>
                                          <p:spTgt spid="245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5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8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24582"/>
                                        </p:tgtEl>
                                        <p:attrNameLst>
                                          <p:attrName>style.visibility</p:attrName>
                                        </p:attrNameLst>
                                      </p:cBhvr>
                                      <p:to>
                                        <p:strVal val="visible"/>
                                      </p:to>
                                    </p:set>
                                    <p:animEffect transition="in" filter="fade">
                                      <p:cBhvr>
                                        <p:cTn id="47"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P spid="25607" grpId="0"/>
      <p:bldP spid="24584" grpId="0"/>
      <p:bldP spid="24585"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4"/>
          <p:cNvGraphicFramePr>
            <a:graphicFrameLocks noChangeAspect="1"/>
          </p:cNvGraphicFramePr>
          <p:nvPr/>
        </p:nvGraphicFramePr>
        <p:xfrm>
          <a:off x="5232400" y="274639"/>
          <a:ext cx="1981200" cy="784225"/>
        </p:xfrm>
        <a:graphic>
          <a:graphicData uri="http://schemas.openxmlformats.org/presentationml/2006/ole">
            <mc:AlternateContent xmlns:mc="http://schemas.openxmlformats.org/markup-compatibility/2006">
              <mc:Choice xmlns:v="urn:schemas-microsoft-com:vml" Requires="v">
                <p:oleObj spid="_x0000_s24994" name="Equation" r:id="rId3" imgW="1091726" imgH="431613" progId="Equation.3">
                  <p:embed/>
                </p:oleObj>
              </mc:Choice>
              <mc:Fallback>
                <p:oleObj name="Equation" r:id="rId3" imgW="1091726"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0" y="274639"/>
                        <a:ext cx="1981200" cy="7842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4" name="Object 5"/>
          <p:cNvGraphicFramePr>
            <a:graphicFrameLocks noChangeAspect="1"/>
          </p:cNvGraphicFramePr>
          <p:nvPr/>
        </p:nvGraphicFramePr>
        <p:xfrm>
          <a:off x="3216275" y="1268414"/>
          <a:ext cx="2159000" cy="504825"/>
        </p:xfrm>
        <a:graphic>
          <a:graphicData uri="http://schemas.openxmlformats.org/presentationml/2006/ole">
            <mc:AlternateContent xmlns:mc="http://schemas.openxmlformats.org/markup-compatibility/2006">
              <mc:Choice xmlns:v="urn:schemas-microsoft-com:vml" Requires="v">
                <p:oleObj spid="_x0000_s24995" name="Equation" r:id="rId5" imgW="926698" imgH="215806" progId="Equation.3">
                  <p:embed/>
                </p:oleObj>
              </mc:Choice>
              <mc:Fallback>
                <p:oleObj name="Equation" r:id="rId5" imgW="926698"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275" y="1268414"/>
                        <a:ext cx="2159000" cy="5048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5" name="Object 6"/>
          <p:cNvGraphicFramePr>
            <a:graphicFrameLocks noChangeAspect="1"/>
          </p:cNvGraphicFramePr>
          <p:nvPr/>
        </p:nvGraphicFramePr>
        <p:xfrm>
          <a:off x="1833563" y="2432051"/>
          <a:ext cx="2449512" cy="893763"/>
        </p:xfrm>
        <a:graphic>
          <a:graphicData uri="http://schemas.openxmlformats.org/presentationml/2006/ole">
            <mc:AlternateContent xmlns:mc="http://schemas.openxmlformats.org/markup-compatibility/2006">
              <mc:Choice xmlns:v="urn:schemas-microsoft-com:vml" Requires="v">
                <p:oleObj spid="_x0000_s24996" name="公式" r:id="rId7" imgW="1358310" imgH="495085" progId="Equation.3">
                  <p:embed/>
                </p:oleObj>
              </mc:Choice>
              <mc:Fallback>
                <p:oleObj name="公式" r:id="rId7" imgW="1358310" imgH="4950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3563" y="2432051"/>
                        <a:ext cx="2449512" cy="89376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7"/>
          <p:cNvGraphicFramePr>
            <a:graphicFrameLocks noChangeAspect="1"/>
          </p:cNvGraphicFramePr>
          <p:nvPr/>
        </p:nvGraphicFramePr>
        <p:xfrm>
          <a:off x="1963738" y="3933826"/>
          <a:ext cx="3014662" cy="454025"/>
        </p:xfrm>
        <a:graphic>
          <a:graphicData uri="http://schemas.openxmlformats.org/presentationml/2006/ole">
            <mc:AlternateContent xmlns:mc="http://schemas.openxmlformats.org/markup-compatibility/2006">
              <mc:Choice xmlns:v="urn:schemas-microsoft-com:vml" Requires="v">
                <p:oleObj spid="_x0000_s24997" name="公式" r:id="rId9" imgW="1524000" imgH="228600" progId="Equation.3">
                  <p:embed/>
                </p:oleObj>
              </mc:Choice>
              <mc:Fallback>
                <p:oleObj name="公式" r:id="rId9" imgW="15240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3738" y="3933826"/>
                        <a:ext cx="3014662" cy="4540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8"/>
          <p:cNvGraphicFramePr>
            <a:graphicFrameLocks noChangeAspect="1"/>
          </p:cNvGraphicFramePr>
          <p:nvPr/>
        </p:nvGraphicFramePr>
        <p:xfrm>
          <a:off x="2495551" y="5399089"/>
          <a:ext cx="4824413" cy="479425"/>
        </p:xfrm>
        <a:graphic>
          <a:graphicData uri="http://schemas.openxmlformats.org/presentationml/2006/ole">
            <mc:AlternateContent xmlns:mc="http://schemas.openxmlformats.org/markup-compatibility/2006">
              <mc:Choice xmlns:v="urn:schemas-microsoft-com:vml" Requires="v">
                <p:oleObj spid="_x0000_s24998" name="公式" r:id="rId11" imgW="2438400" imgH="241300" progId="Equation.3">
                  <p:embed/>
                </p:oleObj>
              </mc:Choice>
              <mc:Fallback>
                <p:oleObj name="公式" r:id="rId11" imgW="24384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5551" y="5399089"/>
                        <a:ext cx="4824413" cy="479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8" name="TextBox 7"/>
          <p:cNvSpPr txBox="1">
            <a:spLocks noChangeArrowheads="1"/>
          </p:cNvSpPr>
          <p:nvPr/>
        </p:nvSpPr>
        <p:spPr bwMode="auto">
          <a:xfrm>
            <a:off x="8975726" y="1268414"/>
            <a:ext cx="1439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4.49</a:t>
            </a:r>
            <a:r>
              <a:rPr lang="zh-CN" altLang="en-US" sz="2800">
                <a:solidFill>
                  <a:srgbClr val="FFFFFF"/>
                </a:solidFill>
                <a:ea typeface="隶书" panose="02010509060101010101" pitchFamily="49" charset="-122"/>
              </a:rPr>
              <a:t>）</a:t>
            </a:r>
          </a:p>
        </p:txBody>
      </p:sp>
      <p:sp>
        <p:nvSpPr>
          <p:cNvPr id="25609" name="TextBox 8"/>
          <p:cNvSpPr txBox="1">
            <a:spLocks noChangeArrowheads="1"/>
          </p:cNvSpPr>
          <p:nvPr/>
        </p:nvSpPr>
        <p:spPr bwMode="auto">
          <a:xfrm>
            <a:off x="9012238" y="2617789"/>
            <a:ext cx="143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4.50</a:t>
            </a:r>
            <a:r>
              <a:rPr lang="zh-CN" altLang="en-US" sz="2800">
                <a:solidFill>
                  <a:srgbClr val="FFFFFF"/>
                </a:solidFill>
                <a:ea typeface="隶书" panose="02010509060101010101" pitchFamily="49" charset="-122"/>
              </a:rPr>
              <a:t>）</a:t>
            </a:r>
          </a:p>
        </p:txBody>
      </p:sp>
      <p:sp>
        <p:nvSpPr>
          <p:cNvPr id="25610" name="TextBox 9"/>
          <p:cNvSpPr txBox="1">
            <a:spLocks noChangeArrowheads="1"/>
          </p:cNvSpPr>
          <p:nvPr/>
        </p:nvSpPr>
        <p:spPr bwMode="auto">
          <a:xfrm>
            <a:off x="9056688" y="4818064"/>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4.51</a:t>
            </a:r>
            <a:r>
              <a:rPr lang="zh-CN" altLang="en-US" sz="2800">
                <a:solidFill>
                  <a:srgbClr val="FFFFFF"/>
                </a:solidFill>
                <a:ea typeface="隶书" panose="02010509060101010101" pitchFamily="49" charset="-122"/>
              </a:rPr>
              <a:t>）</a:t>
            </a:r>
          </a:p>
        </p:txBody>
      </p:sp>
      <p:sp>
        <p:nvSpPr>
          <p:cNvPr id="25611" name="TextBox 10"/>
          <p:cNvSpPr txBox="1">
            <a:spLocks noChangeArrowheads="1"/>
          </p:cNvSpPr>
          <p:nvPr/>
        </p:nvSpPr>
        <p:spPr bwMode="auto">
          <a:xfrm>
            <a:off x="9120188" y="5373689"/>
            <a:ext cx="143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4.52</a:t>
            </a:r>
            <a:r>
              <a:rPr lang="zh-CN" altLang="en-US" sz="2800">
                <a:solidFill>
                  <a:srgbClr val="FFFFFF"/>
                </a:solidFill>
                <a:ea typeface="隶书" panose="02010509060101010101" pitchFamily="49" charset="-122"/>
              </a:rPr>
              <a:t>）</a:t>
            </a:r>
          </a:p>
        </p:txBody>
      </p:sp>
      <p:sp>
        <p:nvSpPr>
          <p:cNvPr id="27659" name="TextBox 1"/>
          <p:cNvSpPr txBox="1">
            <a:spLocks noChangeArrowheads="1"/>
          </p:cNvSpPr>
          <p:nvPr/>
        </p:nvSpPr>
        <p:spPr bwMode="auto">
          <a:xfrm>
            <a:off x="1031876" y="363539"/>
            <a:ext cx="3240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00"/>
                </a:solidFill>
                <a:ea typeface="隶书" panose="02010509060101010101" pitchFamily="49" charset="-122"/>
              </a:rPr>
              <a:t>定义构型配分函数</a:t>
            </a:r>
          </a:p>
        </p:txBody>
      </p:sp>
      <p:sp>
        <p:nvSpPr>
          <p:cNvPr id="13" name="Rectangle 3"/>
          <p:cNvSpPr txBox="1">
            <a:spLocks noChangeArrowheads="1"/>
          </p:cNvSpPr>
          <p:nvPr/>
        </p:nvSpPr>
        <p:spPr bwMode="auto">
          <a:xfrm>
            <a:off x="1031876" y="3357563"/>
            <a:ext cx="65039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即理想固溶体，混合过程内能变化为零。</a:t>
            </a:r>
            <a:endParaRPr lang="en-US" altLang="zh-CN" sz="2400" kern="0" dirty="0">
              <a:solidFill>
                <a:srgbClr val="FFFFFF"/>
              </a:solidFill>
              <a:ea typeface="黑体" pitchFamily="49" charset="-122"/>
            </a:endParaRPr>
          </a:p>
        </p:txBody>
      </p:sp>
      <p:sp>
        <p:nvSpPr>
          <p:cNvPr id="2" name="右箭头 1"/>
          <p:cNvSpPr>
            <a:spLocks noChangeArrowheads="1"/>
          </p:cNvSpPr>
          <p:nvPr/>
        </p:nvSpPr>
        <p:spPr bwMode="auto">
          <a:xfrm>
            <a:off x="2351089" y="1412875"/>
            <a:ext cx="649287" cy="287338"/>
          </a:xfrm>
          <a:prstGeom prst="rightArrow">
            <a:avLst>
              <a:gd name="adj1" fmla="val 50000"/>
              <a:gd name="adj2" fmla="val 5021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sp>
        <p:nvSpPr>
          <p:cNvPr id="15" name="Rectangle 3"/>
          <p:cNvSpPr txBox="1">
            <a:spLocks noChangeArrowheads="1"/>
          </p:cNvSpPr>
          <p:nvPr/>
        </p:nvSpPr>
        <p:spPr bwMode="auto">
          <a:xfrm>
            <a:off x="1031876" y="1844675"/>
            <a:ext cx="57372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09600" indent="-609600" eaLnBrk="1" hangingPunct="1">
              <a:lnSpc>
                <a:spcPct val="120000"/>
              </a:lnSpc>
              <a:buNone/>
              <a:defRPr/>
            </a:pPr>
            <a:r>
              <a:rPr lang="zh-CN" altLang="en-US" sz="2400" kern="0" dirty="0">
                <a:solidFill>
                  <a:srgbClr val="FFFFFF"/>
                </a:solidFill>
                <a:ea typeface="黑体" pitchFamily="49" charset="-122"/>
              </a:rPr>
              <a:t>二元固溶体的某些状态性质平均：</a:t>
            </a:r>
            <a:endParaRPr lang="en-US" altLang="zh-CN" sz="2400" kern="0" dirty="0">
              <a:solidFill>
                <a:srgbClr val="FFFFFF"/>
              </a:solidFill>
              <a:ea typeface="黑体" pitchFamily="49" charset="-122"/>
            </a:endParaRPr>
          </a:p>
        </p:txBody>
      </p:sp>
      <p:graphicFrame>
        <p:nvGraphicFramePr>
          <p:cNvPr id="3" name="对象 2"/>
          <p:cNvGraphicFramePr>
            <a:graphicFrameLocks noChangeAspect="1"/>
          </p:cNvGraphicFramePr>
          <p:nvPr/>
        </p:nvGraphicFramePr>
        <p:xfrm>
          <a:off x="4271964" y="2432051"/>
          <a:ext cx="4694237" cy="893763"/>
        </p:xfrm>
        <a:graphic>
          <a:graphicData uri="http://schemas.openxmlformats.org/presentationml/2006/ole">
            <mc:AlternateContent xmlns:mc="http://schemas.openxmlformats.org/markup-compatibility/2006">
              <mc:Choice xmlns:v="urn:schemas-microsoft-com:vml" Requires="v">
                <p:oleObj spid="_x0000_s24999" name="公式" r:id="rId13" imgW="2603500" imgH="495300" progId="Equation.3">
                  <p:embed/>
                </p:oleObj>
              </mc:Choice>
              <mc:Fallback>
                <p:oleObj name="公式" r:id="rId13" imgW="2603500" imgH="495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71964" y="2432051"/>
                        <a:ext cx="4694237" cy="89376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对象 3"/>
          <p:cNvGraphicFramePr>
            <a:graphicFrameLocks noChangeAspect="1"/>
          </p:cNvGraphicFramePr>
          <p:nvPr/>
        </p:nvGraphicFramePr>
        <p:xfrm>
          <a:off x="2482850" y="4398964"/>
          <a:ext cx="6205538" cy="427037"/>
        </p:xfrm>
        <a:graphic>
          <a:graphicData uri="http://schemas.openxmlformats.org/presentationml/2006/ole">
            <mc:AlternateContent xmlns:mc="http://schemas.openxmlformats.org/markup-compatibility/2006">
              <mc:Choice xmlns:v="urn:schemas-microsoft-com:vml" Requires="v">
                <p:oleObj spid="_x0000_s25000" name="公式" r:id="rId15" imgW="3136900" imgH="215900" progId="Equation.3">
                  <p:embed/>
                </p:oleObj>
              </mc:Choice>
              <mc:Fallback>
                <p:oleObj name="公式" r:id="rId15" imgW="3136900" imgH="2159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2850" y="4398964"/>
                        <a:ext cx="6205538" cy="4270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对象 4"/>
          <p:cNvGraphicFramePr>
            <a:graphicFrameLocks noChangeAspect="1"/>
          </p:cNvGraphicFramePr>
          <p:nvPr/>
        </p:nvGraphicFramePr>
        <p:xfrm>
          <a:off x="2495550" y="4822825"/>
          <a:ext cx="2362200" cy="452438"/>
        </p:xfrm>
        <a:graphic>
          <a:graphicData uri="http://schemas.openxmlformats.org/presentationml/2006/ole">
            <mc:AlternateContent xmlns:mc="http://schemas.openxmlformats.org/markup-compatibility/2006">
              <mc:Choice xmlns:v="urn:schemas-microsoft-com:vml" Requires="v">
                <p:oleObj spid="_x0000_s25001" name="公式" r:id="rId17" imgW="1193800" imgH="228600" progId="Equation.3">
                  <p:embed/>
                </p:oleObj>
              </mc:Choice>
              <mc:Fallback>
                <p:oleObj name="公式" r:id="rId17" imgW="11938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95550" y="4822825"/>
                        <a:ext cx="2362200" cy="4524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87002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fade">
                                      <p:cBhvr>
                                        <p:cTn id="10" dur="500"/>
                                        <p:tgtEl>
                                          <p:spTgt spid="256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608"/>
                                        </p:tgtEl>
                                        <p:attrNameLst>
                                          <p:attrName>style.visibility</p:attrName>
                                        </p:attrNameLst>
                                      </p:cBhvr>
                                      <p:to>
                                        <p:strVal val="visible"/>
                                      </p:to>
                                    </p:set>
                                    <p:animEffect transition="in" filter="fade">
                                      <p:cBhvr>
                                        <p:cTn id="13" dur="500"/>
                                        <p:tgtEl>
                                          <p:spTgt spid="256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5605"/>
                                        </p:tgtEl>
                                        <p:attrNameLst>
                                          <p:attrName>style.visibility</p:attrName>
                                        </p:attrNameLst>
                                      </p:cBhvr>
                                      <p:to>
                                        <p:strVal val="visible"/>
                                      </p:to>
                                    </p:set>
                                    <p:animEffect transition="in" filter="fade">
                                      <p:cBhvr>
                                        <p:cTn id="23" dur="500"/>
                                        <p:tgtEl>
                                          <p:spTgt spid="256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609"/>
                                        </p:tgtEl>
                                        <p:attrNameLst>
                                          <p:attrName>style.visibility</p:attrName>
                                        </p:attrNameLst>
                                      </p:cBhvr>
                                      <p:to>
                                        <p:strVal val="visible"/>
                                      </p:to>
                                    </p:set>
                                    <p:animEffect transition="in" filter="fade">
                                      <p:cBhvr>
                                        <p:cTn id="31" dur="500"/>
                                        <p:tgtEl>
                                          <p:spTgt spid="2560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5606"/>
                                        </p:tgtEl>
                                        <p:attrNameLst>
                                          <p:attrName>style.visibility</p:attrName>
                                        </p:attrNameLst>
                                      </p:cBhvr>
                                      <p:to>
                                        <p:strVal val="visible"/>
                                      </p:to>
                                    </p:set>
                                    <p:animEffect transition="in" filter="fade">
                                      <p:cBhvr>
                                        <p:cTn id="41" dur="500"/>
                                        <p:tgtEl>
                                          <p:spTgt spid="2560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610"/>
                                        </p:tgtEl>
                                        <p:attrNameLst>
                                          <p:attrName>style.visibility</p:attrName>
                                        </p:attrNameLst>
                                      </p:cBhvr>
                                      <p:to>
                                        <p:strVal val="visible"/>
                                      </p:to>
                                    </p:set>
                                    <p:animEffect transition="in" filter="fade">
                                      <p:cBhvr>
                                        <p:cTn id="51" dur="500"/>
                                        <p:tgtEl>
                                          <p:spTgt spid="25610"/>
                                        </p:tgtEl>
                                      </p:cBhvr>
                                    </p:animEffect>
                                  </p:childTnLst>
                                </p:cTn>
                              </p:par>
                              <p:par>
                                <p:cTn id="52" presetID="10"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611"/>
                                        </p:tgtEl>
                                        <p:attrNameLst>
                                          <p:attrName>style.visibility</p:attrName>
                                        </p:attrNameLst>
                                      </p:cBhvr>
                                      <p:to>
                                        <p:strVal val="visible"/>
                                      </p:to>
                                    </p:set>
                                    <p:animEffect transition="in" filter="fade">
                                      <p:cBhvr>
                                        <p:cTn id="59" dur="500"/>
                                        <p:tgtEl>
                                          <p:spTgt spid="25611"/>
                                        </p:tgtEl>
                                      </p:cBhvr>
                                    </p:animEffect>
                                  </p:childTnLst>
                                </p:cTn>
                              </p:par>
                              <p:par>
                                <p:cTn id="60" presetID="10" presetClass="entr" presetSubtype="0" fill="hold" nodeType="withEffect">
                                  <p:stCondLst>
                                    <p:cond delay="0"/>
                                  </p:stCondLst>
                                  <p:childTnLst>
                                    <p:set>
                                      <p:cBhvr>
                                        <p:cTn id="61" dur="1" fill="hold">
                                          <p:stCondLst>
                                            <p:cond delay="0"/>
                                          </p:stCondLst>
                                        </p:cTn>
                                        <p:tgtEl>
                                          <p:spTgt spid="25607"/>
                                        </p:tgtEl>
                                        <p:attrNameLst>
                                          <p:attrName>style.visibility</p:attrName>
                                        </p:attrNameLst>
                                      </p:cBhvr>
                                      <p:to>
                                        <p:strVal val="visible"/>
                                      </p:to>
                                    </p:set>
                                    <p:animEffect transition="in" filter="fade">
                                      <p:cBhvr>
                                        <p:cTn id="62"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25609" grpId="0"/>
      <p:bldP spid="25610" grpId="0"/>
      <p:bldP spid="25611" grpId="0"/>
      <p:bldP spid="13" grpId="0"/>
      <p:bldP spid="2"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966651" y="5229226"/>
            <a:ext cx="9421949" cy="720725"/>
          </a:xfrm>
        </p:spPr>
        <p:txBody>
          <a:bodyPr/>
          <a:lstStyle/>
          <a:p>
            <a:pPr eaLnBrk="1" hangingPunct="1">
              <a:lnSpc>
                <a:spcPct val="120000"/>
              </a:lnSpc>
              <a:buFontTx/>
              <a:buNone/>
            </a:pPr>
            <a:r>
              <a:rPr lang="zh-CN" altLang="en-US" sz="2400" dirty="0">
                <a:ea typeface="黑体" panose="02010609060101010101" pitchFamily="49" charset="-122"/>
                <a:sym typeface="Symbol" panose="05050102010706020507" pitchFamily="18" charset="2"/>
              </a:rPr>
              <a:t>式中</a:t>
            </a:r>
            <a:r>
              <a:rPr lang="zh-CN" altLang="en-US" sz="2400" b="1" i="1" dirty="0">
                <a:solidFill>
                  <a:schemeClr val="tx2"/>
                </a:solidFill>
                <a:ea typeface="黑体" panose="02010609060101010101" pitchFamily="49" charset="-122"/>
                <a:sym typeface="Symbol" panose="05050102010706020507" pitchFamily="18" charset="2"/>
              </a:rPr>
              <a:t></a:t>
            </a:r>
            <a:r>
              <a:rPr lang="en-US" altLang="zh-CN" sz="2400" b="1" i="1" baseline="-25000" dirty="0">
                <a:solidFill>
                  <a:schemeClr val="tx2"/>
                </a:solidFill>
                <a:ea typeface="黑体" panose="02010609060101010101" pitchFamily="49" charset="-122"/>
                <a:sym typeface="Symbol" panose="05050102010706020507" pitchFamily="18" charset="2"/>
              </a:rPr>
              <a:t>k</a:t>
            </a:r>
            <a:r>
              <a:rPr lang="zh-CN" altLang="en-US" sz="2400" b="1" i="1" baseline="30000" dirty="0">
                <a:solidFill>
                  <a:schemeClr val="tx2"/>
                </a:solidFill>
                <a:ea typeface="黑体" panose="02010609060101010101" pitchFamily="49" charset="-122"/>
                <a:sym typeface="Symbol" panose="05050102010706020507" pitchFamily="18" charset="2"/>
              </a:rPr>
              <a:t>*</a:t>
            </a:r>
            <a:r>
              <a:rPr lang="en-US" altLang="zh-CN" sz="2400" b="1" i="1" dirty="0">
                <a:solidFill>
                  <a:schemeClr val="tx2"/>
                </a:solidFill>
                <a:ea typeface="黑体" panose="02010609060101010101" pitchFamily="49" charset="-122"/>
                <a:sym typeface="Symbol" panose="05050102010706020507" pitchFamily="18" charset="2"/>
              </a:rPr>
              <a:t>=-</a:t>
            </a:r>
            <a:r>
              <a:rPr lang="en-US" altLang="zh-CN" sz="2400" b="1" i="1" dirty="0" err="1">
                <a:solidFill>
                  <a:schemeClr val="tx2"/>
                </a:solidFill>
                <a:ea typeface="黑体" panose="02010609060101010101" pitchFamily="49" charset="-122"/>
                <a:sym typeface="Symbol" panose="05050102010706020507" pitchFamily="18" charset="2"/>
              </a:rPr>
              <a:t>kT</a:t>
            </a:r>
            <a:r>
              <a:rPr lang="en-US" altLang="zh-CN" sz="2400" b="1" i="1" dirty="0">
                <a:solidFill>
                  <a:schemeClr val="tx2"/>
                </a:solidFill>
                <a:ea typeface="黑体" panose="02010609060101010101" pitchFamily="49" charset="-122"/>
                <a:sym typeface="Symbol" panose="05050102010706020507" pitchFamily="18" charset="2"/>
              </a:rPr>
              <a:t> </a:t>
            </a:r>
            <a:r>
              <a:rPr lang="en-US" altLang="zh-CN" sz="2400" b="1" i="1" dirty="0" err="1">
                <a:solidFill>
                  <a:schemeClr val="tx2"/>
                </a:solidFill>
                <a:ea typeface="黑体" panose="02010609060101010101" pitchFamily="49" charset="-122"/>
                <a:sym typeface="Symbol" panose="05050102010706020507" pitchFamily="18" charset="2"/>
              </a:rPr>
              <a:t>lnq</a:t>
            </a:r>
            <a:r>
              <a:rPr lang="en-US" altLang="zh-CN" sz="2400" b="1" i="1" baseline="-25000" dirty="0" err="1">
                <a:solidFill>
                  <a:schemeClr val="tx2"/>
                </a:solidFill>
                <a:ea typeface="黑体" panose="02010609060101010101" pitchFamily="49" charset="-122"/>
                <a:sym typeface="Symbol" panose="05050102010706020507" pitchFamily="18" charset="2"/>
              </a:rPr>
              <a:t>k</a:t>
            </a:r>
            <a:r>
              <a:rPr lang="zh-CN" altLang="en-US" sz="2400" dirty="0">
                <a:ea typeface="黑体" panose="02010609060101010101" pitchFamily="49" charset="-122"/>
                <a:sym typeface="Symbol" panose="05050102010706020507" pitchFamily="18" charset="2"/>
              </a:rPr>
              <a:t>为固溶体中</a:t>
            </a:r>
            <a:r>
              <a:rPr lang="en-US" altLang="zh-CN" sz="2400" b="1" i="1" dirty="0">
                <a:solidFill>
                  <a:schemeClr val="tx2"/>
                </a:solidFill>
                <a:ea typeface="黑体" panose="02010609060101010101" pitchFamily="49" charset="-122"/>
                <a:sym typeface="Symbol" panose="05050102010706020507" pitchFamily="18" charset="2"/>
              </a:rPr>
              <a:t>k</a:t>
            </a:r>
            <a:r>
              <a:rPr lang="zh-CN" altLang="en-US" sz="2400" dirty="0">
                <a:ea typeface="黑体" panose="02010609060101010101" pitchFamily="49" charset="-122"/>
                <a:sym typeface="Symbol" panose="05050102010706020507" pitchFamily="18" charset="2"/>
              </a:rPr>
              <a:t>组分粒子的标准化学位。</a:t>
            </a:r>
          </a:p>
        </p:txBody>
      </p:sp>
      <p:graphicFrame>
        <p:nvGraphicFramePr>
          <p:cNvPr id="28675" name="Object 4"/>
          <p:cNvGraphicFramePr>
            <a:graphicFrameLocks noChangeAspect="1"/>
          </p:cNvGraphicFramePr>
          <p:nvPr/>
        </p:nvGraphicFramePr>
        <p:xfrm>
          <a:off x="2063751" y="454026"/>
          <a:ext cx="2212975" cy="454025"/>
        </p:xfrm>
        <a:graphic>
          <a:graphicData uri="http://schemas.openxmlformats.org/presentationml/2006/ole">
            <mc:AlternateContent xmlns:mc="http://schemas.openxmlformats.org/markup-compatibility/2006">
              <mc:Choice xmlns:v="urn:schemas-microsoft-com:vml" Requires="v">
                <p:oleObj spid="_x0000_s25966" name="公式" r:id="rId3" imgW="1053643" imgH="215806" progId="Equation.3">
                  <p:embed/>
                </p:oleObj>
              </mc:Choice>
              <mc:Fallback>
                <p:oleObj name="公式" r:id="rId3" imgW="1053643"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454026"/>
                        <a:ext cx="2212975" cy="4540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5"/>
          <p:cNvGraphicFramePr>
            <a:graphicFrameLocks noChangeAspect="1"/>
          </p:cNvGraphicFramePr>
          <p:nvPr/>
        </p:nvGraphicFramePr>
        <p:xfrm>
          <a:off x="5232401" y="1541463"/>
          <a:ext cx="2371725" cy="508000"/>
        </p:xfrm>
        <a:graphic>
          <a:graphicData uri="http://schemas.openxmlformats.org/presentationml/2006/ole">
            <mc:AlternateContent xmlns:mc="http://schemas.openxmlformats.org/markup-compatibility/2006">
              <mc:Choice xmlns:v="urn:schemas-microsoft-com:vml" Requires="v">
                <p:oleObj spid="_x0000_s25967" name="Equation" r:id="rId5" imgW="1129810" imgH="241195" progId="Equation.3">
                  <p:embed/>
                </p:oleObj>
              </mc:Choice>
              <mc:Fallback>
                <p:oleObj name="Equation" r:id="rId5" imgW="1129810"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2401" y="1541463"/>
                        <a:ext cx="2371725" cy="5080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6"/>
          <p:cNvGraphicFramePr>
            <a:graphicFrameLocks noChangeAspect="1"/>
          </p:cNvGraphicFramePr>
          <p:nvPr/>
        </p:nvGraphicFramePr>
        <p:xfrm>
          <a:off x="2279651" y="2152650"/>
          <a:ext cx="2200275" cy="946150"/>
        </p:xfrm>
        <a:graphic>
          <a:graphicData uri="http://schemas.openxmlformats.org/presentationml/2006/ole">
            <mc:AlternateContent xmlns:mc="http://schemas.openxmlformats.org/markup-compatibility/2006">
              <mc:Choice xmlns:v="urn:schemas-microsoft-com:vml" Requires="v">
                <p:oleObj spid="_x0000_s25968" name="公式" r:id="rId7" imgW="1181100" imgH="508000" progId="Equation.3">
                  <p:embed/>
                </p:oleObj>
              </mc:Choice>
              <mc:Fallback>
                <p:oleObj name="公式" r:id="rId7" imgW="11811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9651" y="2152650"/>
                        <a:ext cx="2200275" cy="9461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0" name="Object 7"/>
          <p:cNvGraphicFramePr>
            <a:graphicFrameLocks noChangeAspect="1"/>
          </p:cNvGraphicFramePr>
          <p:nvPr/>
        </p:nvGraphicFramePr>
        <p:xfrm>
          <a:off x="2311401" y="4149725"/>
          <a:ext cx="3929063" cy="946150"/>
        </p:xfrm>
        <a:graphic>
          <a:graphicData uri="http://schemas.openxmlformats.org/presentationml/2006/ole">
            <mc:AlternateContent xmlns:mc="http://schemas.openxmlformats.org/markup-compatibility/2006">
              <mc:Choice xmlns:v="urn:schemas-microsoft-com:vml" Requires="v">
                <p:oleObj spid="_x0000_s25969" name="Equation" r:id="rId9" imgW="2108200" imgH="508000" progId="Equation.3">
                  <p:embed/>
                </p:oleObj>
              </mc:Choice>
              <mc:Fallback>
                <p:oleObj name="Equation" r:id="rId9" imgW="2108200" imgH="508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1401" y="4149725"/>
                        <a:ext cx="3929063" cy="9461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1" name="TextBox 6"/>
          <p:cNvSpPr txBox="1">
            <a:spLocks noChangeArrowheads="1"/>
          </p:cNvSpPr>
          <p:nvPr/>
        </p:nvSpPr>
        <p:spPr bwMode="auto">
          <a:xfrm>
            <a:off x="9193213" y="908050"/>
            <a:ext cx="1439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4.53</a:t>
            </a:r>
            <a:r>
              <a:rPr lang="zh-CN" altLang="en-US" sz="2800">
                <a:solidFill>
                  <a:srgbClr val="FFFFFF"/>
                </a:solidFill>
                <a:ea typeface="隶书" panose="02010509060101010101" pitchFamily="49" charset="-122"/>
              </a:rPr>
              <a:t>）</a:t>
            </a:r>
          </a:p>
        </p:txBody>
      </p:sp>
      <p:sp>
        <p:nvSpPr>
          <p:cNvPr id="26632" name="TextBox 7"/>
          <p:cNvSpPr txBox="1">
            <a:spLocks noChangeArrowheads="1"/>
          </p:cNvSpPr>
          <p:nvPr/>
        </p:nvSpPr>
        <p:spPr bwMode="auto">
          <a:xfrm>
            <a:off x="9188451" y="1430339"/>
            <a:ext cx="1439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4.54</a:t>
            </a:r>
            <a:r>
              <a:rPr lang="zh-CN" altLang="en-US" sz="2800">
                <a:solidFill>
                  <a:srgbClr val="FFFFFF"/>
                </a:solidFill>
                <a:ea typeface="隶书" panose="02010509060101010101" pitchFamily="49" charset="-122"/>
              </a:rPr>
              <a:t>）</a:t>
            </a:r>
          </a:p>
        </p:txBody>
      </p:sp>
      <p:sp>
        <p:nvSpPr>
          <p:cNvPr id="26633" name="TextBox 8"/>
          <p:cNvSpPr txBox="1">
            <a:spLocks noChangeArrowheads="1"/>
          </p:cNvSpPr>
          <p:nvPr/>
        </p:nvSpPr>
        <p:spPr bwMode="auto">
          <a:xfrm>
            <a:off x="9186863" y="3429000"/>
            <a:ext cx="1441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4.55</a:t>
            </a:r>
            <a:r>
              <a:rPr lang="zh-CN" altLang="en-US" sz="2800">
                <a:solidFill>
                  <a:srgbClr val="FFFFFF"/>
                </a:solidFill>
                <a:ea typeface="隶书" panose="02010509060101010101" pitchFamily="49" charset="-122"/>
              </a:rPr>
              <a:t>）</a:t>
            </a:r>
          </a:p>
        </p:txBody>
      </p:sp>
      <p:sp>
        <p:nvSpPr>
          <p:cNvPr id="26634" name="TextBox 9"/>
          <p:cNvSpPr txBox="1">
            <a:spLocks noChangeArrowheads="1"/>
          </p:cNvSpPr>
          <p:nvPr/>
        </p:nvSpPr>
        <p:spPr bwMode="auto">
          <a:xfrm>
            <a:off x="9120188" y="4365626"/>
            <a:ext cx="144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4.56</a:t>
            </a:r>
            <a:r>
              <a:rPr lang="zh-CN" altLang="en-US" sz="2800">
                <a:solidFill>
                  <a:srgbClr val="FFFFFF"/>
                </a:solidFill>
                <a:ea typeface="隶书" panose="02010509060101010101" pitchFamily="49" charset="-122"/>
              </a:rPr>
              <a:t>）</a:t>
            </a:r>
          </a:p>
        </p:txBody>
      </p:sp>
      <p:graphicFrame>
        <p:nvGraphicFramePr>
          <p:cNvPr id="2" name="对象 1"/>
          <p:cNvGraphicFramePr>
            <a:graphicFrameLocks noChangeAspect="1"/>
          </p:cNvGraphicFramePr>
          <p:nvPr/>
        </p:nvGraphicFramePr>
        <p:xfrm>
          <a:off x="4295776" y="469900"/>
          <a:ext cx="4291013" cy="960438"/>
        </p:xfrm>
        <a:graphic>
          <a:graphicData uri="http://schemas.openxmlformats.org/presentationml/2006/ole">
            <mc:AlternateContent xmlns:mc="http://schemas.openxmlformats.org/markup-compatibility/2006">
              <mc:Choice xmlns:v="urn:schemas-microsoft-com:vml" Requires="v">
                <p:oleObj spid="_x0000_s25970" name="公式" r:id="rId11" imgW="2044700" imgH="457200" progId="Equation.3">
                  <p:embed/>
                </p:oleObj>
              </mc:Choice>
              <mc:Fallback>
                <p:oleObj name="公式" r:id="rId11" imgW="204470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5776" y="469900"/>
                        <a:ext cx="4291013" cy="9604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3"/>
          <p:cNvSpPr txBox="1">
            <a:spLocks noChangeArrowheads="1"/>
          </p:cNvSpPr>
          <p:nvPr/>
        </p:nvSpPr>
        <p:spPr bwMode="auto">
          <a:xfrm>
            <a:off x="901337" y="1511300"/>
            <a:ext cx="490732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buFontTx/>
              <a:buNone/>
              <a:defRPr/>
            </a:pPr>
            <a:r>
              <a:rPr lang="zh-CN" altLang="en-US" sz="2400" kern="0" dirty="0">
                <a:solidFill>
                  <a:srgbClr val="FFFFFF"/>
                </a:solidFill>
                <a:ea typeface="黑体" pitchFamily="49" charset="-122"/>
              </a:rPr>
              <a:t>故体系混合自由能为：</a:t>
            </a:r>
          </a:p>
        </p:txBody>
      </p:sp>
      <p:graphicFrame>
        <p:nvGraphicFramePr>
          <p:cNvPr id="3" name="对象 2"/>
          <p:cNvGraphicFramePr>
            <a:graphicFrameLocks noChangeAspect="1"/>
          </p:cNvGraphicFramePr>
          <p:nvPr/>
        </p:nvGraphicFramePr>
        <p:xfrm>
          <a:off x="4440238" y="2159000"/>
          <a:ext cx="3433762" cy="946150"/>
        </p:xfrm>
        <a:graphic>
          <a:graphicData uri="http://schemas.openxmlformats.org/presentationml/2006/ole">
            <mc:AlternateContent xmlns:mc="http://schemas.openxmlformats.org/markup-compatibility/2006">
              <mc:Choice xmlns:v="urn:schemas-microsoft-com:vml" Requires="v">
                <p:oleObj spid="_x0000_s25971" name="公式" r:id="rId13" imgW="1841500" imgH="508000" progId="Equation.3">
                  <p:embed/>
                </p:oleObj>
              </mc:Choice>
              <mc:Fallback>
                <p:oleObj name="公式" r:id="rId13" imgW="1841500" imgH="5080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0238" y="2159000"/>
                        <a:ext cx="3433762" cy="9461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对象 3"/>
          <p:cNvGraphicFramePr>
            <a:graphicFrameLocks noChangeAspect="1"/>
          </p:cNvGraphicFramePr>
          <p:nvPr/>
        </p:nvGraphicFramePr>
        <p:xfrm>
          <a:off x="2711450" y="3141664"/>
          <a:ext cx="5302250" cy="898525"/>
        </p:xfrm>
        <a:graphic>
          <a:graphicData uri="http://schemas.openxmlformats.org/presentationml/2006/ole">
            <mc:AlternateContent xmlns:mc="http://schemas.openxmlformats.org/markup-compatibility/2006">
              <mc:Choice xmlns:v="urn:schemas-microsoft-com:vml" Requires="v">
                <p:oleObj spid="_x0000_s25972" name="公式" r:id="rId15" imgW="2844800" imgH="482600" progId="Equation.3">
                  <p:embed/>
                </p:oleObj>
              </mc:Choice>
              <mc:Fallback>
                <p:oleObj name="公式" r:id="rId15" imgW="2844800" imgH="482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1450" y="3141664"/>
                        <a:ext cx="5302250" cy="8985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25539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fade">
                                      <p:cBhvr>
                                        <p:cTn id="7" dur="500"/>
                                        <p:tgtEl>
                                          <p:spTgt spid="2663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6628"/>
                                        </p:tgtEl>
                                        <p:attrNameLst>
                                          <p:attrName>style.visibility</p:attrName>
                                        </p:attrNameLst>
                                      </p:cBhvr>
                                      <p:to>
                                        <p:strVal val="visible"/>
                                      </p:to>
                                    </p:set>
                                    <p:animEffect transition="in" filter="fade">
                                      <p:cBhvr>
                                        <p:cTn id="18" dur="500"/>
                                        <p:tgtEl>
                                          <p:spTgt spid="266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632"/>
                                        </p:tgtEl>
                                        <p:attrNameLst>
                                          <p:attrName>style.visibility</p:attrName>
                                        </p:attrNameLst>
                                      </p:cBhvr>
                                      <p:to>
                                        <p:strVal val="visible"/>
                                      </p:to>
                                    </p:set>
                                    <p:animEffect transition="in" filter="fade">
                                      <p:cBhvr>
                                        <p:cTn id="21" dur="500"/>
                                        <p:tgtEl>
                                          <p:spTgt spid="266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6629"/>
                                        </p:tgtEl>
                                        <p:attrNameLst>
                                          <p:attrName>style.visibility</p:attrName>
                                        </p:attrNameLst>
                                      </p:cBhvr>
                                      <p:to>
                                        <p:strVal val="visible"/>
                                      </p:to>
                                    </p:set>
                                    <p:animEffect transition="in" filter="fade">
                                      <p:cBhvr>
                                        <p:cTn id="26" dur="500"/>
                                        <p:tgtEl>
                                          <p:spTgt spid="266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633"/>
                                        </p:tgtEl>
                                        <p:attrNameLst>
                                          <p:attrName>style.visibility</p:attrName>
                                        </p:attrNameLst>
                                      </p:cBhvr>
                                      <p:to>
                                        <p:strVal val="visible"/>
                                      </p:to>
                                    </p:set>
                                    <p:animEffect transition="in" filter="fade">
                                      <p:cBhvr>
                                        <p:cTn id="39" dur="500"/>
                                        <p:tgtEl>
                                          <p:spTgt spid="2663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626">
                                            <p:txEl>
                                              <p:pRg st="0" end="0"/>
                                            </p:txEl>
                                          </p:spTgt>
                                        </p:tgtEl>
                                        <p:attrNameLst>
                                          <p:attrName>style.visibility</p:attrName>
                                        </p:attrNameLst>
                                      </p:cBhvr>
                                      <p:to>
                                        <p:strVal val="visible"/>
                                      </p:to>
                                    </p:set>
                                    <p:animEffect transition="in" filter="fade">
                                      <p:cBhvr>
                                        <p:cTn id="44" dur="500"/>
                                        <p:tgtEl>
                                          <p:spTgt spid="26626">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26630"/>
                                        </p:tgtEl>
                                        <p:attrNameLst>
                                          <p:attrName>style.visibility</p:attrName>
                                        </p:attrNameLst>
                                      </p:cBhvr>
                                      <p:to>
                                        <p:strVal val="visible"/>
                                      </p:to>
                                    </p:set>
                                    <p:animEffect transition="in" filter="fade">
                                      <p:cBhvr>
                                        <p:cTn id="49" dur="500"/>
                                        <p:tgtEl>
                                          <p:spTgt spid="266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634"/>
                                        </p:tgtEl>
                                        <p:attrNameLst>
                                          <p:attrName>style.visibility</p:attrName>
                                        </p:attrNameLst>
                                      </p:cBhvr>
                                      <p:to>
                                        <p:strVal val="visible"/>
                                      </p:to>
                                    </p:set>
                                    <p:animEffect transition="in" filter="fade">
                                      <p:cBhvr>
                                        <p:cTn id="52"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P spid="26631" grpId="0"/>
      <p:bldP spid="26632" grpId="0"/>
      <p:bldP spid="26633" grpId="0"/>
      <p:bldP spid="26634"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24717" y="360670"/>
            <a:ext cx="4191000" cy="533400"/>
          </a:xfrm>
        </p:spPr>
        <p:txBody>
          <a:bodyPr/>
          <a:lstStyle/>
          <a:p>
            <a:pPr algn="l" eaLnBrk="1" hangingPunct="1">
              <a:defRPr/>
            </a:pPr>
            <a:r>
              <a:rPr lang="en-US" altLang="zh-CN" sz="3200" dirty="0">
                <a:latin typeface="+mn-lt"/>
                <a:ea typeface="黑体" panose="02010609060101010101" pitchFamily="49" charset="-122"/>
              </a:rPr>
              <a:t>4.3.2 </a:t>
            </a:r>
            <a:r>
              <a:rPr lang="zh-CN" altLang="en-US" sz="3200" dirty="0">
                <a:latin typeface="+mn-lt"/>
                <a:ea typeface="黑体" panose="02010609060101010101" pitchFamily="49" charset="-122"/>
              </a:rPr>
              <a:t>固溶体混合熵</a:t>
            </a:r>
          </a:p>
        </p:txBody>
      </p:sp>
      <p:sp>
        <p:nvSpPr>
          <p:cNvPr id="28675" name="Rectangle 3"/>
          <p:cNvSpPr>
            <a:spLocks noGrp="1" noChangeArrowheads="1"/>
          </p:cNvSpPr>
          <p:nvPr>
            <p:ph type="body" idx="1"/>
          </p:nvPr>
        </p:nvSpPr>
        <p:spPr>
          <a:xfrm>
            <a:off x="311731" y="3363837"/>
            <a:ext cx="11597113" cy="2752725"/>
          </a:xfrm>
        </p:spPr>
        <p:txBody>
          <a:bodyPr/>
          <a:lstStyle/>
          <a:p>
            <a:pPr marL="0" indent="0" eaLnBrk="1" hangingPunct="1">
              <a:lnSpc>
                <a:spcPct val="120000"/>
              </a:lnSpc>
            </a:pPr>
            <a:r>
              <a:rPr lang="zh-CN" altLang="en-US" sz="2400" dirty="0">
                <a:ea typeface="黑体" panose="02010609060101010101" pitchFamily="49" charset="-122"/>
              </a:rPr>
              <a:t> 其结果表观上与离域子体系的混合熵公式一样；</a:t>
            </a:r>
            <a:endParaRPr lang="en-US" altLang="zh-CN" sz="2400" dirty="0">
              <a:ea typeface="黑体" panose="02010609060101010101" pitchFamily="49" charset="-122"/>
            </a:endParaRPr>
          </a:p>
          <a:p>
            <a:pPr marL="0" indent="0" eaLnBrk="1" hangingPunct="1">
              <a:lnSpc>
                <a:spcPct val="120000"/>
              </a:lnSpc>
            </a:pPr>
            <a:r>
              <a:rPr lang="zh-CN" altLang="en-US" sz="2400" dirty="0">
                <a:ea typeface="黑体" panose="02010609060101010101" pitchFamily="49" charset="-122"/>
              </a:rPr>
              <a:t> 从推导过程看，两类混合体系的混合熵增加的起因均为混合后体系微观态数增加所致，但微观态变化的图象却完全不同</a:t>
            </a:r>
            <a:r>
              <a:rPr lang="en-US" altLang="zh-CN" sz="2400" dirty="0">
                <a:ea typeface="黑体" panose="02010609060101010101" pitchFamily="49" charset="-122"/>
              </a:rPr>
              <a:t>---</a:t>
            </a:r>
            <a:endParaRPr lang="zh-CN" altLang="en-US" sz="2400" dirty="0">
              <a:ea typeface="黑体" panose="02010609060101010101" pitchFamily="49" charset="-122"/>
            </a:endParaRPr>
          </a:p>
          <a:p>
            <a:pPr marL="0" indent="0" eaLnBrk="1" hangingPunct="1">
              <a:lnSpc>
                <a:spcPct val="120000"/>
              </a:lnSpc>
              <a:buNone/>
            </a:pPr>
            <a:r>
              <a:rPr lang="zh-CN" altLang="en-US" sz="2400" dirty="0">
                <a:ea typeface="黑体" panose="02010609060101010101" pitchFamily="49" charset="-122"/>
              </a:rPr>
              <a:t>定域子体系</a:t>
            </a:r>
            <a:r>
              <a:rPr lang="en-US" altLang="zh-CN" sz="2400" dirty="0">
                <a:ea typeface="黑体" panose="02010609060101010101" pitchFamily="49" charset="-122"/>
              </a:rPr>
              <a:t>:  </a:t>
            </a:r>
            <a:r>
              <a:rPr lang="zh-CN" altLang="en-US" sz="2400" dirty="0">
                <a:solidFill>
                  <a:schemeClr val="tx2"/>
                </a:solidFill>
                <a:ea typeface="黑体" panose="02010609060101010101" pitchFamily="49" charset="-122"/>
              </a:rPr>
              <a:t>源自于排列方式数增加</a:t>
            </a:r>
            <a:r>
              <a:rPr lang="zh-CN" altLang="en-US" sz="2400" dirty="0">
                <a:ea typeface="黑体" panose="02010609060101010101" pitchFamily="49" charset="-122"/>
              </a:rPr>
              <a:t> </a:t>
            </a:r>
          </a:p>
          <a:p>
            <a:pPr marL="0" indent="0" eaLnBrk="1" hangingPunct="1">
              <a:lnSpc>
                <a:spcPct val="120000"/>
              </a:lnSpc>
              <a:buNone/>
            </a:pPr>
            <a:r>
              <a:rPr lang="zh-CN" altLang="en-US" sz="2400" dirty="0">
                <a:ea typeface="黑体" panose="02010609060101010101" pitchFamily="49" charset="-122"/>
              </a:rPr>
              <a:t>离域子体系</a:t>
            </a:r>
            <a:r>
              <a:rPr lang="en-US" altLang="zh-CN" sz="2400" dirty="0">
                <a:ea typeface="黑体" panose="02010609060101010101" pitchFamily="49" charset="-122"/>
              </a:rPr>
              <a:t>:  </a:t>
            </a:r>
            <a:r>
              <a:rPr lang="zh-CN" altLang="en-US" sz="2400" dirty="0">
                <a:solidFill>
                  <a:schemeClr val="tx2"/>
                </a:solidFill>
                <a:ea typeface="黑体" panose="02010609060101010101" pitchFamily="49" charset="-122"/>
              </a:rPr>
              <a:t>源自于粒子运动空间增大所致的平动能级变窄</a:t>
            </a:r>
          </a:p>
        </p:txBody>
      </p:sp>
      <p:graphicFrame>
        <p:nvGraphicFramePr>
          <p:cNvPr id="29700" name="Object 5"/>
          <p:cNvGraphicFramePr>
            <a:graphicFrameLocks noChangeAspect="1"/>
          </p:cNvGraphicFramePr>
          <p:nvPr>
            <p:extLst>
              <p:ext uri="{D42A27DB-BD31-4B8C-83A1-F6EECF244321}">
                <p14:modId xmlns:p14="http://schemas.microsoft.com/office/powerpoint/2010/main" val="1394885227"/>
              </p:ext>
            </p:extLst>
          </p:nvPr>
        </p:nvGraphicFramePr>
        <p:xfrm>
          <a:off x="498077" y="1027912"/>
          <a:ext cx="10391274" cy="2251315"/>
        </p:xfrm>
        <a:graphic>
          <a:graphicData uri="http://schemas.openxmlformats.org/presentationml/2006/ole">
            <mc:AlternateContent xmlns:mc="http://schemas.openxmlformats.org/markup-compatibility/2006">
              <mc:Choice xmlns:v="urn:schemas-microsoft-com:vml" Requires="v">
                <p:oleObj spid="_x0000_s26677" name="公式" r:id="rId3" imgW="4356100" imgH="939800" progId="Equation.3">
                  <p:embed/>
                </p:oleObj>
              </mc:Choice>
              <mc:Fallback>
                <p:oleObj name="公式" r:id="rId3" imgW="4356100" imgH="93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077" y="1027912"/>
                        <a:ext cx="10391274" cy="2251315"/>
                      </a:xfrm>
                      <a:prstGeom prst="rect">
                        <a:avLst/>
                      </a:prstGeom>
                      <a:solidFill>
                        <a:srgbClr val="FFFFCC"/>
                      </a:solidFill>
                      <a:ln>
                        <a:noFill/>
                      </a:ln>
                      <a:effectLst/>
                      <a:extLst/>
                    </p:spPr>
                  </p:pic>
                </p:oleObj>
              </mc:Fallback>
            </mc:AlternateContent>
          </a:graphicData>
        </a:graphic>
      </p:graphicFrame>
    </p:spTree>
    <p:extLst>
      <p:ext uri="{BB962C8B-B14F-4D97-AF65-F5344CB8AC3E}">
        <p14:creationId xmlns:p14="http://schemas.microsoft.com/office/powerpoint/2010/main" val="115192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63751" y="404813"/>
            <a:ext cx="6265863" cy="533400"/>
          </a:xfrm>
        </p:spPr>
        <p:txBody>
          <a:bodyPr/>
          <a:lstStyle/>
          <a:p>
            <a:pPr algn="l" eaLnBrk="1" hangingPunct="1">
              <a:defRPr/>
            </a:pPr>
            <a:r>
              <a:rPr lang="en-US" altLang="zh-CN" sz="3200" dirty="0">
                <a:latin typeface="+mn-lt"/>
                <a:ea typeface="黑体" panose="02010609060101010101" pitchFamily="49" charset="-122"/>
              </a:rPr>
              <a:t>4.3.3 </a:t>
            </a:r>
            <a:r>
              <a:rPr lang="zh-CN" altLang="en-US" sz="3200" dirty="0">
                <a:latin typeface="+mn-lt"/>
                <a:ea typeface="黑体" panose="02010609060101010101" pitchFamily="49" charset="-122"/>
              </a:rPr>
              <a:t>固溶体的巨正则配分函数</a:t>
            </a:r>
          </a:p>
        </p:txBody>
      </p:sp>
      <p:sp>
        <p:nvSpPr>
          <p:cNvPr id="30723" name="Rectangle 3"/>
          <p:cNvSpPr>
            <a:spLocks noGrp="1" noChangeArrowheads="1"/>
          </p:cNvSpPr>
          <p:nvPr>
            <p:ph type="body" idx="1"/>
          </p:nvPr>
        </p:nvSpPr>
        <p:spPr>
          <a:xfrm>
            <a:off x="479273" y="981076"/>
            <a:ext cx="9596592" cy="563563"/>
          </a:xfrm>
        </p:spPr>
        <p:txBody>
          <a:bodyPr/>
          <a:lstStyle/>
          <a:p>
            <a:pPr marL="0" indent="0" eaLnBrk="1" hangingPunct="1">
              <a:buNone/>
            </a:pPr>
            <a:r>
              <a:rPr lang="zh-CN" altLang="en-US" sz="2400" dirty="0">
                <a:ea typeface="黑体" panose="02010609060101010101" pitchFamily="49" charset="-122"/>
              </a:rPr>
              <a:t>对二元固溶体开放体系，其巨正则配分函数可导出为：</a:t>
            </a:r>
          </a:p>
        </p:txBody>
      </p:sp>
      <p:graphicFrame>
        <p:nvGraphicFramePr>
          <p:cNvPr id="29700" name="Object 5"/>
          <p:cNvGraphicFramePr>
            <a:graphicFrameLocks noChangeAspect="1"/>
          </p:cNvGraphicFramePr>
          <p:nvPr/>
        </p:nvGraphicFramePr>
        <p:xfrm>
          <a:off x="1992314" y="1557339"/>
          <a:ext cx="5456237" cy="866775"/>
        </p:xfrm>
        <a:graphic>
          <a:graphicData uri="http://schemas.openxmlformats.org/presentationml/2006/ole">
            <mc:AlternateContent xmlns:mc="http://schemas.openxmlformats.org/markup-compatibility/2006">
              <mc:Choice xmlns:v="urn:schemas-microsoft-com:vml" Requires="v">
                <p:oleObj spid="_x0000_s27956" name="公式" r:id="rId3" imgW="2400300" imgH="381000" progId="Equation.3">
                  <p:embed/>
                </p:oleObj>
              </mc:Choice>
              <mc:Fallback>
                <p:oleObj name="公式" r:id="rId3" imgW="2400300" imgH="38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1557339"/>
                        <a:ext cx="5456237" cy="8667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6"/>
          <p:cNvGraphicFramePr>
            <a:graphicFrameLocks noChangeAspect="1"/>
          </p:cNvGraphicFramePr>
          <p:nvPr/>
        </p:nvGraphicFramePr>
        <p:xfrm>
          <a:off x="2566988" y="3357563"/>
          <a:ext cx="5948362" cy="1155700"/>
        </p:xfrm>
        <a:graphic>
          <a:graphicData uri="http://schemas.openxmlformats.org/presentationml/2006/ole">
            <mc:AlternateContent xmlns:mc="http://schemas.openxmlformats.org/markup-compatibility/2006">
              <mc:Choice xmlns:v="urn:schemas-microsoft-com:vml" Requires="v">
                <p:oleObj spid="_x0000_s27957" name="公式" r:id="rId5" imgW="2616200" imgH="508000" progId="Equation.3">
                  <p:embed/>
                </p:oleObj>
              </mc:Choice>
              <mc:Fallback>
                <p:oleObj name="公式" r:id="rId5" imgW="2616200" imgH="50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6988" y="3357563"/>
                        <a:ext cx="5948362" cy="11557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2" name="Object 7"/>
          <p:cNvGraphicFramePr>
            <a:graphicFrameLocks noChangeAspect="1"/>
          </p:cNvGraphicFramePr>
          <p:nvPr/>
        </p:nvGraphicFramePr>
        <p:xfrm>
          <a:off x="5016500" y="4797426"/>
          <a:ext cx="4127500" cy="1039813"/>
        </p:xfrm>
        <a:graphic>
          <a:graphicData uri="http://schemas.openxmlformats.org/presentationml/2006/ole">
            <mc:AlternateContent xmlns:mc="http://schemas.openxmlformats.org/markup-compatibility/2006">
              <mc:Choice xmlns:v="urn:schemas-microsoft-com:vml" Requires="v">
                <p:oleObj spid="_x0000_s27958" name="Equation" r:id="rId7" imgW="1816100" imgH="457200" progId="Equation.3">
                  <p:embed/>
                </p:oleObj>
              </mc:Choice>
              <mc:Fallback>
                <p:oleObj name="Equation" r:id="rId7" imgW="1816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0" y="4797426"/>
                        <a:ext cx="4127500" cy="1039813"/>
                      </a:xfrm>
                      <a:prstGeom prst="rect">
                        <a:avLst/>
                      </a:prstGeom>
                      <a:solidFill>
                        <a:srgbClr val="FFFFCC"/>
                      </a:solidFill>
                      <a:ln w="9525">
                        <a:solidFill>
                          <a:srgbClr val="FF0000"/>
                        </a:solidFill>
                        <a:miter lim="800000"/>
                        <a:headEnd/>
                        <a:tailEnd/>
                      </a:ln>
                    </p:spPr>
                  </p:pic>
                </p:oleObj>
              </mc:Fallback>
            </mc:AlternateContent>
          </a:graphicData>
        </a:graphic>
      </p:graphicFrame>
      <p:sp>
        <p:nvSpPr>
          <p:cNvPr id="29703" name="TextBox 6"/>
          <p:cNvSpPr txBox="1">
            <a:spLocks noChangeArrowheads="1"/>
          </p:cNvSpPr>
          <p:nvPr/>
        </p:nvSpPr>
        <p:spPr bwMode="auto">
          <a:xfrm>
            <a:off x="9036051" y="3795714"/>
            <a:ext cx="1476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4.57</a:t>
            </a:r>
            <a:r>
              <a:rPr lang="zh-CN" altLang="en-US" sz="2800">
                <a:solidFill>
                  <a:srgbClr val="FFFFFF"/>
                </a:solidFill>
                <a:ea typeface="隶书" panose="02010509060101010101" pitchFamily="49" charset="-122"/>
              </a:rPr>
              <a:t>）</a:t>
            </a:r>
          </a:p>
        </p:txBody>
      </p:sp>
      <p:graphicFrame>
        <p:nvGraphicFramePr>
          <p:cNvPr id="29704" name="对象 1"/>
          <p:cNvGraphicFramePr>
            <a:graphicFrameLocks noChangeAspect="1"/>
          </p:cNvGraphicFramePr>
          <p:nvPr/>
        </p:nvGraphicFramePr>
        <p:xfrm>
          <a:off x="7464426" y="2708276"/>
          <a:ext cx="2943225" cy="549275"/>
        </p:xfrm>
        <a:graphic>
          <a:graphicData uri="http://schemas.openxmlformats.org/presentationml/2006/ole">
            <mc:AlternateContent xmlns:mc="http://schemas.openxmlformats.org/markup-compatibility/2006">
              <mc:Choice xmlns:v="urn:schemas-microsoft-com:vml" Requires="v">
                <p:oleObj spid="_x0000_s27959" name="公式" r:id="rId9" imgW="1295400" imgH="241300" progId="Equation.3">
                  <p:embed/>
                </p:oleObj>
              </mc:Choice>
              <mc:Fallback>
                <p:oleObj name="公式" r:id="rId9" imgW="12954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4426" y="2708276"/>
                        <a:ext cx="2943225" cy="549275"/>
                      </a:xfrm>
                      <a:prstGeom prst="rect">
                        <a:avLst/>
                      </a:prstGeom>
                      <a:solidFill>
                        <a:srgbClr val="C7FFFF"/>
                      </a:solidFill>
                      <a:ln w="9525">
                        <a:solidFill>
                          <a:srgbClr val="FF0000"/>
                        </a:solidFill>
                        <a:miter lim="800000"/>
                        <a:headEnd/>
                        <a:tailEnd/>
                      </a:ln>
                    </p:spPr>
                  </p:pic>
                </p:oleObj>
              </mc:Fallback>
            </mc:AlternateContent>
          </a:graphicData>
        </a:graphic>
      </p:graphicFrame>
      <p:sp>
        <p:nvSpPr>
          <p:cNvPr id="9" name="Rectangle 3"/>
          <p:cNvSpPr txBox="1">
            <a:spLocks noChangeArrowheads="1"/>
          </p:cNvSpPr>
          <p:nvPr/>
        </p:nvSpPr>
        <p:spPr bwMode="auto">
          <a:xfrm>
            <a:off x="457994" y="4981226"/>
            <a:ext cx="4217987"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defRPr/>
            </a:pPr>
            <a:r>
              <a:rPr lang="zh-CN" altLang="en-US" sz="2400" kern="0" dirty="0">
                <a:solidFill>
                  <a:srgbClr val="FFFFFF"/>
                </a:solidFill>
                <a:ea typeface="黑体" pitchFamily="49" charset="-122"/>
              </a:rPr>
              <a:t>借助下列二项式展开</a:t>
            </a:r>
          </a:p>
          <a:p>
            <a:pPr marL="0" indent="0" eaLnBrk="1" hangingPunct="1">
              <a:defRPr/>
            </a:pPr>
            <a:endParaRPr lang="zh-CN" altLang="en-US" sz="2400" kern="0" dirty="0">
              <a:solidFill>
                <a:srgbClr val="FFFFFF"/>
              </a:solidFill>
              <a:ea typeface="黑体" pitchFamily="49" charset="-122"/>
            </a:endParaRPr>
          </a:p>
          <a:p>
            <a:pPr marL="0" indent="0" eaLnBrk="1" hangingPunct="1">
              <a:defRPr/>
            </a:pPr>
            <a:endParaRPr lang="zh-CN" altLang="en-US" sz="2400" kern="0" dirty="0">
              <a:solidFill>
                <a:srgbClr val="FFFFFF"/>
              </a:solidFill>
              <a:ea typeface="黑体" pitchFamily="49" charset="-122"/>
            </a:endParaRPr>
          </a:p>
          <a:p>
            <a:pPr marL="0" indent="0" eaLnBrk="1" hangingPunct="1">
              <a:defRPr/>
            </a:pPr>
            <a:endParaRPr lang="zh-CN" altLang="en-US" sz="2400" kern="0" dirty="0">
              <a:solidFill>
                <a:srgbClr val="FFFFFF"/>
              </a:solidFill>
              <a:ea typeface="黑体" pitchFamily="49" charset="-122"/>
            </a:endParaRPr>
          </a:p>
          <a:p>
            <a:pPr marL="0" indent="0" eaLnBrk="1" hangingPunct="1">
              <a:buNone/>
              <a:defRPr/>
            </a:pPr>
            <a:endParaRPr lang="en-US" altLang="zh-CN" sz="2400" kern="0" dirty="0">
              <a:solidFill>
                <a:srgbClr val="FFFFFF"/>
              </a:solidFill>
              <a:ea typeface="黑体" pitchFamily="49" charset="-122"/>
            </a:endParaRPr>
          </a:p>
        </p:txBody>
      </p:sp>
      <p:graphicFrame>
        <p:nvGraphicFramePr>
          <p:cNvPr id="2" name="对象 1"/>
          <p:cNvGraphicFramePr>
            <a:graphicFrameLocks noChangeAspect="1"/>
          </p:cNvGraphicFramePr>
          <p:nvPr/>
        </p:nvGraphicFramePr>
        <p:xfrm>
          <a:off x="2887664" y="2420939"/>
          <a:ext cx="4503737" cy="866775"/>
        </p:xfrm>
        <a:graphic>
          <a:graphicData uri="http://schemas.openxmlformats.org/presentationml/2006/ole">
            <mc:AlternateContent xmlns:mc="http://schemas.openxmlformats.org/markup-compatibility/2006">
              <mc:Choice xmlns:v="urn:schemas-microsoft-com:vml" Requires="v">
                <p:oleObj spid="_x0000_s27960" name="公式" r:id="rId11" imgW="1981200" imgH="381000" progId="Equation.3">
                  <p:embed/>
                </p:oleObj>
              </mc:Choice>
              <mc:Fallback>
                <p:oleObj name="公式" r:id="rId11" imgW="1981200" imgH="381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87664" y="2420939"/>
                        <a:ext cx="4503737" cy="8667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对象 2"/>
          <p:cNvGraphicFramePr>
            <a:graphicFrameLocks noChangeAspect="1"/>
          </p:cNvGraphicFramePr>
          <p:nvPr/>
        </p:nvGraphicFramePr>
        <p:xfrm>
          <a:off x="7707314" y="1582738"/>
          <a:ext cx="2655887" cy="982662"/>
        </p:xfrm>
        <a:graphic>
          <a:graphicData uri="http://schemas.openxmlformats.org/presentationml/2006/ole">
            <mc:AlternateContent xmlns:mc="http://schemas.openxmlformats.org/markup-compatibility/2006">
              <mc:Choice xmlns:v="urn:schemas-microsoft-com:vml" Requires="v">
                <p:oleObj spid="_x0000_s27961" name="公式" r:id="rId13" imgW="1167893" imgH="431613" progId="Equation.3">
                  <p:embed/>
                </p:oleObj>
              </mc:Choice>
              <mc:Fallback>
                <p:oleObj name="公式" r:id="rId13" imgW="1167893" imgH="4316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07314" y="1582738"/>
                        <a:ext cx="2655887" cy="982662"/>
                      </a:xfrm>
                      <a:prstGeom prst="rect">
                        <a:avLst/>
                      </a:prstGeom>
                      <a:solidFill>
                        <a:srgbClr val="C7FFFF"/>
                      </a:solidFill>
                      <a:ln w="9525">
                        <a:solidFill>
                          <a:srgbClr val="FF0000"/>
                        </a:solidFill>
                        <a:miter lim="800000"/>
                        <a:headEnd/>
                        <a:tailEnd/>
                      </a:ln>
                    </p:spPr>
                  </p:pic>
                </p:oleObj>
              </mc:Fallback>
            </mc:AlternateContent>
          </a:graphicData>
        </a:graphic>
      </p:graphicFrame>
      <p:cxnSp>
        <p:nvCxnSpPr>
          <p:cNvPr id="5" name="直接箭头连接符 4"/>
          <p:cNvCxnSpPr>
            <a:cxnSpLocks noChangeShapeType="1"/>
          </p:cNvCxnSpPr>
          <p:nvPr/>
        </p:nvCxnSpPr>
        <p:spPr bwMode="auto">
          <a:xfrm flipH="1" flipV="1">
            <a:off x="6210301" y="4437063"/>
            <a:ext cx="677863" cy="360362"/>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矩形 5"/>
          <p:cNvSpPr>
            <a:spLocks noChangeArrowheads="1"/>
          </p:cNvSpPr>
          <p:nvPr/>
        </p:nvSpPr>
        <p:spPr bwMode="auto">
          <a:xfrm>
            <a:off x="3432175" y="3357564"/>
            <a:ext cx="3816350" cy="115093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spTree>
    <p:extLst>
      <p:ext uri="{BB962C8B-B14F-4D97-AF65-F5344CB8AC3E}">
        <p14:creationId xmlns:p14="http://schemas.microsoft.com/office/powerpoint/2010/main" val="3364275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9704"/>
                                        </p:tgtEl>
                                        <p:attrNameLst>
                                          <p:attrName>style.visibility</p:attrName>
                                        </p:attrNameLst>
                                      </p:cBhvr>
                                      <p:to>
                                        <p:strVal val="visible"/>
                                      </p:to>
                                    </p:set>
                                    <p:animEffect transition="in" filter="fade">
                                      <p:cBhvr>
                                        <p:cTn id="15" dur="500"/>
                                        <p:tgtEl>
                                          <p:spTgt spid="2970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9701"/>
                                        </p:tgtEl>
                                        <p:attrNameLst>
                                          <p:attrName>style.visibility</p:attrName>
                                        </p:attrNameLst>
                                      </p:cBhvr>
                                      <p:to>
                                        <p:strVal val="visible"/>
                                      </p:to>
                                    </p:set>
                                    <p:animEffect transition="in" filter="fade">
                                      <p:cBhvr>
                                        <p:cTn id="23" dur="500"/>
                                        <p:tgtEl>
                                          <p:spTgt spid="2970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703"/>
                                        </p:tgtEl>
                                        <p:attrNameLst>
                                          <p:attrName>style.visibility</p:attrName>
                                        </p:attrNameLst>
                                      </p:cBhvr>
                                      <p:to>
                                        <p:strVal val="visible"/>
                                      </p:to>
                                    </p:set>
                                    <p:animEffect transition="in" filter="fade">
                                      <p:cBhvr>
                                        <p:cTn id="26" dur="500"/>
                                        <p:tgtEl>
                                          <p:spTgt spid="297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29702"/>
                                        </p:tgtEl>
                                        <p:attrNameLst>
                                          <p:attrName>style.visibility</p:attrName>
                                        </p:attrNameLst>
                                      </p:cBhvr>
                                      <p:to>
                                        <p:strVal val="visible"/>
                                      </p:to>
                                    </p:set>
                                    <p:animEffect transition="in" filter="fade">
                                      <p:cBhvr>
                                        <p:cTn id="40"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9"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098" name="Rectangle 3"/>
              <p:cNvSpPr>
                <a:spLocks noGrp="1" noChangeArrowheads="1"/>
              </p:cNvSpPr>
              <p:nvPr>
                <p:ph type="body" idx="1"/>
              </p:nvPr>
            </p:nvSpPr>
            <p:spPr>
              <a:xfrm>
                <a:off x="538482" y="3651637"/>
                <a:ext cx="11272520" cy="649288"/>
              </a:xfrm>
            </p:spPr>
            <p:txBody>
              <a:bodyPr/>
              <a:lstStyle/>
              <a:p>
                <a:pPr eaLnBrk="1" hangingPunct="1">
                  <a:lnSpc>
                    <a:spcPct val="120000"/>
                  </a:lnSpc>
                  <a:buFontTx/>
                  <a:buNone/>
                </a:pPr>
                <a:r>
                  <a:rPr lang="zh-CN" altLang="en-US" sz="2800" dirty="0" smtClean="0">
                    <a:ea typeface="黑体" panose="02010609060101010101" pitchFamily="49" charset="-122"/>
                  </a:rPr>
                  <a:t>取标准状态</a:t>
                </a:r>
                <a:r>
                  <a:rPr lang="en-US" altLang="zh-CN" sz="2800" dirty="0" smtClean="0">
                    <a:ea typeface="黑体" panose="02010609060101010101" pitchFamily="49" charset="-122"/>
                  </a:rPr>
                  <a:t>(</a:t>
                </a:r>
                <a:r>
                  <a:rPr lang="en-US" altLang="zh-CN" sz="2800" i="1" dirty="0" smtClean="0">
                    <a:solidFill>
                      <a:schemeClr val="tx2"/>
                    </a:solidFill>
                    <a:ea typeface="黑体" panose="02010609060101010101" pitchFamily="49" charset="-122"/>
                  </a:rPr>
                  <a:t>p</a:t>
                </a:r>
                <a:r>
                  <a:rPr lang="en-US" altLang="zh-CN" sz="2800" i="1" dirty="0" smtClean="0">
                    <a:ea typeface="黑体" panose="02010609060101010101" pitchFamily="49" charset="-122"/>
                  </a:rPr>
                  <a:t>=</a:t>
                </a:r>
                <a:r>
                  <a:rPr lang="en-US" altLang="zh-CN" sz="2800" i="1" dirty="0" smtClean="0">
                    <a:solidFill>
                      <a:schemeClr val="tx2"/>
                    </a:solidFill>
                    <a:ea typeface="黑体" panose="02010609060101010101" pitchFamily="49" charset="-122"/>
                  </a:rPr>
                  <a:t>p</a:t>
                </a:r>
                <a:r>
                  <a:rPr lang="en-US" altLang="zh-CN" sz="2800" i="1" baseline="-25000" dirty="0" smtClean="0">
                    <a:solidFill>
                      <a:schemeClr val="tx2"/>
                    </a:solidFill>
                    <a:ea typeface="黑体" panose="02010609060101010101" pitchFamily="49" charset="-122"/>
                  </a:rPr>
                  <a:t>0</a:t>
                </a:r>
                <a:r>
                  <a:rPr lang="en-US" altLang="zh-CN" sz="2800" i="1" dirty="0" smtClean="0">
                    <a:ea typeface="黑体" panose="02010609060101010101" pitchFamily="49" charset="-122"/>
                  </a:rPr>
                  <a:t>=</a:t>
                </a:r>
                <a:r>
                  <a:rPr lang="en-US" altLang="zh-CN" sz="2800" dirty="0" smtClean="0">
                    <a:solidFill>
                      <a:schemeClr val="tx2"/>
                    </a:solidFill>
                    <a:ea typeface="黑体" panose="02010609060101010101" pitchFamily="49" charset="-122"/>
                  </a:rPr>
                  <a:t>1</a:t>
                </a:r>
                <a:r>
                  <a:rPr lang="zh-CN" altLang="en-US" sz="2800" dirty="0">
                    <a:ea typeface="黑体" panose="02010609060101010101" pitchFamily="49" charset="-122"/>
                  </a:rPr>
                  <a:t>个大气压）</a:t>
                </a:r>
                <a:r>
                  <a:rPr lang="en-US" altLang="zh-CN" sz="2800" dirty="0">
                    <a:solidFill>
                      <a:schemeClr val="tx2"/>
                    </a:solidFill>
                    <a:ea typeface="黑体" panose="02010609060101010101" pitchFamily="49" charset="-122"/>
                  </a:rPr>
                  <a:t>1</a:t>
                </a:r>
                <a:r>
                  <a:rPr lang="en-US" altLang="zh-CN" sz="2800" i="1" dirty="0">
                    <a:solidFill>
                      <a:schemeClr val="tx2"/>
                    </a:solidFill>
                    <a:ea typeface="黑体" panose="02010609060101010101" pitchFamily="49" charset="-122"/>
                  </a:rPr>
                  <a:t>mol</a:t>
                </a:r>
                <a:r>
                  <a:rPr lang="zh-CN" altLang="en-US" sz="2800" dirty="0" smtClean="0">
                    <a:ea typeface="黑体" panose="02010609060101010101" pitchFamily="49" charset="-122"/>
                  </a:rPr>
                  <a:t>气体</a:t>
                </a:r>
                <a:r>
                  <a:rPr lang="en-US" altLang="zh-CN" sz="2800" dirty="0" smtClean="0">
                    <a:ea typeface="黑体" panose="02010609060101010101" pitchFamily="49" charset="-122"/>
                  </a:rPr>
                  <a:t>(</a:t>
                </a:r>
                <a:r>
                  <a:rPr lang="zh-CN" altLang="en-US" sz="2800" dirty="0" smtClean="0">
                    <a:ea typeface="黑体" panose="02010609060101010101" pitchFamily="49" charset="-122"/>
                  </a:rPr>
                  <a:t>即</a:t>
                </a:r>
                <a:r>
                  <a:rPr lang="en-US" altLang="zh-CN" sz="2800" b="1" i="1" dirty="0" smtClean="0">
                    <a:solidFill>
                      <a:schemeClr val="tx2"/>
                    </a:solidFill>
                    <a:ea typeface="黑体" panose="02010609060101010101" pitchFamily="49" charset="-122"/>
                  </a:rPr>
                  <a:t>N</a:t>
                </a:r>
                <a:r>
                  <a:rPr lang="en-US" altLang="zh-CN" sz="2800" b="1" dirty="0" smtClean="0">
                    <a:solidFill>
                      <a:schemeClr val="tx2"/>
                    </a:solidFill>
                    <a:ea typeface="黑体" panose="02010609060101010101" pitchFamily="49" charset="-122"/>
                  </a:rPr>
                  <a:t> = </a:t>
                </a:r>
                <a14:m>
                  <m:oMath xmlns:m="http://schemas.openxmlformats.org/officeDocument/2006/math">
                    <m:sSub>
                      <m:sSubPr>
                        <m:ctrlPr>
                          <a:rPr lang="en-US" altLang="zh-CN" sz="2800" b="1" i="1" smtClean="0">
                            <a:solidFill>
                              <a:schemeClr val="tx2"/>
                            </a:solidFill>
                            <a:latin typeface="Cambria Math" panose="02040503050406030204" pitchFamily="18" charset="0"/>
                            <a:ea typeface="黑体" panose="02010609060101010101" pitchFamily="49" charset="-122"/>
                          </a:rPr>
                        </m:ctrlPr>
                      </m:sSubPr>
                      <m:e>
                        <m:acc>
                          <m:accPr>
                            <m:chr m:val="̃"/>
                            <m:ctrlPr>
                              <a:rPr lang="en-US" altLang="zh-CN" sz="2800" b="1" i="1" smtClean="0">
                                <a:solidFill>
                                  <a:schemeClr val="tx2"/>
                                </a:solidFill>
                                <a:latin typeface="Cambria Math" panose="02040503050406030204" pitchFamily="18" charset="0"/>
                                <a:ea typeface="黑体" panose="02010609060101010101" pitchFamily="49" charset="-122"/>
                              </a:rPr>
                            </m:ctrlPr>
                          </m:accPr>
                          <m:e>
                            <m:r>
                              <a:rPr lang="en-US" altLang="zh-CN" sz="2800" b="1" i="1" smtClean="0">
                                <a:solidFill>
                                  <a:schemeClr val="tx2"/>
                                </a:solidFill>
                                <a:latin typeface="Cambria Math" panose="02040503050406030204" pitchFamily="18" charset="0"/>
                                <a:ea typeface="黑体" panose="02010609060101010101" pitchFamily="49" charset="-122"/>
                              </a:rPr>
                              <m:t>𝑵</m:t>
                            </m:r>
                          </m:e>
                        </m:acc>
                      </m:e>
                      <m:sub>
                        <m:r>
                          <a:rPr lang="en-US" altLang="zh-CN" sz="2800" b="1" i="1" smtClean="0">
                            <a:solidFill>
                              <a:schemeClr val="tx2"/>
                            </a:solidFill>
                            <a:latin typeface="Cambria Math" panose="02040503050406030204" pitchFamily="18" charset="0"/>
                            <a:ea typeface="黑体" panose="02010609060101010101" pitchFamily="49" charset="-122"/>
                          </a:rPr>
                          <m:t>𝒐</m:t>
                        </m:r>
                      </m:sub>
                    </m:sSub>
                  </m:oMath>
                </a14:m>
                <a:r>
                  <a:rPr lang="en-US" altLang="zh-CN" sz="2800" dirty="0" smtClean="0">
                    <a:ea typeface="黑体" panose="02010609060101010101" pitchFamily="49" charset="-122"/>
                  </a:rPr>
                  <a:t>)</a:t>
                </a:r>
                <a:r>
                  <a:rPr lang="zh-CN" altLang="en-US" sz="2800" dirty="0" smtClean="0">
                    <a:ea typeface="黑体" panose="02010609060101010101" pitchFamily="49" charset="-122"/>
                  </a:rPr>
                  <a:t>，</a:t>
                </a:r>
                <a:r>
                  <a:rPr lang="zh-CN" altLang="en-US" sz="2800" dirty="0">
                    <a:ea typeface="黑体" panose="02010609060101010101" pitchFamily="49" charset="-122"/>
                  </a:rPr>
                  <a:t>分子配分函数为：</a:t>
                </a:r>
              </a:p>
            </p:txBody>
          </p:sp>
        </mc:Choice>
        <mc:Fallback>
          <p:sp>
            <p:nvSpPr>
              <p:cNvPr id="4098" name="Rectangle 3"/>
              <p:cNvSpPr>
                <a:spLocks noGrp="1" noRot="1" noChangeAspect="1" noMove="1" noResize="1" noEditPoints="1" noAdjustHandles="1" noChangeArrowheads="1" noChangeShapeType="1" noTextEdit="1"/>
              </p:cNvSpPr>
              <p:nvPr>
                <p:ph type="body" idx="1"/>
              </p:nvPr>
            </p:nvSpPr>
            <p:spPr>
              <a:xfrm>
                <a:off x="538482" y="3651637"/>
                <a:ext cx="11272520" cy="649288"/>
              </a:xfrm>
              <a:blipFill rotWithShape="0">
                <a:blip r:embed="rId3"/>
                <a:stretch>
                  <a:fillRect l="-1081" t="-4673" r="-4270" b="-14019"/>
                </a:stretch>
              </a:blipFill>
            </p:spPr>
            <p:txBody>
              <a:bodyPr/>
              <a:lstStyle/>
              <a:p>
                <a:r>
                  <a:rPr lang="zh-CN" altLang="en-US">
                    <a:noFill/>
                  </a:rPr>
                  <a:t> </a:t>
                </a:r>
              </a:p>
            </p:txBody>
          </p:sp>
        </mc:Fallback>
      </mc:AlternateContent>
      <p:sp>
        <p:nvSpPr>
          <p:cNvPr id="7" name="Rectangle 3"/>
          <p:cNvSpPr txBox="1">
            <a:spLocks noChangeArrowheads="1"/>
          </p:cNvSpPr>
          <p:nvPr/>
        </p:nvSpPr>
        <p:spPr bwMode="auto">
          <a:xfrm>
            <a:off x="581297" y="2420938"/>
            <a:ext cx="976285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90000"/>
              </a:lnSpc>
              <a:buFontTx/>
              <a:buNone/>
              <a:defRPr/>
            </a:pPr>
            <a:r>
              <a:rPr lang="zh-CN" altLang="en-US" sz="2800" kern="0" dirty="0">
                <a:solidFill>
                  <a:srgbClr val="FFFFFF"/>
                </a:solidFill>
                <a:ea typeface="黑体" pitchFamily="49" charset="-122"/>
              </a:rPr>
              <a:t>其中</a:t>
            </a:r>
            <a:r>
              <a:rPr lang="en-US" altLang="zh-CN" sz="2800" b="1" i="1" kern="0" dirty="0">
                <a:solidFill>
                  <a:srgbClr val="FFFF00"/>
                </a:solidFill>
                <a:ea typeface="黑体" pitchFamily="49" charset="-122"/>
              </a:rPr>
              <a:t>q</a:t>
            </a:r>
            <a:r>
              <a:rPr lang="en-US" altLang="zh-CN" sz="2800" b="1" i="1" kern="0" baseline="-25000" dirty="0">
                <a:solidFill>
                  <a:srgbClr val="FFFF00"/>
                </a:solidFill>
                <a:ea typeface="黑体" pitchFamily="49" charset="-122"/>
              </a:rPr>
              <a:t>int</a:t>
            </a:r>
            <a:r>
              <a:rPr lang="en-US" altLang="zh-CN" sz="2800" b="1" i="1" kern="0" dirty="0">
                <a:solidFill>
                  <a:srgbClr val="FFFF00"/>
                </a:solidFill>
                <a:ea typeface="黑体" pitchFamily="49" charset="-122"/>
              </a:rPr>
              <a:t>,</a:t>
            </a:r>
            <a:r>
              <a:rPr lang="en-US" altLang="zh-CN" sz="2800" b="1" i="1" kern="0" baseline="-25000" dirty="0">
                <a:solidFill>
                  <a:srgbClr val="FFFF00"/>
                </a:solidFill>
                <a:ea typeface="黑体" pitchFamily="49" charset="-122"/>
              </a:rPr>
              <a:t>0</a:t>
            </a:r>
            <a:r>
              <a:rPr lang="en-US" altLang="zh-CN" sz="2800" b="1" i="1" kern="0" dirty="0">
                <a:solidFill>
                  <a:srgbClr val="FFFF00"/>
                </a:solidFill>
                <a:ea typeface="黑体" pitchFamily="49" charset="-122"/>
              </a:rPr>
              <a:t> </a:t>
            </a:r>
            <a:r>
              <a:rPr lang="en-US" altLang="zh-CN" sz="2800" b="1" i="1" kern="0" dirty="0">
                <a:solidFill>
                  <a:srgbClr val="FFFFFF"/>
                </a:solidFill>
                <a:ea typeface="黑体" pitchFamily="49" charset="-122"/>
              </a:rPr>
              <a:t> </a:t>
            </a:r>
            <a:r>
              <a:rPr lang="zh-CN" altLang="en-US" sz="2800" kern="0" dirty="0">
                <a:solidFill>
                  <a:srgbClr val="FFFFFF"/>
                </a:solidFill>
                <a:ea typeface="黑体" pitchFamily="49" charset="-122"/>
              </a:rPr>
              <a:t>为分子</a:t>
            </a:r>
            <a:r>
              <a:rPr lang="en-US" altLang="zh-CN" sz="2800" kern="0" dirty="0">
                <a:solidFill>
                  <a:srgbClr val="FFFFFF"/>
                </a:solidFill>
                <a:ea typeface="黑体" pitchFamily="49" charset="-122"/>
              </a:rPr>
              <a:t>(</a:t>
            </a:r>
            <a:r>
              <a:rPr lang="zh-CN" altLang="en-US" sz="2800" kern="0" dirty="0">
                <a:solidFill>
                  <a:srgbClr val="FFFFFF"/>
                </a:solidFill>
                <a:ea typeface="黑体" pitchFamily="49" charset="-122"/>
              </a:rPr>
              <a:t>基态能量为零</a:t>
            </a:r>
            <a:r>
              <a:rPr lang="en-US" altLang="zh-CN" sz="2800" kern="0" dirty="0">
                <a:solidFill>
                  <a:srgbClr val="FFFFFF"/>
                </a:solidFill>
                <a:ea typeface="黑体" pitchFamily="49" charset="-122"/>
              </a:rPr>
              <a:t>)</a:t>
            </a:r>
            <a:r>
              <a:rPr lang="zh-CN" altLang="en-US" sz="2800" kern="0" dirty="0">
                <a:solidFill>
                  <a:srgbClr val="FFFFFF"/>
                </a:solidFill>
                <a:ea typeface="黑体" pitchFamily="49" charset="-122"/>
              </a:rPr>
              <a:t>的</a:t>
            </a:r>
            <a:r>
              <a:rPr lang="zh-CN" altLang="en-US" sz="2800" kern="0" dirty="0">
                <a:solidFill>
                  <a:schemeClr val="tx2"/>
                </a:solidFill>
                <a:ea typeface="黑体" pitchFamily="49" charset="-122"/>
              </a:rPr>
              <a:t>内配分函数</a:t>
            </a:r>
            <a:r>
              <a:rPr lang="zh-CN" altLang="en-US" sz="2800" kern="0" dirty="0" smtClean="0">
                <a:solidFill>
                  <a:srgbClr val="FFFFFF"/>
                </a:solidFill>
                <a:ea typeface="黑体" pitchFamily="49" charset="-122"/>
              </a:rPr>
              <a:t>；（？）</a:t>
            </a:r>
            <a:endParaRPr lang="en-US" altLang="zh-CN" sz="2800" kern="0" dirty="0">
              <a:solidFill>
                <a:srgbClr val="FFFFFF"/>
              </a:solidFill>
              <a:ea typeface="黑体" pitchFamily="49" charset="-122"/>
            </a:endParaRPr>
          </a:p>
        </p:txBody>
      </p:sp>
      <p:graphicFrame>
        <p:nvGraphicFramePr>
          <p:cNvPr id="4101" name="Object 4"/>
          <p:cNvGraphicFramePr>
            <a:graphicFrameLocks noChangeAspect="1"/>
          </p:cNvGraphicFramePr>
          <p:nvPr>
            <p:extLst>
              <p:ext uri="{D42A27DB-BD31-4B8C-83A1-F6EECF244321}">
                <p14:modId xmlns:p14="http://schemas.microsoft.com/office/powerpoint/2010/main" val="3346228380"/>
              </p:ext>
            </p:extLst>
          </p:nvPr>
        </p:nvGraphicFramePr>
        <p:xfrm>
          <a:off x="4023722" y="3069157"/>
          <a:ext cx="3327400" cy="560388"/>
        </p:xfrm>
        <a:graphic>
          <a:graphicData uri="http://schemas.openxmlformats.org/presentationml/2006/ole">
            <mc:AlternateContent xmlns:mc="http://schemas.openxmlformats.org/markup-compatibility/2006">
              <mc:Choice xmlns:v="urn:schemas-microsoft-com:vml" Requires="v">
                <p:oleObj spid="_x0000_s2417" name="公式" r:id="rId4" imgW="1435100" imgH="241300" progId="Equation.3">
                  <p:embed/>
                </p:oleObj>
              </mc:Choice>
              <mc:Fallback>
                <p:oleObj name="公式" r:id="rId4" imgW="14351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3722" y="3069157"/>
                        <a:ext cx="3327400" cy="5603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2" name="TextBox 8"/>
          <p:cNvSpPr txBox="1">
            <a:spLocks noChangeArrowheads="1"/>
          </p:cNvSpPr>
          <p:nvPr/>
        </p:nvSpPr>
        <p:spPr bwMode="auto">
          <a:xfrm>
            <a:off x="8832850" y="3140076"/>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r" eaLnBrk="1" fontAlgn="base" hangingPunct="1">
              <a:spcBef>
                <a:spcPct val="20000"/>
              </a:spcBef>
              <a:spcAft>
                <a:spcPct val="0"/>
              </a:spcAft>
              <a:buFontTx/>
              <a:buNone/>
            </a:pPr>
            <a:r>
              <a:rPr lang="zh-CN" altLang="en-US" sz="2400" dirty="0">
                <a:solidFill>
                  <a:srgbClr val="FFFFFF"/>
                </a:solidFill>
                <a:ea typeface="隶书" panose="02010509060101010101" pitchFamily="49" charset="-122"/>
              </a:rPr>
              <a:t>（</a:t>
            </a:r>
            <a:r>
              <a:rPr lang="en-US" altLang="zh-CN" sz="2400" dirty="0">
                <a:solidFill>
                  <a:srgbClr val="FFFFFF"/>
                </a:solidFill>
                <a:ea typeface="隶书" panose="02010509060101010101" pitchFamily="49" charset="-122"/>
              </a:rPr>
              <a:t>4.4</a:t>
            </a:r>
            <a:r>
              <a:rPr lang="zh-CN" altLang="en-US" sz="2400" dirty="0">
                <a:solidFill>
                  <a:srgbClr val="FFFFFF"/>
                </a:solidFill>
                <a:ea typeface="隶书" panose="02010509060101010101" pitchFamily="49" charset="-122"/>
              </a:rPr>
              <a:t>）</a:t>
            </a:r>
          </a:p>
        </p:txBody>
      </p:sp>
      <p:graphicFrame>
        <p:nvGraphicFramePr>
          <p:cNvPr id="4103" name="Object 9"/>
          <p:cNvGraphicFramePr>
            <a:graphicFrameLocks noChangeAspect="1"/>
          </p:cNvGraphicFramePr>
          <p:nvPr>
            <p:extLst>
              <p:ext uri="{D42A27DB-BD31-4B8C-83A1-F6EECF244321}">
                <p14:modId xmlns:p14="http://schemas.microsoft.com/office/powerpoint/2010/main" val="3972388409"/>
              </p:ext>
            </p:extLst>
          </p:nvPr>
        </p:nvGraphicFramePr>
        <p:xfrm>
          <a:off x="819151" y="1588227"/>
          <a:ext cx="1820863" cy="530225"/>
        </p:xfrm>
        <a:graphic>
          <a:graphicData uri="http://schemas.openxmlformats.org/presentationml/2006/ole">
            <mc:AlternateContent xmlns:mc="http://schemas.openxmlformats.org/markup-compatibility/2006">
              <mc:Choice xmlns:v="urn:schemas-microsoft-com:vml" Requires="v">
                <p:oleObj spid="_x0000_s2418" name="公式" r:id="rId6" imgW="825480" imgH="241200" progId="Equation.3">
                  <p:embed/>
                </p:oleObj>
              </mc:Choice>
              <mc:Fallback>
                <p:oleObj name="公式" r:id="rId6" imgW="825480" imgH="241200" progId="Equation.3">
                  <p:embed/>
                  <p:pic>
                    <p:nvPicPr>
                      <p:cNvPr id="0" name=""/>
                      <p:cNvPicPr>
                        <a:picLocks noChangeAspect="1" noChangeArrowheads="1"/>
                      </p:cNvPicPr>
                      <p:nvPr/>
                    </p:nvPicPr>
                    <p:blipFill>
                      <a:blip r:embed="rId7"/>
                      <a:srcRect/>
                      <a:stretch>
                        <a:fillRect/>
                      </a:stretch>
                    </p:blipFill>
                    <p:spPr bwMode="auto">
                      <a:xfrm>
                        <a:off x="819151" y="1588227"/>
                        <a:ext cx="1820863" cy="5302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TextBox 8"/>
          <p:cNvSpPr txBox="1">
            <a:spLocks noChangeArrowheads="1"/>
          </p:cNvSpPr>
          <p:nvPr/>
        </p:nvSpPr>
        <p:spPr bwMode="auto">
          <a:xfrm>
            <a:off x="581297" y="260350"/>
            <a:ext cx="947551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800" dirty="0">
                <a:solidFill>
                  <a:srgbClr val="FFFFFF"/>
                </a:solidFill>
                <a:ea typeface="黑体" panose="02010609060101010101" pitchFamily="49" charset="-122"/>
              </a:rPr>
              <a:t>理想气体分子的平动配分函数由三维平动子公式：</a:t>
            </a:r>
          </a:p>
        </p:txBody>
      </p:sp>
      <p:graphicFrame>
        <p:nvGraphicFramePr>
          <p:cNvPr id="4105" name="对象 1"/>
          <p:cNvGraphicFramePr>
            <a:graphicFrameLocks noChangeAspect="1"/>
          </p:cNvGraphicFramePr>
          <p:nvPr/>
        </p:nvGraphicFramePr>
        <p:xfrm>
          <a:off x="2640014" y="811213"/>
          <a:ext cx="2911475" cy="531812"/>
        </p:xfrm>
        <a:graphic>
          <a:graphicData uri="http://schemas.openxmlformats.org/presentationml/2006/ole">
            <mc:AlternateContent xmlns:mc="http://schemas.openxmlformats.org/markup-compatibility/2006">
              <mc:Choice xmlns:v="urn:schemas-microsoft-com:vml" Requires="v">
                <p:oleObj spid="_x0000_s2419" name="公式" r:id="rId8" imgW="1320227" imgH="241195" progId="Equation.3">
                  <p:embed/>
                </p:oleObj>
              </mc:Choice>
              <mc:Fallback>
                <p:oleObj name="公式" r:id="rId8" imgW="1320227" imgH="24119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014" y="811213"/>
                        <a:ext cx="2911475" cy="531812"/>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6" name="TextBox 8"/>
          <p:cNvSpPr txBox="1">
            <a:spLocks noChangeArrowheads="1"/>
          </p:cNvSpPr>
          <p:nvPr/>
        </p:nvSpPr>
        <p:spPr bwMode="auto">
          <a:xfrm>
            <a:off x="6042026" y="809625"/>
            <a:ext cx="35290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800">
                <a:solidFill>
                  <a:srgbClr val="FFFFFF"/>
                </a:solidFill>
                <a:ea typeface="黑体" panose="02010609060101010101" pitchFamily="49" charset="-122"/>
              </a:rPr>
              <a:t>又</a:t>
            </a:r>
            <a:r>
              <a:rPr lang="en-US" altLang="zh-CN" sz="2800" b="1" i="1">
                <a:solidFill>
                  <a:srgbClr val="FFFF00"/>
                </a:solidFill>
                <a:ea typeface="黑体" panose="02010609060101010101" pitchFamily="49" charset="-122"/>
              </a:rPr>
              <a:t>V=NkT/p</a:t>
            </a:r>
            <a:r>
              <a:rPr lang="en-US" altLang="zh-CN" sz="2800">
                <a:solidFill>
                  <a:srgbClr val="FFFFFF"/>
                </a:solidFill>
                <a:ea typeface="黑体" panose="02010609060101010101" pitchFamily="49" charset="-122"/>
              </a:rPr>
              <a:t>,  </a:t>
            </a:r>
            <a:r>
              <a:rPr lang="zh-CN" altLang="en-US" sz="2800">
                <a:solidFill>
                  <a:srgbClr val="FFFFFF"/>
                </a:solidFill>
                <a:ea typeface="黑体" panose="02010609060101010101" pitchFamily="49" charset="-122"/>
              </a:rPr>
              <a:t>故可得                                                          </a:t>
            </a:r>
          </a:p>
        </p:txBody>
      </p:sp>
      <p:sp>
        <p:nvSpPr>
          <p:cNvPr id="4107" name="TextBox 13"/>
          <p:cNvSpPr txBox="1">
            <a:spLocks noChangeArrowheads="1"/>
          </p:cNvSpPr>
          <p:nvPr/>
        </p:nvSpPr>
        <p:spPr bwMode="auto">
          <a:xfrm>
            <a:off x="9551989" y="1682751"/>
            <a:ext cx="1189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r" eaLnBrk="1" fontAlgn="base" hangingPunct="1">
              <a:spcBef>
                <a:spcPct val="20000"/>
              </a:spcBef>
              <a:spcAft>
                <a:spcPct val="0"/>
              </a:spcAft>
              <a:buFontTx/>
              <a:buNone/>
            </a:pPr>
            <a:r>
              <a:rPr lang="zh-CN" altLang="en-US" sz="2400">
                <a:solidFill>
                  <a:srgbClr val="FFFFFF"/>
                </a:solidFill>
                <a:ea typeface="隶书" panose="02010509060101010101" pitchFamily="49" charset="-122"/>
              </a:rPr>
              <a:t>（</a:t>
            </a:r>
            <a:r>
              <a:rPr lang="en-US" altLang="zh-CN" sz="2400">
                <a:solidFill>
                  <a:srgbClr val="FFFFFF"/>
                </a:solidFill>
                <a:ea typeface="隶书" panose="02010509060101010101" pitchFamily="49" charset="-122"/>
              </a:rPr>
              <a:t>4.3</a:t>
            </a:r>
            <a:r>
              <a:rPr lang="zh-CN" altLang="en-US" sz="2400">
                <a:solidFill>
                  <a:srgbClr val="FFFFFF"/>
                </a:solidFill>
                <a:ea typeface="隶书" panose="02010509060101010101" pitchFamily="49" charset="-122"/>
              </a:rPr>
              <a:t>）</a:t>
            </a:r>
          </a:p>
        </p:txBody>
      </p:sp>
      <p:sp>
        <p:nvSpPr>
          <p:cNvPr id="12" name="Rectangle 3"/>
          <p:cNvSpPr txBox="1">
            <a:spLocks noChangeArrowheads="1"/>
          </p:cNvSpPr>
          <p:nvPr/>
        </p:nvSpPr>
        <p:spPr bwMode="auto">
          <a:xfrm>
            <a:off x="581297" y="3120436"/>
            <a:ext cx="32464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90000"/>
              </a:lnSpc>
              <a:buFontTx/>
              <a:buNone/>
              <a:defRPr/>
            </a:pPr>
            <a:r>
              <a:rPr lang="zh-CN" altLang="en-US" sz="2800" kern="0" dirty="0">
                <a:solidFill>
                  <a:srgbClr val="FFFFFF"/>
                </a:solidFill>
                <a:ea typeface="黑体" pitchFamily="49" charset="-122"/>
              </a:rPr>
              <a:t>分子的内配分函数：</a:t>
            </a:r>
            <a:endParaRPr lang="en-US" altLang="zh-CN" sz="2800" kern="0" dirty="0">
              <a:solidFill>
                <a:srgbClr val="FFFFFF"/>
              </a:solidFill>
              <a:ea typeface="黑体" pitchFamily="49" charset="-122"/>
            </a:endParaRPr>
          </a:p>
        </p:txBody>
      </p:sp>
      <p:sp>
        <p:nvSpPr>
          <p:cNvPr id="13" name="Rectangle 3"/>
          <p:cNvSpPr txBox="1">
            <a:spLocks noChangeArrowheads="1"/>
          </p:cNvSpPr>
          <p:nvPr/>
        </p:nvSpPr>
        <p:spPr bwMode="auto">
          <a:xfrm>
            <a:off x="8983938" y="4215991"/>
            <a:ext cx="243841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buFontTx/>
              <a:buNone/>
              <a:defRPr/>
            </a:pPr>
            <a:r>
              <a:rPr lang="en-US" altLang="zh-CN" sz="2800" kern="0" dirty="0" smtClean="0">
                <a:solidFill>
                  <a:srgbClr val="FFFFFF"/>
                </a:solidFill>
                <a:ea typeface="黑体" pitchFamily="49" charset="-122"/>
              </a:rPr>
              <a:t>~</a:t>
            </a:r>
            <a:r>
              <a:rPr lang="zh-CN" altLang="en-US" sz="2800" kern="0" dirty="0" smtClean="0">
                <a:solidFill>
                  <a:srgbClr val="FFFFFF"/>
                </a:solidFill>
                <a:ea typeface="黑体" pitchFamily="49" charset="-122"/>
              </a:rPr>
              <a:t>标准态</a:t>
            </a:r>
            <a:r>
              <a:rPr lang="zh-CN" altLang="en-US" sz="2800" kern="0" dirty="0">
                <a:solidFill>
                  <a:srgbClr val="FFFFFF"/>
                </a:solidFill>
                <a:ea typeface="黑体" pitchFamily="49" charset="-122"/>
              </a:rPr>
              <a:t>分子配分函数。</a:t>
            </a:r>
          </a:p>
        </p:txBody>
      </p:sp>
      <p:graphicFrame>
        <p:nvGraphicFramePr>
          <p:cNvPr id="14" name="Object 9"/>
          <p:cNvGraphicFramePr>
            <a:graphicFrameLocks noChangeAspect="1"/>
          </p:cNvGraphicFramePr>
          <p:nvPr>
            <p:extLst>
              <p:ext uri="{D42A27DB-BD31-4B8C-83A1-F6EECF244321}">
                <p14:modId xmlns:p14="http://schemas.microsoft.com/office/powerpoint/2010/main" val="360455803"/>
              </p:ext>
            </p:extLst>
          </p:nvPr>
        </p:nvGraphicFramePr>
        <p:xfrm>
          <a:off x="2646363" y="1395413"/>
          <a:ext cx="6186487" cy="920750"/>
        </p:xfrm>
        <a:graphic>
          <a:graphicData uri="http://schemas.openxmlformats.org/presentationml/2006/ole">
            <mc:AlternateContent xmlns:mc="http://schemas.openxmlformats.org/markup-compatibility/2006">
              <mc:Choice xmlns:v="urn:schemas-microsoft-com:vml" Requires="v">
                <p:oleObj spid="_x0000_s2420" name="公式" r:id="rId10" imgW="2806560" imgH="419040" progId="Equation.3">
                  <p:embed/>
                </p:oleObj>
              </mc:Choice>
              <mc:Fallback>
                <p:oleObj name="公式" r:id="rId10" imgW="2806560" imgH="419040" progId="Equation.3">
                  <p:embed/>
                  <p:pic>
                    <p:nvPicPr>
                      <p:cNvPr id="0" name=""/>
                      <p:cNvPicPr>
                        <a:picLocks noChangeAspect="1" noChangeArrowheads="1"/>
                      </p:cNvPicPr>
                      <p:nvPr/>
                    </p:nvPicPr>
                    <p:blipFill>
                      <a:blip r:embed="rId11"/>
                      <a:srcRect/>
                      <a:stretch>
                        <a:fillRect/>
                      </a:stretch>
                    </p:blipFill>
                    <p:spPr bwMode="auto">
                      <a:xfrm>
                        <a:off x="2646363" y="1395413"/>
                        <a:ext cx="6186487" cy="9207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924411851"/>
              </p:ext>
            </p:extLst>
          </p:nvPr>
        </p:nvGraphicFramePr>
        <p:xfrm>
          <a:off x="1904140" y="5421404"/>
          <a:ext cx="2652712" cy="587375"/>
        </p:xfrm>
        <a:graphic>
          <a:graphicData uri="http://schemas.openxmlformats.org/presentationml/2006/ole">
            <mc:AlternateContent xmlns:mc="http://schemas.openxmlformats.org/markup-compatibility/2006">
              <mc:Choice xmlns:v="urn:schemas-microsoft-com:vml" Requires="v">
                <p:oleObj spid="_x0000_s2421" name="公式" r:id="rId12" imgW="1143000" imgH="253800" progId="Equation.3">
                  <p:embed/>
                </p:oleObj>
              </mc:Choice>
              <mc:Fallback>
                <p:oleObj name="公式" r:id="rId12" imgW="1143000" imgH="253800" progId="Equation.3">
                  <p:embed/>
                  <p:pic>
                    <p:nvPicPr>
                      <p:cNvPr id="0" name=""/>
                      <p:cNvPicPr>
                        <a:picLocks noChangeAspect="1" noChangeArrowheads="1"/>
                      </p:cNvPicPr>
                      <p:nvPr/>
                    </p:nvPicPr>
                    <p:blipFill>
                      <a:blip r:embed="rId13"/>
                      <a:srcRect/>
                      <a:stretch>
                        <a:fillRect/>
                      </a:stretch>
                    </p:blipFill>
                    <p:spPr bwMode="auto">
                      <a:xfrm>
                        <a:off x="1904140" y="5421404"/>
                        <a:ext cx="2652712" cy="5873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右箭头 1"/>
          <p:cNvSpPr/>
          <p:nvPr/>
        </p:nvSpPr>
        <p:spPr bwMode="auto">
          <a:xfrm>
            <a:off x="1013803" y="5531962"/>
            <a:ext cx="715779" cy="24166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zh-CN" altLang="en-US" sz="2800" b="0" i="0" u="none" strike="noStrike" cap="none" normalizeH="0" baseline="0" smtClean="0">
              <a:ln>
                <a:noFill/>
              </a:ln>
              <a:solidFill>
                <a:schemeClr val="tx1"/>
              </a:solidFill>
              <a:effectLst/>
              <a:latin typeface="Times New Roman" charset="0"/>
              <a:ea typeface="隶书" pitchFamily="49" charset="-122"/>
            </a:endParaRPr>
          </a:p>
        </p:txBody>
      </p:sp>
      <p:graphicFrame>
        <p:nvGraphicFramePr>
          <p:cNvPr id="17" name="Object 4"/>
          <p:cNvGraphicFramePr>
            <a:graphicFrameLocks noChangeAspect="1"/>
          </p:cNvGraphicFramePr>
          <p:nvPr>
            <p:extLst>
              <p:ext uri="{D42A27DB-BD31-4B8C-83A1-F6EECF244321}">
                <p14:modId xmlns:p14="http://schemas.microsoft.com/office/powerpoint/2010/main" val="3524774376"/>
              </p:ext>
            </p:extLst>
          </p:nvPr>
        </p:nvGraphicFramePr>
        <p:xfrm>
          <a:off x="5271294" y="5421404"/>
          <a:ext cx="2535238" cy="587375"/>
        </p:xfrm>
        <a:graphic>
          <a:graphicData uri="http://schemas.openxmlformats.org/presentationml/2006/ole">
            <mc:AlternateContent xmlns:mc="http://schemas.openxmlformats.org/markup-compatibility/2006">
              <mc:Choice xmlns:v="urn:schemas-microsoft-com:vml" Requires="v">
                <p:oleObj spid="_x0000_s2422" name="公式" r:id="rId14" imgW="1091880" imgH="253800" progId="Equation.3">
                  <p:embed/>
                </p:oleObj>
              </mc:Choice>
              <mc:Fallback>
                <p:oleObj name="公式" r:id="rId14" imgW="1091880" imgH="253800" progId="Equation.3">
                  <p:embed/>
                  <p:pic>
                    <p:nvPicPr>
                      <p:cNvPr id="0" name=""/>
                      <p:cNvPicPr>
                        <a:picLocks noChangeAspect="1" noChangeArrowheads="1"/>
                      </p:cNvPicPr>
                      <p:nvPr/>
                    </p:nvPicPr>
                    <p:blipFill>
                      <a:blip r:embed="rId15"/>
                      <a:srcRect/>
                      <a:stretch>
                        <a:fillRect/>
                      </a:stretch>
                    </p:blipFill>
                    <p:spPr bwMode="auto">
                      <a:xfrm>
                        <a:off x="5271294" y="5421404"/>
                        <a:ext cx="2535238" cy="5873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Rectangle 3"/>
          <p:cNvSpPr txBox="1">
            <a:spLocks noChangeArrowheads="1"/>
          </p:cNvSpPr>
          <p:nvPr/>
        </p:nvSpPr>
        <p:spPr bwMode="auto">
          <a:xfrm>
            <a:off x="4548802" y="5485493"/>
            <a:ext cx="7481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buFontTx/>
              <a:buNone/>
              <a:defRPr/>
            </a:pPr>
            <a:r>
              <a:rPr lang="zh-CN" altLang="en-US" sz="2800" kern="0" dirty="0" smtClean="0">
                <a:solidFill>
                  <a:srgbClr val="FFFFFF"/>
                </a:solidFill>
                <a:ea typeface="黑体" pitchFamily="49" charset="-122"/>
              </a:rPr>
              <a:t>或</a:t>
            </a:r>
            <a:endParaRPr lang="zh-CN" altLang="en-US" sz="2800" kern="0" dirty="0">
              <a:solidFill>
                <a:srgbClr val="FFFFFF"/>
              </a:solidFill>
              <a:ea typeface="黑体" pitchFamily="49" charset="-122"/>
            </a:endParaRPr>
          </a:p>
        </p:txBody>
      </p:sp>
      <mc:AlternateContent xmlns:mc="http://schemas.openxmlformats.org/markup-compatibility/2006">
        <mc:Choice xmlns:a14="http://schemas.microsoft.com/office/drawing/2010/main" Requires="a14">
          <p:sp>
            <p:nvSpPr>
              <p:cNvPr id="4" name="文本框 3"/>
              <p:cNvSpPr txBox="1"/>
              <p:nvPr/>
            </p:nvSpPr>
            <p:spPr>
              <a:xfrm>
                <a:off x="666927" y="4317380"/>
                <a:ext cx="8076763" cy="949747"/>
              </a:xfrm>
              <a:prstGeom prst="rect">
                <a:avLst/>
              </a:prstGeom>
              <a:solidFill>
                <a:schemeClr val="tx2">
                  <a:lumMod val="20000"/>
                  <a:lumOff val="80000"/>
                </a:schemeClr>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n-US" altLang="zh-CN" sz="2800" i="1" smtClean="0">
                              <a:solidFill>
                                <a:schemeClr val="bg2"/>
                              </a:solidFill>
                              <a:latin typeface="Cambria Math" panose="02040503050406030204" pitchFamily="18" charset="0"/>
                            </a:rPr>
                          </m:ctrlPr>
                        </m:sSubSupPr>
                        <m:e>
                          <m:r>
                            <a:rPr lang="en-US" altLang="zh-CN" sz="2800" b="0" i="1" smtClean="0">
                              <a:solidFill>
                                <a:schemeClr val="bg2"/>
                              </a:solidFill>
                              <a:latin typeface="Cambria Math" panose="02040503050406030204" pitchFamily="18" charset="0"/>
                            </a:rPr>
                            <m:t>𝑞</m:t>
                          </m:r>
                        </m:e>
                        <m:sub>
                          <m:r>
                            <a:rPr lang="en-US" altLang="zh-CN" sz="2800" b="0" i="1" smtClean="0">
                              <a:solidFill>
                                <a:schemeClr val="bg2"/>
                              </a:solidFill>
                              <a:latin typeface="Cambria Math" panose="02040503050406030204" pitchFamily="18" charset="0"/>
                            </a:rPr>
                            <m:t>0</m:t>
                          </m:r>
                        </m:sub>
                        <m:sup>
                          <m:r>
                            <a:rPr lang="en-US" altLang="zh-CN" sz="2800" b="0" i="1" smtClean="0">
                              <a:solidFill>
                                <a:schemeClr val="bg2"/>
                              </a:solidFill>
                              <a:latin typeface="Cambria Math" panose="02040503050406030204" pitchFamily="18" charset="0"/>
                            </a:rPr>
                            <m:t>𝑜</m:t>
                          </m:r>
                        </m:sup>
                      </m:sSubSup>
                      <m:r>
                        <a:rPr lang="en-US" altLang="zh-CN" sz="2800" b="0" i="1" smtClean="0">
                          <a:solidFill>
                            <a:schemeClr val="bg2"/>
                          </a:solidFill>
                          <a:latin typeface="Cambria Math" panose="02040503050406030204" pitchFamily="18" charset="0"/>
                        </a:rPr>
                        <m:t>=</m:t>
                      </m:r>
                      <m:f>
                        <m:fPr>
                          <m:ctrlPr>
                            <a:rPr lang="en-US" altLang="zh-CN" sz="2800" b="0" i="1" smtClean="0">
                              <a:solidFill>
                                <a:schemeClr val="bg2"/>
                              </a:solidFill>
                              <a:latin typeface="Cambria Math" panose="02040503050406030204" pitchFamily="18" charset="0"/>
                            </a:rPr>
                          </m:ctrlPr>
                        </m:fPr>
                        <m:num>
                          <m:sSub>
                            <m:sSubPr>
                              <m:ctrlPr>
                                <a:rPr lang="en-US" altLang="zh-CN" sz="2800" b="0" i="1" smtClean="0">
                                  <a:solidFill>
                                    <a:schemeClr val="bg2"/>
                                  </a:solidFill>
                                  <a:latin typeface="Cambria Math" panose="02040503050406030204" pitchFamily="18" charset="0"/>
                                </a:rPr>
                              </m:ctrlPr>
                            </m:sSubPr>
                            <m:e>
                              <m:acc>
                                <m:accPr>
                                  <m:chr m:val="̃"/>
                                  <m:ctrlPr>
                                    <a:rPr lang="en-US" altLang="zh-CN" sz="2800" b="0" i="1" smtClean="0">
                                      <a:solidFill>
                                        <a:schemeClr val="bg2"/>
                                      </a:solidFill>
                                      <a:latin typeface="Cambria Math" panose="02040503050406030204" pitchFamily="18" charset="0"/>
                                    </a:rPr>
                                  </m:ctrlPr>
                                </m:accPr>
                                <m:e>
                                  <m:r>
                                    <a:rPr lang="en-US" altLang="zh-CN" sz="2800" b="0" i="1" smtClean="0">
                                      <a:solidFill>
                                        <a:schemeClr val="bg2"/>
                                      </a:solidFill>
                                      <a:latin typeface="Cambria Math" panose="02040503050406030204" pitchFamily="18" charset="0"/>
                                    </a:rPr>
                                    <m:t>𝑁</m:t>
                                  </m:r>
                                </m:e>
                              </m:acc>
                            </m:e>
                            <m:sub>
                              <m:r>
                                <a:rPr lang="en-US" altLang="zh-CN" sz="2800" i="1">
                                  <a:solidFill>
                                    <a:schemeClr val="bg2"/>
                                  </a:solidFill>
                                  <a:latin typeface="Cambria Math" panose="02040503050406030204" pitchFamily="18" charset="0"/>
                                </a:rPr>
                                <m:t>0</m:t>
                              </m:r>
                            </m:sub>
                          </m:sSub>
                          <m:r>
                            <a:rPr lang="en-US" altLang="zh-CN" sz="2800" b="0" i="1" smtClean="0">
                              <a:solidFill>
                                <a:schemeClr val="bg2"/>
                              </a:solidFill>
                              <a:latin typeface="Cambria Math" panose="02040503050406030204" pitchFamily="18" charset="0"/>
                            </a:rPr>
                            <m:t>𝑘𝑇</m:t>
                          </m:r>
                        </m:num>
                        <m:den>
                          <m:sSub>
                            <m:sSubPr>
                              <m:ctrlPr>
                                <a:rPr lang="en-US" altLang="zh-CN" sz="2800" b="0" i="1" smtClean="0">
                                  <a:solidFill>
                                    <a:schemeClr val="bg2"/>
                                  </a:solidFill>
                                  <a:latin typeface="Cambria Math" panose="02040503050406030204" pitchFamily="18" charset="0"/>
                                </a:rPr>
                              </m:ctrlPr>
                            </m:sSubPr>
                            <m:e>
                              <m:r>
                                <a:rPr lang="en-US" altLang="zh-CN" sz="2800" b="0" i="1" smtClean="0">
                                  <a:solidFill>
                                    <a:schemeClr val="bg2"/>
                                  </a:solidFill>
                                  <a:latin typeface="Cambria Math" panose="02040503050406030204" pitchFamily="18" charset="0"/>
                                </a:rPr>
                                <m:t>𝑝</m:t>
                              </m:r>
                            </m:e>
                            <m:sub>
                              <m:r>
                                <a:rPr lang="en-US" altLang="zh-CN" sz="2800" b="0" i="1" smtClean="0">
                                  <a:solidFill>
                                    <a:schemeClr val="bg2"/>
                                  </a:solidFill>
                                  <a:latin typeface="Cambria Math" panose="02040503050406030204" pitchFamily="18" charset="0"/>
                                </a:rPr>
                                <m:t>0</m:t>
                              </m:r>
                            </m:sub>
                          </m:sSub>
                        </m:den>
                      </m:f>
                      <m:sSup>
                        <m:sSupPr>
                          <m:ctrlPr>
                            <a:rPr lang="en-US" altLang="zh-CN" sz="2800" b="0" i="1" smtClean="0">
                              <a:solidFill>
                                <a:schemeClr val="bg2"/>
                              </a:solidFill>
                              <a:latin typeface="Cambria Math" panose="02040503050406030204" pitchFamily="18" charset="0"/>
                            </a:rPr>
                          </m:ctrlPr>
                        </m:sSupPr>
                        <m:e>
                          <m:r>
                            <a:rPr lang="en-US" altLang="zh-CN" sz="2800" b="0" i="1" smtClean="0">
                              <a:solidFill>
                                <a:schemeClr val="bg2"/>
                              </a:solidFill>
                              <a:latin typeface="Cambria Math" panose="02040503050406030204" pitchFamily="18" charset="0"/>
                            </a:rPr>
                            <m:t>(</m:t>
                          </m:r>
                          <m:f>
                            <m:fPr>
                              <m:ctrlPr>
                                <a:rPr lang="en-US" altLang="zh-CN" sz="2800" b="0" i="1" smtClean="0">
                                  <a:solidFill>
                                    <a:schemeClr val="bg2"/>
                                  </a:solidFill>
                                  <a:latin typeface="Cambria Math" panose="02040503050406030204" pitchFamily="18" charset="0"/>
                                </a:rPr>
                              </m:ctrlPr>
                            </m:fPr>
                            <m:num>
                              <m:r>
                                <a:rPr lang="en-US" altLang="zh-CN" sz="2800" b="0" i="1" smtClean="0">
                                  <a:solidFill>
                                    <a:schemeClr val="bg2"/>
                                  </a:solidFill>
                                  <a:latin typeface="Cambria Math" panose="02040503050406030204" pitchFamily="18" charset="0"/>
                                </a:rPr>
                                <m:t>2</m:t>
                              </m:r>
                              <m:r>
                                <a:rPr lang="zh-CN" altLang="en-US" sz="2800" b="0" i="1" smtClean="0">
                                  <a:solidFill>
                                    <a:schemeClr val="bg2"/>
                                  </a:solidFill>
                                  <a:latin typeface="Cambria Math" panose="02040503050406030204" pitchFamily="18" charset="0"/>
                                </a:rPr>
                                <m:t>𝜋</m:t>
                              </m:r>
                              <m:r>
                                <a:rPr lang="en-US" altLang="zh-CN" sz="2800" b="0" i="1" smtClean="0">
                                  <a:solidFill>
                                    <a:schemeClr val="bg2"/>
                                  </a:solidFill>
                                  <a:latin typeface="Cambria Math" panose="02040503050406030204" pitchFamily="18" charset="0"/>
                                </a:rPr>
                                <m:t>𝑚𝑘𝑇</m:t>
                              </m:r>
                            </m:num>
                            <m:den>
                              <m:sSup>
                                <m:sSupPr>
                                  <m:ctrlPr>
                                    <a:rPr lang="en-US" altLang="zh-CN" sz="2800" b="0" i="1" smtClean="0">
                                      <a:solidFill>
                                        <a:schemeClr val="bg2"/>
                                      </a:solidFill>
                                      <a:latin typeface="Cambria Math" panose="02040503050406030204" pitchFamily="18" charset="0"/>
                                    </a:rPr>
                                  </m:ctrlPr>
                                </m:sSupPr>
                                <m:e>
                                  <m:r>
                                    <a:rPr lang="en-US" altLang="zh-CN" sz="2800" b="0" i="1" smtClean="0">
                                      <a:solidFill>
                                        <a:schemeClr val="bg2"/>
                                      </a:solidFill>
                                      <a:latin typeface="Cambria Math" panose="02040503050406030204" pitchFamily="18" charset="0"/>
                                    </a:rPr>
                                    <m:t>h</m:t>
                                  </m:r>
                                </m:e>
                                <m:sup>
                                  <m:r>
                                    <a:rPr lang="en-US" altLang="zh-CN" sz="2800" b="0" i="1" smtClean="0">
                                      <a:solidFill>
                                        <a:schemeClr val="bg2"/>
                                      </a:solidFill>
                                      <a:latin typeface="Cambria Math" panose="02040503050406030204" pitchFamily="18" charset="0"/>
                                    </a:rPr>
                                    <m:t>2</m:t>
                                  </m:r>
                                </m:sup>
                              </m:sSup>
                            </m:den>
                          </m:f>
                          <m:r>
                            <a:rPr lang="en-US" altLang="zh-CN" sz="2800" b="0" i="1" smtClean="0">
                              <a:solidFill>
                                <a:schemeClr val="bg2"/>
                              </a:solidFill>
                              <a:latin typeface="Cambria Math" panose="02040503050406030204" pitchFamily="18" charset="0"/>
                            </a:rPr>
                            <m:t>)</m:t>
                          </m:r>
                        </m:e>
                        <m:sup>
                          <m:r>
                            <a:rPr lang="en-US" altLang="zh-CN" sz="2800" b="0" i="1" smtClean="0">
                              <a:solidFill>
                                <a:schemeClr val="bg2"/>
                              </a:solidFill>
                              <a:latin typeface="Cambria Math" panose="02040503050406030204" pitchFamily="18" charset="0"/>
                            </a:rPr>
                            <m:t>3/2</m:t>
                          </m:r>
                        </m:sup>
                      </m:sSup>
                      <m:sSub>
                        <m:sSubPr>
                          <m:ctrlPr>
                            <a:rPr lang="en-US" altLang="zh-CN" sz="2800" b="0" i="1" smtClean="0">
                              <a:solidFill>
                                <a:schemeClr val="bg2"/>
                              </a:solidFill>
                              <a:latin typeface="Cambria Math" panose="02040503050406030204" pitchFamily="18" charset="0"/>
                            </a:rPr>
                          </m:ctrlPr>
                        </m:sSubPr>
                        <m:e>
                          <m:r>
                            <a:rPr lang="en-US" altLang="zh-CN" sz="2800" b="0" i="1" smtClean="0">
                              <a:solidFill>
                                <a:schemeClr val="bg2"/>
                              </a:solidFill>
                              <a:latin typeface="Cambria Math" panose="02040503050406030204" pitchFamily="18" charset="0"/>
                            </a:rPr>
                            <m:t>𝑞</m:t>
                          </m:r>
                        </m:e>
                        <m:sub>
                          <m:r>
                            <a:rPr lang="en-US" altLang="zh-CN" sz="2800" b="0" i="1" smtClean="0">
                              <a:solidFill>
                                <a:schemeClr val="bg2"/>
                              </a:solidFill>
                              <a:latin typeface="Cambria Math" panose="02040503050406030204" pitchFamily="18" charset="0"/>
                            </a:rPr>
                            <m:t>𝑖𝑛𝑡</m:t>
                          </m:r>
                          <m:r>
                            <a:rPr lang="en-US" altLang="zh-CN" sz="2800" b="0" i="1" smtClean="0">
                              <a:solidFill>
                                <a:schemeClr val="bg2"/>
                              </a:solidFill>
                              <a:latin typeface="Cambria Math" panose="02040503050406030204" pitchFamily="18" charset="0"/>
                            </a:rPr>
                            <m:t>,0</m:t>
                          </m:r>
                        </m:sub>
                      </m:sSub>
                      <m:r>
                        <a:rPr lang="en-US" altLang="zh-CN" sz="2800" i="1">
                          <a:solidFill>
                            <a:schemeClr val="bg2"/>
                          </a:solidFill>
                          <a:latin typeface="Cambria Math" panose="02040503050406030204" pitchFamily="18" charset="0"/>
                        </a:rPr>
                        <m:t>=</m:t>
                      </m:r>
                      <m:r>
                        <a:rPr lang="en-US" altLang="zh-CN" sz="2800" b="0" i="1" smtClean="0">
                          <a:solidFill>
                            <a:schemeClr val="bg2"/>
                          </a:solidFill>
                          <a:latin typeface="Cambria Math" panose="02040503050406030204" pitchFamily="18" charset="0"/>
                        </a:rPr>
                        <m:t>𝑅𝑇</m:t>
                      </m:r>
                      <m:sSup>
                        <m:sSupPr>
                          <m:ctrlPr>
                            <a:rPr lang="en-US" altLang="zh-CN" sz="2800" i="1">
                              <a:solidFill>
                                <a:schemeClr val="bg2"/>
                              </a:solidFill>
                              <a:latin typeface="Cambria Math" panose="02040503050406030204" pitchFamily="18" charset="0"/>
                            </a:rPr>
                          </m:ctrlPr>
                        </m:sSupPr>
                        <m:e>
                          <m:r>
                            <a:rPr lang="en-US" altLang="zh-CN" sz="2800" i="1">
                              <a:solidFill>
                                <a:schemeClr val="bg2"/>
                              </a:solidFill>
                              <a:latin typeface="Cambria Math" panose="02040503050406030204" pitchFamily="18" charset="0"/>
                            </a:rPr>
                            <m:t>(</m:t>
                          </m:r>
                          <m:f>
                            <m:fPr>
                              <m:ctrlPr>
                                <a:rPr lang="en-US" altLang="zh-CN" sz="2800" i="1">
                                  <a:solidFill>
                                    <a:schemeClr val="bg2"/>
                                  </a:solidFill>
                                  <a:latin typeface="Cambria Math" panose="02040503050406030204" pitchFamily="18" charset="0"/>
                                </a:rPr>
                              </m:ctrlPr>
                            </m:fPr>
                            <m:num>
                              <m:r>
                                <a:rPr lang="en-US" altLang="zh-CN" sz="2800" i="1">
                                  <a:solidFill>
                                    <a:schemeClr val="bg2"/>
                                  </a:solidFill>
                                  <a:latin typeface="Cambria Math" panose="02040503050406030204" pitchFamily="18" charset="0"/>
                                </a:rPr>
                                <m:t>2</m:t>
                              </m:r>
                              <m:r>
                                <a:rPr lang="zh-CN" altLang="en-US" sz="2800" i="1">
                                  <a:solidFill>
                                    <a:schemeClr val="bg2"/>
                                  </a:solidFill>
                                  <a:latin typeface="Cambria Math" panose="02040503050406030204" pitchFamily="18" charset="0"/>
                                </a:rPr>
                                <m:t>𝜋</m:t>
                              </m:r>
                              <m:r>
                                <a:rPr lang="en-US" altLang="zh-CN" sz="2800" i="1">
                                  <a:solidFill>
                                    <a:schemeClr val="bg2"/>
                                  </a:solidFill>
                                  <a:latin typeface="Cambria Math" panose="02040503050406030204" pitchFamily="18" charset="0"/>
                                </a:rPr>
                                <m:t>𝑚𝑘𝑇</m:t>
                              </m:r>
                            </m:num>
                            <m:den>
                              <m:sSup>
                                <m:sSupPr>
                                  <m:ctrlPr>
                                    <a:rPr lang="en-US" altLang="zh-CN" sz="2800" i="1">
                                      <a:solidFill>
                                        <a:schemeClr val="bg2"/>
                                      </a:solidFill>
                                      <a:latin typeface="Cambria Math" panose="02040503050406030204" pitchFamily="18" charset="0"/>
                                    </a:rPr>
                                  </m:ctrlPr>
                                </m:sSupPr>
                                <m:e>
                                  <m:r>
                                    <a:rPr lang="en-US" altLang="zh-CN" sz="2800" i="1">
                                      <a:solidFill>
                                        <a:schemeClr val="bg2"/>
                                      </a:solidFill>
                                      <a:latin typeface="Cambria Math" panose="02040503050406030204" pitchFamily="18" charset="0"/>
                                    </a:rPr>
                                    <m:t>h</m:t>
                                  </m:r>
                                </m:e>
                                <m:sup>
                                  <m:r>
                                    <a:rPr lang="en-US" altLang="zh-CN" sz="2800" i="1">
                                      <a:solidFill>
                                        <a:schemeClr val="bg2"/>
                                      </a:solidFill>
                                      <a:latin typeface="Cambria Math" panose="02040503050406030204" pitchFamily="18" charset="0"/>
                                    </a:rPr>
                                    <m:t>2</m:t>
                                  </m:r>
                                </m:sup>
                              </m:sSup>
                            </m:den>
                          </m:f>
                          <m:r>
                            <a:rPr lang="en-US" altLang="zh-CN" sz="2800" i="1">
                              <a:solidFill>
                                <a:schemeClr val="bg2"/>
                              </a:solidFill>
                              <a:latin typeface="Cambria Math" panose="02040503050406030204" pitchFamily="18" charset="0"/>
                            </a:rPr>
                            <m:t>)</m:t>
                          </m:r>
                        </m:e>
                        <m:sup>
                          <m:r>
                            <a:rPr lang="en-US" altLang="zh-CN" sz="2800" i="1">
                              <a:solidFill>
                                <a:schemeClr val="bg2"/>
                              </a:solidFill>
                              <a:latin typeface="Cambria Math" panose="02040503050406030204" pitchFamily="18" charset="0"/>
                            </a:rPr>
                            <m:t>3/2</m:t>
                          </m:r>
                        </m:sup>
                      </m:sSup>
                      <m:sSub>
                        <m:sSubPr>
                          <m:ctrlPr>
                            <a:rPr lang="en-US" altLang="zh-CN" sz="2800" i="1">
                              <a:solidFill>
                                <a:schemeClr val="bg2"/>
                              </a:solidFill>
                              <a:latin typeface="Cambria Math" panose="02040503050406030204" pitchFamily="18" charset="0"/>
                            </a:rPr>
                          </m:ctrlPr>
                        </m:sSubPr>
                        <m:e>
                          <m:r>
                            <a:rPr lang="en-US" altLang="zh-CN" sz="2800" i="1">
                              <a:solidFill>
                                <a:schemeClr val="bg2"/>
                              </a:solidFill>
                              <a:latin typeface="Cambria Math" panose="02040503050406030204" pitchFamily="18" charset="0"/>
                            </a:rPr>
                            <m:t>𝑞</m:t>
                          </m:r>
                        </m:e>
                        <m:sub>
                          <m:r>
                            <a:rPr lang="en-US" altLang="zh-CN" sz="2800" i="1">
                              <a:solidFill>
                                <a:schemeClr val="bg2"/>
                              </a:solidFill>
                              <a:latin typeface="Cambria Math" panose="02040503050406030204" pitchFamily="18" charset="0"/>
                            </a:rPr>
                            <m:t>𝑖𝑛𝑡</m:t>
                          </m:r>
                          <m:r>
                            <a:rPr lang="en-US" altLang="zh-CN" sz="2800" i="1">
                              <a:solidFill>
                                <a:schemeClr val="bg2"/>
                              </a:solidFill>
                              <a:latin typeface="Cambria Math" panose="02040503050406030204" pitchFamily="18" charset="0"/>
                            </a:rPr>
                            <m:t>,0</m:t>
                          </m:r>
                        </m:sub>
                      </m:sSub>
                    </m:oMath>
                  </m:oMathPara>
                </a14:m>
                <a:endParaRPr lang="zh-CN" altLang="en-US" sz="2800" dirty="0">
                  <a:solidFill>
                    <a:schemeClr val="bg2"/>
                  </a:solidFill>
                </a:endParaRPr>
              </a:p>
            </p:txBody>
          </p:sp>
        </mc:Choice>
        <mc:Fallback>
          <p:sp>
            <p:nvSpPr>
              <p:cNvPr id="4" name="文本框 3"/>
              <p:cNvSpPr txBox="1">
                <a:spLocks noRot="1" noChangeAspect="1" noMove="1" noResize="1" noEditPoints="1" noAdjustHandles="1" noChangeArrowheads="1" noChangeShapeType="1" noTextEdit="1"/>
              </p:cNvSpPr>
              <p:nvPr/>
            </p:nvSpPr>
            <p:spPr>
              <a:xfrm>
                <a:off x="666927" y="4317380"/>
                <a:ext cx="8076763" cy="949747"/>
              </a:xfrm>
              <a:prstGeom prst="rect">
                <a:avLst/>
              </a:prstGeom>
              <a:blipFill rotWithShape="0">
                <a:blip r:embed="rId1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42217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103"/>
                                        </p:tgtEl>
                                        <p:attrNameLst>
                                          <p:attrName>style.visibility</p:attrName>
                                        </p:attrNameLst>
                                      </p:cBhvr>
                                      <p:to>
                                        <p:strVal val="visible"/>
                                      </p:to>
                                    </p:set>
                                    <p:animEffect transition="in" filter="fade">
                                      <p:cBhvr>
                                        <p:cTn id="11" dur="500"/>
                                        <p:tgtEl>
                                          <p:spTgt spid="4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07"/>
                                        </p:tgtEl>
                                        <p:attrNameLst>
                                          <p:attrName>style.visibility</p:attrName>
                                        </p:attrNameLst>
                                      </p:cBhvr>
                                      <p:to>
                                        <p:strVal val="visible"/>
                                      </p:to>
                                    </p:set>
                                    <p:animEffect transition="in" filter="fade">
                                      <p:cBhvr>
                                        <p:cTn id="17" dur="500"/>
                                        <p:tgtEl>
                                          <p:spTgt spid="41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4101"/>
                                        </p:tgtEl>
                                        <p:attrNameLst>
                                          <p:attrName>style.visibility</p:attrName>
                                        </p:attrNameLst>
                                      </p:cBhvr>
                                      <p:to>
                                        <p:strVal val="visible"/>
                                      </p:to>
                                    </p:set>
                                    <p:animEffect transition="in" filter="fade">
                                      <p:cBhvr>
                                        <p:cTn id="30" dur="500"/>
                                        <p:tgtEl>
                                          <p:spTgt spid="410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02"/>
                                        </p:tgtEl>
                                        <p:attrNameLst>
                                          <p:attrName>style.visibility</p:attrName>
                                        </p:attrNameLst>
                                      </p:cBhvr>
                                      <p:to>
                                        <p:strVal val="visible"/>
                                      </p:to>
                                    </p:set>
                                    <p:animEffect transition="in" filter="fade">
                                      <p:cBhvr>
                                        <p:cTn id="33" dur="500"/>
                                        <p:tgtEl>
                                          <p:spTgt spid="410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098">
                                            <p:txEl>
                                              <p:pRg st="0" end="0"/>
                                            </p:txEl>
                                          </p:spTgt>
                                        </p:tgtEl>
                                        <p:attrNameLst>
                                          <p:attrName>style.visibility</p:attrName>
                                        </p:attrNameLst>
                                      </p:cBhvr>
                                      <p:to>
                                        <p:strVal val="visible"/>
                                      </p:to>
                                    </p:set>
                                    <p:animEffect transition="in" filter="fade">
                                      <p:cBhvr>
                                        <p:cTn id="38" dur="500"/>
                                        <p:tgtEl>
                                          <p:spTgt spid="409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P spid="7" grpId="0"/>
      <p:bldP spid="4102" grpId="0"/>
      <p:bldP spid="4106" grpId="0"/>
      <p:bldP spid="4107" grpId="0"/>
      <p:bldP spid="12" grpId="0"/>
      <p:bldP spid="13" grpId="0"/>
      <p:bldP spid="2" grpId="0" animBg="1"/>
      <p:bldP spid="18"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body" idx="1"/>
          </p:nvPr>
        </p:nvSpPr>
        <p:spPr>
          <a:xfrm>
            <a:off x="881743" y="2492376"/>
            <a:ext cx="9100457" cy="1152525"/>
          </a:xfrm>
        </p:spPr>
        <p:txBody>
          <a:bodyPr/>
          <a:lstStyle/>
          <a:p>
            <a:pPr eaLnBrk="1" hangingPunct="1">
              <a:buFontTx/>
              <a:buNone/>
            </a:pPr>
            <a:r>
              <a:rPr lang="zh-CN" altLang="en-US" sz="2800" dirty="0">
                <a:latin typeface="黑体" panose="02010609060101010101" pitchFamily="49" charset="-122"/>
                <a:ea typeface="黑体" panose="02010609060101010101" pitchFamily="49" charset="-122"/>
              </a:rPr>
              <a:t>二元固溶体状态性质的巨正则平均</a:t>
            </a:r>
          </a:p>
          <a:p>
            <a:pPr eaLnBrk="1" hangingPunct="1">
              <a:buFontTx/>
              <a:buNone/>
            </a:pPr>
            <a:r>
              <a:rPr lang="en-US" altLang="zh-CN" sz="2800" dirty="0">
                <a:latin typeface="黑体" panose="02010609060101010101" pitchFamily="49" charset="-122"/>
                <a:ea typeface="黑体" panose="02010609060101010101" pitchFamily="49" charset="-122"/>
              </a:rPr>
              <a:t>(1) </a:t>
            </a:r>
            <a:r>
              <a:rPr lang="zh-CN" altLang="en-US" sz="2800" dirty="0">
                <a:latin typeface="黑体" panose="02010609060101010101" pitchFamily="49" charset="-122"/>
                <a:ea typeface="黑体" panose="02010609060101010101" pitchFamily="49" charset="-122"/>
              </a:rPr>
              <a:t>粒子数</a:t>
            </a:r>
            <a:r>
              <a:rPr lang="en-US" altLang="zh-CN" sz="2800" dirty="0">
                <a:latin typeface="黑体" panose="02010609060101010101" pitchFamily="49" charset="-122"/>
                <a:ea typeface="黑体" panose="02010609060101010101" pitchFamily="49" charset="-122"/>
              </a:rPr>
              <a:t>:</a:t>
            </a:r>
          </a:p>
        </p:txBody>
      </p:sp>
      <p:graphicFrame>
        <p:nvGraphicFramePr>
          <p:cNvPr id="31747" name="Object 6"/>
          <p:cNvGraphicFramePr>
            <a:graphicFrameLocks noChangeAspect="1"/>
          </p:cNvGraphicFramePr>
          <p:nvPr/>
        </p:nvGraphicFramePr>
        <p:xfrm>
          <a:off x="1919288" y="333376"/>
          <a:ext cx="5002212" cy="962025"/>
        </p:xfrm>
        <a:graphic>
          <a:graphicData uri="http://schemas.openxmlformats.org/presentationml/2006/ole">
            <mc:AlternateContent xmlns:mc="http://schemas.openxmlformats.org/markup-compatibility/2006">
              <mc:Choice xmlns:v="urn:schemas-microsoft-com:vml" Requires="v">
                <p:oleObj spid="_x0000_s28986" name="公式" r:id="rId3" imgW="2374900" imgH="457200" progId="Equation.3">
                  <p:embed/>
                </p:oleObj>
              </mc:Choice>
              <mc:Fallback>
                <p:oleObj name="公式" r:id="rId3" imgW="23749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333376"/>
                        <a:ext cx="5002212" cy="9620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4" name="Object 7"/>
          <p:cNvGraphicFramePr>
            <a:graphicFrameLocks noChangeAspect="1"/>
          </p:cNvGraphicFramePr>
          <p:nvPr/>
        </p:nvGraphicFramePr>
        <p:xfrm>
          <a:off x="2711451" y="3568701"/>
          <a:ext cx="2989263" cy="1108075"/>
        </p:xfrm>
        <a:graphic>
          <a:graphicData uri="http://schemas.openxmlformats.org/presentationml/2006/ole">
            <mc:AlternateContent xmlns:mc="http://schemas.openxmlformats.org/markup-compatibility/2006">
              <mc:Choice xmlns:v="urn:schemas-microsoft-com:vml" Requires="v">
                <p:oleObj spid="_x0000_s28987" name="公式" r:id="rId5" imgW="1371600" imgH="508000" progId="Equation.3">
                  <p:embed/>
                </p:oleObj>
              </mc:Choice>
              <mc:Fallback>
                <p:oleObj name="公式" r:id="rId5" imgW="1371600" imgH="50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1451" y="3568701"/>
                        <a:ext cx="2989263" cy="11080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5" name="TextBox 4"/>
          <p:cNvSpPr txBox="1">
            <a:spLocks noChangeArrowheads="1"/>
          </p:cNvSpPr>
          <p:nvPr/>
        </p:nvSpPr>
        <p:spPr bwMode="auto">
          <a:xfrm>
            <a:off x="8885239" y="1582739"/>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4.58</a:t>
            </a:r>
            <a:r>
              <a:rPr lang="zh-CN" altLang="en-US" sz="2800">
                <a:solidFill>
                  <a:srgbClr val="FFFFFF"/>
                </a:solidFill>
                <a:ea typeface="隶书" panose="02010509060101010101" pitchFamily="49" charset="-122"/>
              </a:rPr>
              <a:t>）</a:t>
            </a:r>
          </a:p>
        </p:txBody>
      </p:sp>
      <p:sp>
        <p:nvSpPr>
          <p:cNvPr id="30726" name="TextBox 5"/>
          <p:cNvSpPr txBox="1">
            <a:spLocks noChangeArrowheads="1"/>
          </p:cNvSpPr>
          <p:nvPr/>
        </p:nvSpPr>
        <p:spPr bwMode="auto">
          <a:xfrm>
            <a:off x="8918576" y="3860801"/>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4.59</a:t>
            </a:r>
            <a:r>
              <a:rPr lang="zh-CN" altLang="en-US" sz="2800">
                <a:solidFill>
                  <a:srgbClr val="FFFFFF"/>
                </a:solidFill>
                <a:ea typeface="隶书" panose="02010509060101010101" pitchFamily="49" charset="-122"/>
              </a:rPr>
              <a:t>）</a:t>
            </a:r>
          </a:p>
        </p:txBody>
      </p:sp>
      <p:sp>
        <p:nvSpPr>
          <p:cNvPr id="30727" name="TextBox 6"/>
          <p:cNvSpPr txBox="1">
            <a:spLocks noChangeArrowheads="1"/>
          </p:cNvSpPr>
          <p:nvPr/>
        </p:nvSpPr>
        <p:spPr bwMode="auto">
          <a:xfrm>
            <a:off x="8918576" y="5038726"/>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4.60</a:t>
            </a:r>
            <a:r>
              <a:rPr lang="zh-CN" altLang="en-US" sz="2800">
                <a:solidFill>
                  <a:srgbClr val="FFFFFF"/>
                </a:solidFill>
                <a:ea typeface="隶书" panose="02010509060101010101" pitchFamily="49" charset="-122"/>
              </a:rPr>
              <a:t>）</a:t>
            </a:r>
          </a:p>
        </p:txBody>
      </p:sp>
      <p:graphicFrame>
        <p:nvGraphicFramePr>
          <p:cNvPr id="2" name="对象 1"/>
          <p:cNvGraphicFramePr>
            <a:graphicFrameLocks noChangeAspect="1"/>
          </p:cNvGraphicFramePr>
          <p:nvPr/>
        </p:nvGraphicFramePr>
        <p:xfrm>
          <a:off x="2495551" y="1296989"/>
          <a:ext cx="6207125" cy="1095375"/>
        </p:xfrm>
        <a:graphic>
          <a:graphicData uri="http://schemas.openxmlformats.org/presentationml/2006/ole">
            <mc:AlternateContent xmlns:mc="http://schemas.openxmlformats.org/markup-compatibility/2006">
              <mc:Choice xmlns:v="urn:schemas-microsoft-com:vml" Requires="v">
                <p:oleObj spid="_x0000_s28988" name="公式" r:id="rId7" imgW="2946400" imgH="520700" progId="Equation.3">
                  <p:embed/>
                </p:oleObj>
              </mc:Choice>
              <mc:Fallback>
                <p:oleObj name="公式" r:id="rId7" imgW="2946400" imgH="520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5551" y="1296989"/>
                        <a:ext cx="6207125" cy="10953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对象 2"/>
          <p:cNvGraphicFramePr>
            <a:graphicFrameLocks noChangeAspect="1"/>
          </p:cNvGraphicFramePr>
          <p:nvPr/>
        </p:nvGraphicFramePr>
        <p:xfrm>
          <a:off x="6888164" y="333375"/>
          <a:ext cx="3355975" cy="935038"/>
        </p:xfrm>
        <a:graphic>
          <a:graphicData uri="http://schemas.openxmlformats.org/presentationml/2006/ole">
            <mc:AlternateContent xmlns:mc="http://schemas.openxmlformats.org/markup-compatibility/2006">
              <mc:Choice xmlns:v="urn:schemas-microsoft-com:vml" Requires="v">
                <p:oleObj spid="_x0000_s28989" name="公式" r:id="rId9" imgW="1866900" imgH="520700" progId="Equation.3">
                  <p:embed/>
                </p:oleObj>
              </mc:Choice>
              <mc:Fallback>
                <p:oleObj name="公式" r:id="rId9" imgW="1866900" imgH="520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8164" y="333375"/>
                        <a:ext cx="3355975" cy="9350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2711450" y="4746625"/>
          <a:ext cx="5645150" cy="1106488"/>
        </p:xfrm>
        <a:graphic>
          <a:graphicData uri="http://schemas.openxmlformats.org/presentationml/2006/ole">
            <mc:AlternateContent xmlns:mc="http://schemas.openxmlformats.org/markup-compatibility/2006">
              <mc:Choice xmlns:v="urn:schemas-microsoft-com:vml" Requires="v">
                <p:oleObj spid="_x0000_s28990" name="公式" r:id="rId11" imgW="2590800" imgH="508000" progId="Equation.3">
                  <p:embed/>
                </p:oleObj>
              </mc:Choice>
              <mc:Fallback>
                <p:oleObj name="公式" r:id="rId11" imgW="2590800" imgH="508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1450" y="4746625"/>
                        <a:ext cx="5645150" cy="11064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对象 4"/>
          <p:cNvGraphicFramePr>
            <a:graphicFrameLocks noChangeAspect="1"/>
          </p:cNvGraphicFramePr>
          <p:nvPr/>
        </p:nvGraphicFramePr>
        <p:xfrm>
          <a:off x="5735638" y="3597276"/>
          <a:ext cx="2794000" cy="1050925"/>
        </p:xfrm>
        <a:graphic>
          <a:graphicData uri="http://schemas.openxmlformats.org/presentationml/2006/ole">
            <mc:AlternateContent xmlns:mc="http://schemas.openxmlformats.org/markup-compatibility/2006">
              <mc:Choice xmlns:v="urn:schemas-microsoft-com:vml" Requires="v">
                <p:oleObj spid="_x0000_s28991" name="公式" r:id="rId13" imgW="1219200" imgH="457200" progId="Equation.3">
                  <p:embed/>
                </p:oleObj>
              </mc:Choice>
              <mc:Fallback>
                <p:oleObj name="公式" r:id="rId13" imgW="121920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35638" y="3597276"/>
                        <a:ext cx="2794000" cy="10509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07590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725"/>
                                        </p:tgtEl>
                                        <p:attrNameLst>
                                          <p:attrName>style.visibility</p:attrName>
                                        </p:attrNameLst>
                                      </p:cBhvr>
                                      <p:to>
                                        <p:strVal val="visible"/>
                                      </p:to>
                                    </p:set>
                                    <p:animEffect transition="in" filter="fade">
                                      <p:cBhvr>
                                        <p:cTn id="14" dur="500"/>
                                        <p:tgtEl>
                                          <p:spTgt spid="307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724"/>
                                        </p:tgtEl>
                                        <p:attrNameLst>
                                          <p:attrName>style.visibility</p:attrName>
                                        </p:attrNameLst>
                                      </p:cBhvr>
                                      <p:to>
                                        <p:strVal val="visible"/>
                                      </p:to>
                                    </p:set>
                                    <p:animEffect transition="in" filter="fade">
                                      <p:cBhvr>
                                        <p:cTn id="27" dur="500"/>
                                        <p:tgtEl>
                                          <p:spTgt spid="307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26"/>
                                        </p:tgtEl>
                                        <p:attrNameLst>
                                          <p:attrName>style.visibility</p:attrName>
                                        </p:attrNameLst>
                                      </p:cBhvr>
                                      <p:to>
                                        <p:strVal val="visible"/>
                                      </p:to>
                                    </p:set>
                                    <p:animEffect transition="in" filter="fade">
                                      <p:cBhvr>
                                        <p:cTn id="35" dur="500"/>
                                        <p:tgtEl>
                                          <p:spTgt spid="307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727"/>
                                        </p:tgtEl>
                                        <p:attrNameLst>
                                          <p:attrName>style.visibility</p:attrName>
                                        </p:attrNameLst>
                                      </p:cBhvr>
                                      <p:to>
                                        <p:strVal val="visible"/>
                                      </p:to>
                                    </p:set>
                                    <p:animEffect transition="in" filter="fade">
                                      <p:cBhvr>
                                        <p:cTn id="43"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P spid="30725" grpId="0"/>
      <p:bldP spid="30726" grpId="0"/>
      <p:bldP spid="307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zh-CN" altLang="zh-CN" smtClean="0"/>
          </a:p>
        </p:txBody>
      </p:sp>
      <p:sp>
        <p:nvSpPr>
          <p:cNvPr id="32771" name="Rectangle 3"/>
          <p:cNvSpPr>
            <a:spLocks noGrp="1" noChangeArrowheads="1"/>
          </p:cNvSpPr>
          <p:nvPr>
            <p:ph type="body" idx="1"/>
          </p:nvPr>
        </p:nvSpPr>
        <p:spPr>
          <a:xfrm>
            <a:off x="945357" y="517525"/>
            <a:ext cx="1090613" cy="668338"/>
          </a:xfrm>
        </p:spPr>
        <p:txBody>
          <a:bodyPr/>
          <a:lstStyle/>
          <a:p>
            <a:pPr eaLnBrk="1" hangingPunct="1">
              <a:buFontTx/>
              <a:buNone/>
            </a:pPr>
            <a:r>
              <a:rPr lang="en-US" altLang="zh-CN" sz="2800" b="1" dirty="0">
                <a:ea typeface="黑体" panose="02010609060101010101" pitchFamily="49" charset="-122"/>
              </a:rPr>
              <a:t>(2) U: </a:t>
            </a:r>
          </a:p>
        </p:txBody>
      </p:sp>
      <p:graphicFrame>
        <p:nvGraphicFramePr>
          <p:cNvPr id="32772" name="Object 4"/>
          <p:cNvGraphicFramePr>
            <a:graphicFrameLocks noChangeAspect="1"/>
          </p:cNvGraphicFramePr>
          <p:nvPr/>
        </p:nvGraphicFramePr>
        <p:xfrm>
          <a:off x="3071813" y="404813"/>
          <a:ext cx="2633662" cy="893762"/>
        </p:xfrm>
        <a:graphic>
          <a:graphicData uri="http://schemas.openxmlformats.org/presentationml/2006/ole">
            <mc:AlternateContent xmlns:mc="http://schemas.openxmlformats.org/markup-compatibility/2006">
              <mc:Choice xmlns:v="urn:schemas-microsoft-com:vml" Requires="v">
                <p:oleObj spid="_x0000_s30062" name="公式" r:id="rId3" imgW="1459866" imgH="495085" progId="Equation.3">
                  <p:embed/>
                </p:oleObj>
              </mc:Choice>
              <mc:Fallback>
                <p:oleObj name="公式" r:id="rId3" imgW="1459866" imgH="4950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404813"/>
                        <a:ext cx="2633662" cy="893762"/>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3503613" y="3762376"/>
          <a:ext cx="5175250" cy="454025"/>
        </p:xfrm>
        <a:graphic>
          <a:graphicData uri="http://schemas.openxmlformats.org/presentationml/2006/ole">
            <mc:AlternateContent xmlns:mc="http://schemas.openxmlformats.org/markup-compatibility/2006">
              <mc:Choice xmlns:v="urn:schemas-microsoft-com:vml" Requires="v">
                <p:oleObj spid="_x0000_s30063" name="Equation" r:id="rId5" imgW="2616200" imgH="228600" progId="Equation.3">
                  <p:embed/>
                </p:oleObj>
              </mc:Choice>
              <mc:Fallback>
                <p:oleObj name="Equation" r:id="rId5" imgW="2616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613" y="3762376"/>
                        <a:ext cx="5175250" cy="4540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6365875" y="4332289"/>
          <a:ext cx="3494088" cy="866775"/>
        </p:xfrm>
        <a:graphic>
          <a:graphicData uri="http://schemas.openxmlformats.org/presentationml/2006/ole">
            <mc:AlternateContent xmlns:mc="http://schemas.openxmlformats.org/markup-compatibility/2006">
              <mc:Choice xmlns:v="urn:schemas-microsoft-com:vml" Requires="v">
                <p:oleObj spid="_x0000_s30064" name="公式" r:id="rId7" imgW="1536700" imgH="381000" progId="Equation.3">
                  <p:embed/>
                </p:oleObj>
              </mc:Choice>
              <mc:Fallback>
                <p:oleObj name="公式" r:id="rId7" imgW="1536700" imgH="38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875" y="4332289"/>
                        <a:ext cx="3494088" cy="8667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1" name="TextBox 6"/>
          <p:cNvSpPr txBox="1">
            <a:spLocks noChangeArrowheads="1"/>
          </p:cNvSpPr>
          <p:nvPr/>
        </p:nvSpPr>
        <p:spPr bwMode="auto">
          <a:xfrm>
            <a:off x="9248776" y="2276476"/>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4.61</a:t>
            </a:r>
            <a:r>
              <a:rPr lang="zh-CN" altLang="en-US" sz="2800">
                <a:solidFill>
                  <a:srgbClr val="FFFFFF"/>
                </a:solidFill>
                <a:ea typeface="隶书" panose="02010509060101010101" pitchFamily="49" charset="-122"/>
              </a:rPr>
              <a:t>）</a:t>
            </a:r>
          </a:p>
        </p:txBody>
      </p:sp>
      <p:sp>
        <p:nvSpPr>
          <p:cNvPr id="31752" name="TextBox 7"/>
          <p:cNvSpPr txBox="1">
            <a:spLocks noChangeArrowheads="1"/>
          </p:cNvSpPr>
          <p:nvPr/>
        </p:nvSpPr>
        <p:spPr bwMode="auto">
          <a:xfrm>
            <a:off x="9172576" y="3754439"/>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4.62</a:t>
            </a:r>
            <a:r>
              <a:rPr lang="zh-CN" altLang="en-US" sz="2800">
                <a:solidFill>
                  <a:srgbClr val="FFFFFF"/>
                </a:solidFill>
                <a:ea typeface="隶书" panose="02010509060101010101" pitchFamily="49" charset="-122"/>
              </a:rPr>
              <a:t>）</a:t>
            </a:r>
          </a:p>
        </p:txBody>
      </p:sp>
      <p:sp>
        <p:nvSpPr>
          <p:cNvPr id="9" name="Rectangle 3"/>
          <p:cNvSpPr txBox="1">
            <a:spLocks noChangeArrowheads="1"/>
          </p:cNvSpPr>
          <p:nvPr/>
        </p:nvSpPr>
        <p:spPr bwMode="auto">
          <a:xfrm>
            <a:off x="999536" y="3086100"/>
            <a:ext cx="61198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Tx/>
              <a:buNone/>
              <a:defRPr/>
            </a:pPr>
            <a:r>
              <a:rPr lang="en-US" altLang="zh-CN" sz="2800" kern="0" dirty="0">
                <a:solidFill>
                  <a:srgbClr val="FFFFFF"/>
                </a:solidFill>
                <a:ea typeface="黑体" pitchFamily="49" charset="-122"/>
              </a:rPr>
              <a:t>(3) </a:t>
            </a:r>
            <a:r>
              <a:rPr lang="en-US" altLang="zh-CN" sz="2800" b="1" kern="0" dirty="0">
                <a:solidFill>
                  <a:srgbClr val="FFFFFF"/>
                </a:solidFill>
                <a:ea typeface="黑体" pitchFamily="49" charset="-122"/>
              </a:rPr>
              <a:t>S</a:t>
            </a:r>
            <a:r>
              <a:rPr lang="en-US" altLang="zh-CN" sz="2800" kern="0" baseline="-25000" dirty="0">
                <a:solidFill>
                  <a:srgbClr val="FFFFFF"/>
                </a:solidFill>
                <a:ea typeface="黑体" pitchFamily="49" charset="-122"/>
              </a:rPr>
              <a:t>:</a:t>
            </a:r>
            <a:r>
              <a:rPr lang="en-US" altLang="zh-CN" sz="2800" kern="0" dirty="0">
                <a:solidFill>
                  <a:srgbClr val="FFFFFF"/>
                </a:solidFill>
                <a:ea typeface="黑体" pitchFamily="49" charset="-122"/>
              </a:rPr>
              <a:t> </a:t>
            </a:r>
            <a:r>
              <a:rPr lang="zh-CN" altLang="en-US" sz="2800" kern="0" dirty="0">
                <a:solidFill>
                  <a:srgbClr val="FFFFFF"/>
                </a:solidFill>
                <a:ea typeface="黑体" pitchFamily="49" charset="-122"/>
              </a:rPr>
              <a:t>依熵的巨正则平均定义当得：</a:t>
            </a:r>
          </a:p>
        </p:txBody>
      </p:sp>
      <p:sp>
        <p:nvSpPr>
          <p:cNvPr id="10" name="Rectangle 3"/>
          <p:cNvSpPr txBox="1">
            <a:spLocks noChangeArrowheads="1"/>
          </p:cNvSpPr>
          <p:nvPr/>
        </p:nvSpPr>
        <p:spPr bwMode="auto">
          <a:xfrm>
            <a:off x="1569720" y="4476500"/>
            <a:ext cx="4089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Tx/>
              <a:buNone/>
              <a:defRPr/>
            </a:pPr>
            <a:r>
              <a:rPr lang="zh-CN" altLang="en-US" sz="2800" kern="0" dirty="0">
                <a:solidFill>
                  <a:srgbClr val="FFFFFF"/>
                </a:solidFill>
                <a:ea typeface="黑体" pitchFamily="49" charset="-122"/>
              </a:rPr>
              <a:t>效仿撷取最大项原理</a:t>
            </a:r>
            <a:r>
              <a:rPr lang="en-US" altLang="zh-CN" sz="2800" kern="0" dirty="0">
                <a:solidFill>
                  <a:srgbClr val="FFFFFF"/>
                </a:solidFill>
                <a:ea typeface="黑体" pitchFamily="49" charset="-122"/>
              </a:rPr>
              <a:t>, </a:t>
            </a:r>
            <a:r>
              <a:rPr lang="zh-CN" altLang="en-US" sz="2800" kern="0" dirty="0">
                <a:solidFill>
                  <a:srgbClr val="FFFFFF"/>
                </a:solidFill>
                <a:ea typeface="黑体" pitchFamily="49" charset="-122"/>
              </a:rPr>
              <a:t>因</a:t>
            </a:r>
          </a:p>
        </p:txBody>
      </p:sp>
      <p:graphicFrame>
        <p:nvGraphicFramePr>
          <p:cNvPr id="2" name="对象 1"/>
          <p:cNvGraphicFramePr>
            <a:graphicFrameLocks noChangeAspect="1"/>
          </p:cNvGraphicFramePr>
          <p:nvPr/>
        </p:nvGraphicFramePr>
        <p:xfrm>
          <a:off x="2954338" y="1341438"/>
          <a:ext cx="5086350" cy="825500"/>
        </p:xfrm>
        <a:graphic>
          <a:graphicData uri="http://schemas.openxmlformats.org/presentationml/2006/ole">
            <mc:AlternateContent xmlns:mc="http://schemas.openxmlformats.org/markup-compatibility/2006">
              <mc:Choice xmlns:v="urn:schemas-microsoft-com:vml" Requires="v">
                <p:oleObj spid="_x0000_s30065" name="公式" r:id="rId9" imgW="2819400" imgH="457200" progId="Equation.3">
                  <p:embed/>
                </p:oleObj>
              </mc:Choice>
              <mc:Fallback>
                <p:oleObj name="公式" r:id="rId9" imgW="28194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54338" y="1341438"/>
                        <a:ext cx="5086350" cy="8255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对象 2"/>
          <p:cNvGraphicFramePr>
            <a:graphicFrameLocks noChangeAspect="1"/>
          </p:cNvGraphicFramePr>
          <p:nvPr/>
        </p:nvGraphicFramePr>
        <p:xfrm>
          <a:off x="5711826" y="442913"/>
          <a:ext cx="3984625" cy="825500"/>
        </p:xfrm>
        <a:graphic>
          <a:graphicData uri="http://schemas.openxmlformats.org/presentationml/2006/ole">
            <mc:AlternateContent xmlns:mc="http://schemas.openxmlformats.org/markup-compatibility/2006">
              <mc:Choice xmlns:v="urn:schemas-microsoft-com:vml" Requires="v">
                <p:oleObj spid="_x0000_s30066" name="公式" r:id="rId11" imgW="2209800" imgH="457200" progId="Equation.3">
                  <p:embed/>
                </p:oleObj>
              </mc:Choice>
              <mc:Fallback>
                <p:oleObj name="公式" r:id="rId11" imgW="220980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1826" y="442913"/>
                        <a:ext cx="3984625" cy="8255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对象 3"/>
          <p:cNvGraphicFramePr>
            <a:graphicFrameLocks noChangeAspect="1"/>
          </p:cNvGraphicFramePr>
          <p:nvPr/>
        </p:nvGraphicFramePr>
        <p:xfrm>
          <a:off x="2927350" y="2205039"/>
          <a:ext cx="6484938" cy="847725"/>
        </p:xfrm>
        <a:graphic>
          <a:graphicData uri="http://schemas.openxmlformats.org/presentationml/2006/ole">
            <mc:AlternateContent xmlns:mc="http://schemas.openxmlformats.org/markup-compatibility/2006">
              <mc:Choice xmlns:v="urn:schemas-microsoft-com:vml" Requires="v">
                <p:oleObj spid="_x0000_s30067" name="公式" r:id="rId13" imgW="3594100" imgH="469900" progId="Equation.3">
                  <p:embed/>
                </p:oleObj>
              </mc:Choice>
              <mc:Fallback>
                <p:oleObj name="公式" r:id="rId13" imgW="3594100" imgH="4699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7350" y="2205039"/>
                        <a:ext cx="6484938" cy="8477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对象 4"/>
          <p:cNvGraphicFramePr>
            <a:graphicFrameLocks noChangeAspect="1"/>
          </p:cNvGraphicFramePr>
          <p:nvPr/>
        </p:nvGraphicFramePr>
        <p:xfrm>
          <a:off x="3000375" y="5229225"/>
          <a:ext cx="5918200" cy="1098550"/>
        </p:xfrm>
        <a:graphic>
          <a:graphicData uri="http://schemas.openxmlformats.org/presentationml/2006/ole">
            <mc:AlternateContent xmlns:mc="http://schemas.openxmlformats.org/markup-compatibility/2006">
              <mc:Choice xmlns:v="urn:schemas-microsoft-com:vml" Requires="v">
                <p:oleObj spid="_x0000_s30068" name="公式" r:id="rId15" imgW="2603500" imgH="482600" progId="Equation.3">
                  <p:embed/>
                </p:oleObj>
              </mc:Choice>
              <mc:Fallback>
                <p:oleObj name="公式" r:id="rId15" imgW="2603500" imgH="482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00375" y="5229225"/>
                        <a:ext cx="5918200" cy="10985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84501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751"/>
                                        </p:tgtEl>
                                        <p:attrNameLst>
                                          <p:attrName>style.visibility</p:attrName>
                                        </p:attrNameLst>
                                      </p:cBhvr>
                                      <p:to>
                                        <p:strVal val="visible"/>
                                      </p:to>
                                    </p:set>
                                    <p:animEffect transition="in" filter="fade">
                                      <p:cBhvr>
                                        <p:cTn id="20" dur="500"/>
                                        <p:tgtEl>
                                          <p:spTgt spid="317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31749"/>
                                        </p:tgtEl>
                                        <p:attrNameLst>
                                          <p:attrName>style.visibility</p:attrName>
                                        </p:attrNameLst>
                                      </p:cBhvr>
                                      <p:to>
                                        <p:strVal val="visible"/>
                                      </p:to>
                                    </p:set>
                                    <p:animEffect transition="in" filter="fade">
                                      <p:cBhvr>
                                        <p:cTn id="28" dur="500"/>
                                        <p:tgtEl>
                                          <p:spTgt spid="317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752"/>
                                        </p:tgtEl>
                                        <p:attrNameLst>
                                          <p:attrName>style.visibility</p:attrName>
                                        </p:attrNameLst>
                                      </p:cBhvr>
                                      <p:to>
                                        <p:strVal val="visible"/>
                                      </p:to>
                                    </p:set>
                                    <p:animEffect transition="in" filter="fade">
                                      <p:cBhvr>
                                        <p:cTn id="31" dur="500"/>
                                        <p:tgtEl>
                                          <p:spTgt spid="3175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31750"/>
                                        </p:tgtEl>
                                        <p:attrNameLst>
                                          <p:attrName>style.visibility</p:attrName>
                                        </p:attrNameLst>
                                      </p:cBhvr>
                                      <p:to>
                                        <p:strVal val="visible"/>
                                      </p:to>
                                    </p:set>
                                    <p:animEffect transition="in" filter="fade">
                                      <p:cBhvr>
                                        <p:cTn id="39" dur="500"/>
                                        <p:tgtEl>
                                          <p:spTgt spid="3175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body" idx="1"/>
          </p:nvPr>
        </p:nvSpPr>
        <p:spPr>
          <a:xfrm>
            <a:off x="2063750" y="549275"/>
            <a:ext cx="1733550" cy="433388"/>
          </a:xfrm>
        </p:spPr>
        <p:txBody>
          <a:bodyPr/>
          <a:lstStyle/>
          <a:p>
            <a:pPr eaLnBrk="1" hangingPunct="1">
              <a:buFontTx/>
              <a:buNone/>
            </a:pPr>
            <a:r>
              <a:rPr lang="zh-CN" altLang="en-US" sz="2800">
                <a:latin typeface="黑体" panose="02010609060101010101" pitchFamily="49" charset="-122"/>
                <a:ea typeface="黑体" panose="02010609060101010101" pitchFamily="49" charset="-122"/>
              </a:rPr>
              <a:t>因而有</a:t>
            </a:r>
          </a:p>
          <a:p>
            <a:pPr eaLnBrk="1" hangingPunct="1"/>
            <a:endParaRPr lang="en-US" altLang="zh-CN" sz="2800">
              <a:latin typeface="黑体" panose="02010609060101010101" pitchFamily="49" charset="-122"/>
              <a:ea typeface="黑体" panose="02010609060101010101" pitchFamily="49" charset="-122"/>
            </a:endParaRPr>
          </a:p>
        </p:txBody>
      </p:sp>
      <p:graphicFrame>
        <p:nvGraphicFramePr>
          <p:cNvPr id="33795" name="Object 6"/>
          <p:cNvGraphicFramePr>
            <a:graphicFrameLocks noChangeAspect="1"/>
          </p:cNvGraphicFramePr>
          <p:nvPr/>
        </p:nvGraphicFramePr>
        <p:xfrm>
          <a:off x="2166938" y="1196975"/>
          <a:ext cx="7035800" cy="1282700"/>
        </p:xfrm>
        <a:graphic>
          <a:graphicData uri="http://schemas.openxmlformats.org/presentationml/2006/ole">
            <mc:AlternateContent xmlns:mc="http://schemas.openxmlformats.org/markup-compatibility/2006">
              <mc:Choice xmlns:v="urn:schemas-microsoft-com:vml" Requires="v">
                <p:oleObj spid="_x0000_s30875" name="公式" r:id="rId3" imgW="2654300" imgH="482600" progId="Equation.3">
                  <p:embed/>
                </p:oleObj>
              </mc:Choice>
              <mc:Fallback>
                <p:oleObj name="公式" r:id="rId3" imgW="26543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8" y="1196975"/>
                        <a:ext cx="7035800" cy="12827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TextBox 3"/>
          <p:cNvSpPr txBox="1">
            <a:spLocks noChangeArrowheads="1"/>
          </p:cNvSpPr>
          <p:nvPr/>
        </p:nvSpPr>
        <p:spPr bwMode="auto">
          <a:xfrm>
            <a:off x="9048751" y="3213100"/>
            <a:ext cx="1476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4.63</a:t>
            </a:r>
            <a:r>
              <a:rPr lang="zh-CN" altLang="en-US" sz="2800">
                <a:solidFill>
                  <a:srgbClr val="FFFFFF"/>
                </a:solidFill>
                <a:ea typeface="隶书" panose="02010509060101010101" pitchFamily="49" charset="-122"/>
              </a:rPr>
              <a:t>）</a:t>
            </a:r>
          </a:p>
        </p:txBody>
      </p:sp>
      <p:graphicFrame>
        <p:nvGraphicFramePr>
          <p:cNvPr id="3" name="对象 2"/>
          <p:cNvGraphicFramePr>
            <a:graphicFrameLocks noChangeAspect="1"/>
          </p:cNvGraphicFramePr>
          <p:nvPr/>
        </p:nvGraphicFramePr>
        <p:xfrm>
          <a:off x="2208214" y="3100388"/>
          <a:ext cx="3165475" cy="608012"/>
        </p:xfrm>
        <a:graphic>
          <a:graphicData uri="http://schemas.openxmlformats.org/presentationml/2006/ole">
            <mc:AlternateContent xmlns:mc="http://schemas.openxmlformats.org/markup-compatibility/2006">
              <mc:Choice xmlns:v="urn:schemas-microsoft-com:vml" Requires="v">
                <p:oleObj spid="_x0000_s30876" name="公式" r:id="rId5" imgW="1193800" imgH="228600" progId="Equation.3">
                  <p:embed/>
                </p:oleObj>
              </mc:Choice>
              <mc:Fallback>
                <p:oleObj name="公式" r:id="rId5" imgW="1193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4" y="3100388"/>
                        <a:ext cx="3165475" cy="6080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对象 4"/>
          <p:cNvGraphicFramePr>
            <a:graphicFrameLocks noChangeAspect="1"/>
          </p:cNvGraphicFramePr>
          <p:nvPr/>
        </p:nvGraphicFramePr>
        <p:xfrm>
          <a:off x="2198688" y="2493964"/>
          <a:ext cx="7137400" cy="574675"/>
        </p:xfrm>
        <a:graphic>
          <a:graphicData uri="http://schemas.openxmlformats.org/presentationml/2006/ole">
            <mc:AlternateContent xmlns:mc="http://schemas.openxmlformats.org/markup-compatibility/2006">
              <mc:Choice xmlns:v="urn:schemas-microsoft-com:vml" Requires="v">
                <p:oleObj spid="_x0000_s30877" name="公式" r:id="rId7" imgW="2692400" imgH="215900" progId="Equation.3">
                  <p:embed/>
                </p:oleObj>
              </mc:Choice>
              <mc:Fallback>
                <p:oleObj name="公式" r:id="rId7" imgW="26924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8688" y="2493964"/>
                        <a:ext cx="7137400" cy="5746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1645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fade">
                                      <p:cBhvr>
                                        <p:cTn id="15"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20209" y="527050"/>
            <a:ext cx="3094038" cy="533400"/>
          </a:xfrm>
          <a:solidFill>
            <a:srgbClr val="CCECFF"/>
          </a:solidFill>
          <a:scene3d>
            <a:camera prst="legacyObliqueTopLeft"/>
            <a:lightRig rig="legacyFlat3" dir="t"/>
          </a:scene3d>
          <a:sp3d extrusionH="430200" prstMaterial="legacyMatte">
            <a:bevelT w="13500" h="13500" prst="angle"/>
            <a:bevelB w="13500" h="13500" prst="angle"/>
            <a:extrusionClr>
              <a:srgbClr val="CCECFF"/>
            </a:extrusionClr>
          </a:sp3d>
        </p:spPr>
        <p:txBody>
          <a:bodyPr>
            <a:flatTx/>
          </a:bodyPr>
          <a:lstStyle/>
          <a:p>
            <a:pPr algn="l" eaLnBrk="1" hangingPunct="1">
              <a:defRPr/>
            </a:pPr>
            <a:r>
              <a:rPr lang="en-US" altLang="zh-CN" sz="3600" b="1" i="1" dirty="0">
                <a:solidFill>
                  <a:srgbClr val="6600CC"/>
                </a:solidFill>
                <a:latin typeface="+mn-lt"/>
                <a:ea typeface="黑体" panose="02010609060101010101" pitchFamily="49" charset="-122"/>
              </a:rPr>
              <a:t>4.4 </a:t>
            </a:r>
            <a:r>
              <a:rPr lang="zh-CN" altLang="en-US" sz="3600" b="1" i="1" dirty="0">
                <a:solidFill>
                  <a:srgbClr val="6600CC"/>
                </a:solidFill>
                <a:latin typeface="+mn-lt"/>
                <a:ea typeface="黑体" panose="02010609060101010101" pitchFamily="49" charset="-122"/>
              </a:rPr>
              <a:t>气固吸附</a:t>
            </a:r>
          </a:p>
        </p:txBody>
      </p:sp>
      <p:sp>
        <p:nvSpPr>
          <p:cNvPr id="34819" name="Rectangle 3"/>
          <p:cNvSpPr>
            <a:spLocks noGrp="1" noChangeArrowheads="1"/>
          </p:cNvSpPr>
          <p:nvPr>
            <p:ph type="body" idx="1"/>
          </p:nvPr>
        </p:nvSpPr>
        <p:spPr>
          <a:xfrm>
            <a:off x="555172" y="1219201"/>
            <a:ext cx="11057708" cy="1273175"/>
          </a:xfrm>
        </p:spPr>
        <p:txBody>
          <a:bodyPr/>
          <a:lstStyle/>
          <a:p>
            <a:pPr marL="0" indent="0" eaLnBrk="1" hangingPunct="1">
              <a:lnSpc>
                <a:spcPct val="120000"/>
              </a:lnSpc>
              <a:buNone/>
            </a:pPr>
            <a:r>
              <a:rPr lang="en-US" altLang="zh-CN" sz="2400" dirty="0">
                <a:ea typeface="黑体" panose="02010609060101010101" pitchFamily="49" charset="-122"/>
              </a:rPr>
              <a:t>       </a:t>
            </a:r>
            <a:r>
              <a:rPr lang="zh-CN" altLang="en-US" sz="2400" dirty="0">
                <a:ea typeface="黑体" panose="02010609060101010101" pitchFamily="49" charset="-122"/>
              </a:rPr>
              <a:t>气体在固体表面的吸附即气体分子被定域在固体表面的吸附位。倘若发生的吸附是单分子层的，则可表示如下：</a:t>
            </a:r>
          </a:p>
        </p:txBody>
      </p:sp>
      <p:graphicFrame>
        <p:nvGraphicFramePr>
          <p:cNvPr id="34820" name="Object 4"/>
          <p:cNvGraphicFramePr>
            <a:graphicFrameLocks noChangeAspect="1"/>
          </p:cNvGraphicFramePr>
          <p:nvPr/>
        </p:nvGraphicFramePr>
        <p:xfrm>
          <a:off x="3575051" y="2276475"/>
          <a:ext cx="4752975" cy="965200"/>
        </p:xfrm>
        <a:graphic>
          <a:graphicData uri="http://schemas.openxmlformats.org/presentationml/2006/ole">
            <mc:AlternateContent xmlns:mc="http://schemas.openxmlformats.org/markup-compatibility/2006">
              <mc:Choice xmlns:v="urn:schemas-microsoft-com:vml" Requires="v">
                <p:oleObj spid="_x0000_s31798" name="CS ChemDraw Drawing" r:id="rId3" imgW="3050540" imgH="619760" progId="ChemDraw.Document.6.0">
                  <p:embed/>
                </p:oleObj>
              </mc:Choice>
              <mc:Fallback>
                <p:oleObj name="CS ChemDraw Drawing" r:id="rId3" imgW="3050540" imgH="61976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1" y="2276475"/>
                        <a:ext cx="4752975" cy="965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3"/>
          <p:cNvSpPr txBox="1">
            <a:spLocks noChangeArrowheads="1"/>
          </p:cNvSpPr>
          <p:nvPr/>
        </p:nvSpPr>
        <p:spPr bwMode="auto">
          <a:xfrm>
            <a:off x="555172" y="3933826"/>
            <a:ext cx="9819141"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基本假设：</a:t>
            </a:r>
            <a:r>
              <a:rPr lang="en-US" altLang="zh-CN" sz="2400" kern="0" dirty="0">
                <a:solidFill>
                  <a:srgbClr val="FFFFFF"/>
                </a:solidFill>
                <a:ea typeface="黑体" pitchFamily="49" charset="-122"/>
              </a:rPr>
              <a:t> </a:t>
            </a:r>
          </a:p>
          <a:p>
            <a:pPr eaLnBrk="1" hangingPunct="1">
              <a:lnSpc>
                <a:spcPct val="120000"/>
              </a:lnSpc>
              <a:defRPr/>
            </a:pPr>
            <a:r>
              <a:rPr lang="zh-CN" altLang="en-US" sz="2400" kern="0" dirty="0">
                <a:solidFill>
                  <a:srgbClr val="FFFFFF"/>
                </a:solidFill>
                <a:ea typeface="黑体" pitchFamily="49" charset="-122"/>
              </a:rPr>
              <a:t>固体表面上吸附分子的铺展是单分子层的；</a:t>
            </a:r>
            <a:endParaRPr lang="en-US" altLang="zh-CN" sz="2400" kern="0" dirty="0">
              <a:solidFill>
                <a:srgbClr val="FFFFFF"/>
              </a:solidFill>
              <a:ea typeface="黑体" pitchFamily="49" charset="-122"/>
            </a:endParaRPr>
          </a:p>
          <a:p>
            <a:pPr eaLnBrk="1" hangingPunct="1">
              <a:lnSpc>
                <a:spcPct val="120000"/>
              </a:lnSpc>
              <a:defRPr/>
            </a:pPr>
            <a:r>
              <a:rPr lang="zh-CN" altLang="en-US" sz="2400" kern="0" dirty="0">
                <a:solidFill>
                  <a:srgbClr val="FFFFFF"/>
                </a:solidFill>
                <a:ea typeface="黑体" pitchFamily="49" charset="-122"/>
              </a:rPr>
              <a:t>吸附分子间不存在任何相互作用力。</a:t>
            </a:r>
            <a:endParaRPr lang="en-US" altLang="zh-CN" sz="2400" kern="0" dirty="0">
              <a:solidFill>
                <a:srgbClr val="FFFFFF"/>
              </a:solidFill>
              <a:ea typeface="黑体" pitchFamily="49" charset="-122"/>
            </a:endParaRPr>
          </a:p>
          <a:p>
            <a:pPr marL="0" indent="0" eaLnBrk="1" hangingPunct="1">
              <a:lnSpc>
                <a:spcPct val="120000"/>
              </a:lnSpc>
              <a:buNone/>
              <a:defRPr/>
            </a:pPr>
            <a:r>
              <a:rPr lang="en-US" altLang="zh-CN" sz="2400" kern="0" dirty="0">
                <a:solidFill>
                  <a:srgbClr val="FFFF00"/>
                </a:solidFill>
                <a:ea typeface="黑体" pitchFamily="49" charset="-122"/>
                <a:sym typeface="Wingdings" panose="05000000000000000000" pitchFamily="2" charset="2"/>
              </a:rPr>
              <a:t> </a:t>
            </a:r>
            <a:r>
              <a:rPr lang="zh-CN" altLang="en-US" sz="2400" kern="0" dirty="0">
                <a:solidFill>
                  <a:srgbClr val="FFFF00"/>
                </a:solidFill>
                <a:ea typeface="黑体" pitchFamily="49" charset="-122"/>
              </a:rPr>
              <a:t>分子吸附或脱附因之是完全随机的！</a:t>
            </a:r>
            <a:endParaRPr lang="zh-CN" altLang="en-US" sz="2400" kern="0" dirty="0">
              <a:solidFill>
                <a:srgbClr val="FFFFFF"/>
              </a:solidFill>
              <a:ea typeface="黑体" pitchFamily="49" charset="-122"/>
            </a:endParaRPr>
          </a:p>
        </p:txBody>
      </p:sp>
      <p:sp>
        <p:nvSpPr>
          <p:cNvPr id="7" name="Rectangle 3"/>
          <p:cNvSpPr txBox="1">
            <a:spLocks noChangeArrowheads="1"/>
          </p:cNvSpPr>
          <p:nvPr/>
        </p:nvSpPr>
        <p:spPr bwMode="auto">
          <a:xfrm>
            <a:off x="686029" y="3357563"/>
            <a:ext cx="705643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en-US" altLang="zh-CN" sz="2400" kern="0" dirty="0">
                <a:solidFill>
                  <a:srgbClr val="FFFF00"/>
                </a:solidFill>
                <a:ea typeface="黑体" pitchFamily="49" charset="-122"/>
              </a:rPr>
              <a:t>4.4.1</a:t>
            </a:r>
            <a:r>
              <a:rPr lang="zh-CN" altLang="en-US" sz="2400" kern="0" dirty="0">
                <a:solidFill>
                  <a:srgbClr val="FFFF00"/>
                </a:solidFill>
                <a:ea typeface="黑体" pitchFamily="49" charset="-122"/>
              </a:rPr>
              <a:t>单层吸附的理想模型与</a:t>
            </a:r>
            <a:r>
              <a:rPr lang="en-US" altLang="zh-CN" sz="2400" b="1" i="1" kern="0" dirty="0">
                <a:solidFill>
                  <a:srgbClr val="FFFF00"/>
                </a:solidFill>
                <a:ea typeface="黑体" pitchFamily="49" charset="-122"/>
              </a:rPr>
              <a:t>Langmuir</a:t>
            </a:r>
            <a:r>
              <a:rPr lang="zh-CN" altLang="en-US" sz="2400" kern="0" dirty="0">
                <a:solidFill>
                  <a:srgbClr val="FFFF00"/>
                </a:solidFill>
                <a:ea typeface="黑体" pitchFamily="49" charset="-122"/>
              </a:rPr>
              <a:t>吸附方程</a:t>
            </a:r>
          </a:p>
        </p:txBody>
      </p:sp>
    </p:spTree>
    <p:extLst>
      <p:ext uri="{BB962C8B-B14F-4D97-AF65-F5344CB8AC3E}">
        <p14:creationId xmlns:p14="http://schemas.microsoft.com/office/powerpoint/2010/main" val="675896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529045" y="333375"/>
            <a:ext cx="11227525" cy="1366838"/>
          </a:xfrm>
        </p:spPr>
        <p:txBody>
          <a:bodyPr/>
          <a:lstStyle/>
          <a:p>
            <a:pPr marL="0" indent="0" eaLnBrk="1" hangingPunct="1">
              <a:lnSpc>
                <a:spcPct val="110000"/>
              </a:lnSpc>
              <a:buNone/>
            </a:pPr>
            <a:r>
              <a:rPr lang="zh-CN" altLang="en-US" sz="2400" dirty="0">
                <a:ea typeface="黑体" panose="02010609060101010101" pitchFamily="49" charset="-122"/>
              </a:rPr>
              <a:t>系综统计法研究：设固体表面有</a:t>
            </a:r>
            <a:r>
              <a:rPr lang="en-US" altLang="zh-CN" sz="2400" b="1" i="1" dirty="0">
                <a:solidFill>
                  <a:srgbClr val="FFFF00"/>
                </a:solidFill>
                <a:ea typeface="黑体" panose="02010609060101010101" pitchFamily="49" charset="-122"/>
              </a:rPr>
              <a:t>N</a:t>
            </a:r>
            <a:r>
              <a:rPr lang="en-US" altLang="zh-CN" sz="2400" b="1" i="1" baseline="-25000" dirty="0">
                <a:solidFill>
                  <a:srgbClr val="FFFF00"/>
                </a:solidFill>
                <a:ea typeface="黑体" panose="02010609060101010101" pitchFamily="49" charset="-122"/>
              </a:rPr>
              <a:t>S</a:t>
            </a:r>
            <a:r>
              <a:rPr lang="zh-CN" altLang="en-US" sz="2400" dirty="0">
                <a:ea typeface="黑体" panose="02010609060101010101" pitchFamily="49" charset="-122"/>
              </a:rPr>
              <a:t>个全同吸附位，气固两相平衡时，有</a:t>
            </a:r>
            <a:r>
              <a:rPr lang="en-US" altLang="zh-CN" sz="2400" b="1" i="1" dirty="0">
                <a:solidFill>
                  <a:srgbClr val="FFFF00"/>
                </a:solidFill>
                <a:ea typeface="黑体" panose="02010609060101010101" pitchFamily="49" charset="-122"/>
              </a:rPr>
              <a:t>N</a:t>
            </a:r>
            <a:r>
              <a:rPr lang="en-US" altLang="zh-CN" sz="2400" b="1" i="1" baseline="-25000" dirty="0">
                <a:solidFill>
                  <a:srgbClr val="FFFF00"/>
                </a:solidFill>
                <a:ea typeface="黑体" panose="02010609060101010101" pitchFamily="49" charset="-122"/>
              </a:rPr>
              <a:t>A</a:t>
            </a:r>
            <a:r>
              <a:rPr lang="zh-CN" altLang="en-US" sz="2400" dirty="0">
                <a:ea typeface="黑体" panose="02010609060101010101" pitchFamily="49" charset="-122"/>
              </a:rPr>
              <a:t>个吸附分子被吸附在固体表面，每一分子占据一个吸附位。</a:t>
            </a:r>
            <a:endParaRPr lang="en-US" altLang="zh-CN" sz="2400" dirty="0">
              <a:ea typeface="黑体" panose="02010609060101010101" pitchFamily="49" charset="-122"/>
            </a:endParaRPr>
          </a:p>
        </p:txBody>
      </p:sp>
      <p:graphicFrame>
        <p:nvGraphicFramePr>
          <p:cNvPr id="34820" name="Object 5"/>
          <p:cNvGraphicFramePr>
            <a:graphicFrameLocks noChangeAspect="1"/>
          </p:cNvGraphicFramePr>
          <p:nvPr>
            <p:extLst>
              <p:ext uri="{D42A27DB-BD31-4B8C-83A1-F6EECF244321}">
                <p14:modId xmlns:p14="http://schemas.microsoft.com/office/powerpoint/2010/main" val="3792680555"/>
              </p:ext>
            </p:extLst>
          </p:nvPr>
        </p:nvGraphicFramePr>
        <p:xfrm>
          <a:off x="4260850" y="4270518"/>
          <a:ext cx="2819400" cy="600075"/>
        </p:xfrm>
        <a:graphic>
          <a:graphicData uri="http://schemas.openxmlformats.org/presentationml/2006/ole">
            <mc:AlternateContent xmlns:mc="http://schemas.openxmlformats.org/markup-compatibility/2006">
              <mc:Choice xmlns:v="urn:schemas-microsoft-com:vml" Requires="v">
                <p:oleObj spid="_x0000_s33018" name="Equation" r:id="rId3" imgW="1193800" imgH="254000" progId="Equation.3">
                  <p:embed/>
                </p:oleObj>
              </mc:Choice>
              <mc:Fallback>
                <p:oleObj name="Equation" r:id="rId3" imgW="11938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850" y="4270518"/>
                        <a:ext cx="2819400" cy="6000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TextBox 5"/>
          <p:cNvSpPr txBox="1">
            <a:spLocks noChangeArrowheads="1"/>
          </p:cNvSpPr>
          <p:nvPr/>
        </p:nvSpPr>
        <p:spPr bwMode="auto">
          <a:xfrm>
            <a:off x="10647258" y="2171826"/>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a:t>
            </a:r>
            <a:r>
              <a:rPr lang="en-US" altLang="zh-CN" sz="2800" dirty="0">
                <a:solidFill>
                  <a:srgbClr val="FFFFFF"/>
                </a:solidFill>
                <a:ea typeface="隶书" panose="02010509060101010101" pitchFamily="49" charset="-122"/>
              </a:rPr>
              <a:t>4.64</a:t>
            </a:r>
            <a:r>
              <a:rPr lang="zh-CN" altLang="en-US" sz="2800" dirty="0">
                <a:solidFill>
                  <a:srgbClr val="FFFFFF"/>
                </a:solidFill>
                <a:ea typeface="隶书" panose="02010509060101010101" pitchFamily="49" charset="-122"/>
              </a:rPr>
              <a:t>）</a:t>
            </a:r>
          </a:p>
        </p:txBody>
      </p:sp>
      <p:sp>
        <p:nvSpPr>
          <p:cNvPr id="7" name="Rectangle 3"/>
          <p:cNvSpPr txBox="1">
            <a:spLocks noChangeArrowheads="1"/>
          </p:cNvSpPr>
          <p:nvPr/>
        </p:nvSpPr>
        <p:spPr bwMode="auto">
          <a:xfrm>
            <a:off x="933450" y="3731373"/>
            <a:ext cx="9985285"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10000"/>
              </a:lnSpc>
              <a:buNone/>
              <a:defRPr/>
            </a:pPr>
            <a:r>
              <a:rPr lang="zh-CN" altLang="en-US" sz="2400" kern="0" dirty="0">
                <a:solidFill>
                  <a:srgbClr val="FFFFFF"/>
                </a:solidFill>
                <a:ea typeface="黑体" pitchFamily="49" charset="-122"/>
              </a:rPr>
              <a:t>指定固体表面原子的配分函数</a:t>
            </a:r>
            <a:r>
              <a:rPr lang="en-US" altLang="zh-CN" sz="2400" b="1" i="1" kern="0" dirty="0" err="1">
                <a:solidFill>
                  <a:srgbClr val="FFFF00"/>
                </a:solidFill>
                <a:ea typeface="黑体" pitchFamily="49" charset="-122"/>
              </a:rPr>
              <a:t>q</a:t>
            </a:r>
            <a:r>
              <a:rPr lang="en-US" altLang="zh-CN" sz="2400" b="1" i="1" kern="0" baseline="-25000" dirty="0" err="1">
                <a:solidFill>
                  <a:srgbClr val="FFFF00"/>
                </a:solidFill>
                <a:ea typeface="黑体" pitchFamily="49" charset="-122"/>
              </a:rPr>
              <a:t>s</a:t>
            </a:r>
            <a:r>
              <a:rPr lang="zh-CN" altLang="en-US" sz="2400" kern="0" dirty="0">
                <a:solidFill>
                  <a:srgbClr val="FFFFFF"/>
                </a:solidFill>
                <a:ea typeface="黑体" pitchFamily="49" charset="-122"/>
              </a:rPr>
              <a:t>为</a:t>
            </a:r>
            <a:r>
              <a:rPr lang="en-US" altLang="zh-CN" sz="2400" b="1" kern="0" dirty="0">
                <a:solidFill>
                  <a:srgbClr val="FFFF00"/>
                </a:solidFill>
                <a:ea typeface="黑体" pitchFamily="49" charset="-122"/>
              </a:rPr>
              <a:t>1</a:t>
            </a:r>
            <a:r>
              <a:rPr lang="zh-CN" altLang="en-US" sz="2400" kern="0" dirty="0">
                <a:solidFill>
                  <a:srgbClr val="FFFFFF"/>
                </a:solidFill>
                <a:ea typeface="黑体" pitchFamily="49" charset="-122"/>
              </a:rPr>
              <a:t>，</a:t>
            </a:r>
            <a:r>
              <a:rPr lang="en-US" altLang="zh-CN" sz="2400" b="1" i="1" kern="0" dirty="0" err="1">
                <a:solidFill>
                  <a:srgbClr val="FFFF00"/>
                </a:solidFill>
                <a:ea typeface="黑体" pitchFamily="49" charset="-122"/>
              </a:rPr>
              <a:t>q</a:t>
            </a:r>
            <a:r>
              <a:rPr lang="en-US" altLang="zh-CN" sz="2400" b="1" i="1" kern="0" baseline="-25000" dirty="0" err="1">
                <a:solidFill>
                  <a:srgbClr val="FFFF00"/>
                </a:solidFill>
                <a:ea typeface="黑体" pitchFamily="49" charset="-122"/>
              </a:rPr>
              <a:t>A</a:t>
            </a:r>
            <a:r>
              <a:rPr lang="en-US" altLang="zh-CN" sz="2400" b="1" i="1" kern="0" baseline="-25000" dirty="0">
                <a:solidFill>
                  <a:srgbClr val="FFFF00"/>
                </a:solidFill>
                <a:ea typeface="黑体" pitchFamily="49" charset="-122"/>
              </a:rPr>
              <a:t>(S)</a:t>
            </a:r>
            <a:r>
              <a:rPr lang="zh-CN" altLang="en-US" sz="2400" kern="0" dirty="0">
                <a:solidFill>
                  <a:srgbClr val="FFFFFF"/>
                </a:solidFill>
                <a:ea typeface="黑体" pitchFamily="49" charset="-122"/>
              </a:rPr>
              <a:t>为吸附分子</a:t>
            </a:r>
            <a:r>
              <a:rPr lang="en-US" altLang="zh-CN" sz="2400" b="1" i="1" kern="0" dirty="0">
                <a:solidFill>
                  <a:srgbClr val="FFFF00"/>
                </a:solidFill>
                <a:ea typeface="黑体" pitchFamily="49" charset="-122"/>
              </a:rPr>
              <a:t>A</a:t>
            </a:r>
            <a:r>
              <a:rPr lang="zh-CN" altLang="en-US" sz="2400" kern="0" dirty="0">
                <a:solidFill>
                  <a:srgbClr val="FFFFFF"/>
                </a:solidFill>
                <a:ea typeface="黑体" pitchFamily="49" charset="-122"/>
              </a:rPr>
              <a:t>的配分函数。</a:t>
            </a:r>
          </a:p>
        </p:txBody>
      </p:sp>
      <p:sp>
        <p:nvSpPr>
          <p:cNvPr id="8" name="Rectangle 3"/>
          <p:cNvSpPr txBox="1">
            <a:spLocks noChangeArrowheads="1"/>
          </p:cNvSpPr>
          <p:nvPr/>
        </p:nvSpPr>
        <p:spPr bwMode="auto">
          <a:xfrm>
            <a:off x="672737" y="1419370"/>
            <a:ext cx="6791689"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10000"/>
              </a:lnSpc>
              <a:buNone/>
              <a:defRPr/>
            </a:pPr>
            <a:r>
              <a:rPr lang="zh-CN" altLang="en-US" sz="2400" kern="0" dirty="0">
                <a:solidFill>
                  <a:srgbClr val="FFFFFF"/>
                </a:solidFill>
                <a:ea typeface="黑体" pitchFamily="49" charset="-122"/>
              </a:rPr>
              <a:t>吸附相的正则配分函数可导出为：</a:t>
            </a:r>
          </a:p>
        </p:txBody>
      </p:sp>
      <p:sp>
        <p:nvSpPr>
          <p:cNvPr id="10" name="Rectangle 3"/>
          <p:cNvSpPr txBox="1">
            <a:spLocks noChangeArrowheads="1"/>
          </p:cNvSpPr>
          <p:nvPr/>
        </p:nvSpPr>
        <p:spPr bwMode="auto">
          <a:xfrm>
            <a:off x="1156290" y="5046941"/>
            <a:ext cx="3027362"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10000"/>
              </a:lnSpc>
              <a:buNone/>
              <a:defRPr/>
            </a:pPr>
            <a:r>
              <a:rPr lang="zh-CN" altLang="en-US" sz="2400" kern="0" dirty="0">
                <a:solidFill>
                  <a:srgbClr val="FFFFFF"/>
                </a:solidFill>
                <a:ea typeface="黑体" pitchFamily="49" charset="-122"/>
              </a:rPr>
              <a:t>吸附分子</a:t>
            </a:r>
            <a:r>
              <a:rPr lang="en-US" altLang="zh-CN" sz="2400" b="1" i="1" kern="0" dirty="0">
                <a:solidFill>
                  <a:srgbClr val="FFFF00"/>
                </a:solidFill>
                <a:ea typeface="黑体" pitchFamily="49" charset="-122"/>
              </a:rPr>
              <a:t>A</a:t>
            </a:r>
            <a:r>
              <a:rPr lang="zh-CN" altLang="en-US" sz="2400" kern="0" dirty="0">
                <a:solidFill>
                  <a:srgbClr val="FFFFFF"/>
                </a:solidFill>
                <a:ea typeface="黑体" pitchFamily="49" charset="-122"/>
              </a:rPr>
              <a:t>的化学位</a:t>
            </a:r>
          </a:p>
        </p:txBody>
      </p:sp>
      <p:sp>
        <p:nvSpPr>
          <p:cNvPr id="11" name="Rectangle 3"/>
          <p:cNvSpPr txBox="1">
            <a:spLocks noChangeArrowheads="1"/>
          </p:cNvSpPr>
          <p:nvPr/>
        </p:nvSpPr>
        <p:spPr bwMode="auto">
          <a:xfrm>
            <a:off x="933450" y="4254778"/>
            <a:ext cx="28638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10000"/>
              </a:lnSpc>
              <a:buNone/>
              <a:defRPr/>
            </a:pPr>
            <a:r>
              <a:rPr lang="en-US" altLang="zh-CN" sz="2400" kern="0" dirty="0">
                <a:solidFill>
                  <a:srgbClr val="FFFF00"/>
                </a:solidFill>
                <a:ea typeface="黑体" pitchFamily="49" charset="-122"/>
                <a:sym typeface="Wingdings" panose="05000000000000000000" pitchFamily="2" charset="2"/>
              </a:rPr>
              <a:t></a:t>
            </a:r>
            <a:r>
              <a:rPr lang="zh-CN" altLang="en-US" sz="2400" kern="0" dirty="0">
                <a:solidFill>
                  <a:srgbClr val="FFFFFF"/>
                </a:solidFill>
                <a:ea typeface="黑体" pitchFamily="49" charset="-122"/>
              </a:rPr>
              <a:t>吸附相自由能为</a:t>
            </a:r>
          </a:p>
        </p:txBody>
      </p:sp>
      <mc:AlternateContent xmlns:mc="http://schemas.openxmlformats.org/markup-compatibility/2006" xmlns:a14="http://schemas.microsoft.com/office/drawing/2010/main">
        <mc:Choice Requires="a14">
          <p:sp>
            <p:nvSpPr>
              <p:cNvPr id="4" name="文本框 3"/>
              <p:cNvSpPr txBox="1"/>
              <p:nvPr/>
            </p:nvSpPr>
            <p:spPr>
              <a:xfrm>
                <a:off x="4183652" y="5046941"/>
                <a:ext cx="2632067" cy="887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200" b="1" i="1" smtClean="0">
                              <a:latin typeface="Cambria Math" panose="02040503050406030204" pitchFamily="18" charset="0"/>
                            </a:rPr>
                          </m:ctrlPr>
                        </m:sSubSupPr>
                        <m:e>
                          <m:r>
                            <a:rPr lang="zh-CN" altLang="en-US" sz="2200" b="1" i="1" smtClean="0">
                              <a:latin typeface="Cambria Math" panose="02040503050406030204" pitchFamily="18" charset="0"/>
                            </a:rPr>
                            <m:t>𝝁</m:t>
                          </m:r>
                        </m:e>
                        <m:sub>
                          <m:r>
                            <a:rPr lang="en-US" altLang="zh-CN" sz="2200" b="1" i="1" smtClean="0">
                              <a:latin typeface="Cambria Math" panose="02040503050406030204" pitchFamily="18" charset="0"/>
                            </a:rPr>
                            <m:t>𝑨</m:t>
                          </m:r>
                          <m:r>
                            <a:rPr lang="en-US" altLang="zh-CN" sz="2200" b="1" i="1" smtClean="0">
                              <a:latin typeface="Cambria Math" panose="02040503050406030204" pitchFamily="18" charset="0"/>
                            </a:rPr>
                            <m:t>(</m:t>
                          </m:r>
                          <m:r>
                            <a:rPr lang="en-US" altLang="zh-CN" sz="2200" b="1" i="1" smtClean="0">
                              <a:latin typeface="Cambria Math" panose="02040503050406030204" pitchFamily="18" charset="0"/>
                            </a:rPr>
                            <m:t>𝑺</m:t>
                          </m:r>
                          <m:r>
                            <a:rPr lang="en-US" altLang="zh-CN" sz="2200" b="1" i="1" smtClean="0">
                              <a:latin typeface="Cambria Math" panose="02040503050406030204" pitchFamily="18" charset="0"/>
                            </a:rPr>
                            <m:t>)</m:t>
                          </m:r>
                        </m:sub>
                        <m:sup>
                          <m:r>
                            <a:rPr lang="en-US" altLang="zh-CN" sz="2200" b="1" i="1" smtClean="0">
                              <a:latin typeface="Cambria Math" panose="02040503050406030204" pitchFamily="18" charset="0"/>
                            </a:rPr>
                            <m:t>′</m:t>
                          </m:r>
                        </m:sup>
                      </m:sSubSup>
                      <m:r>
                        <a:rPr lang="en-US" altLang="zh-CN" sz="2200" b="1" i="1" smtClean="0">
                          <a:latin typeface="Cambria Math" panose="02040503050406030204" pitchFamily="18" charset="0"/>
                        </a:rPr>
                        <m:t>=</m:t>
                      </m:r>
                      <m:sSub>
                        <m:sSubPr>
                          <m:ctrlPr>
                            <a:rPr lang="en-US" altLang="zh-CN" sz="2200" b="1" i="1" smtClean="0">
                              <a:latin typeface="Cambria Math" panose="02040503050406030204" pitchFamily="18" charset="0"/>
                            </a:rPr>
                          </m:ctrlPr>
                        </m:sSubPr>
                        <m:e>
                          <m:d>
                            <m:dPr>
                              <m:ctrlPr>
                                <a:rPr lang="en-US" altLang="zh-CN" sz="2200" b="1" i="1">
                                  <a:latin typeface="Cambria Math" panose="02040503050406030204" pitchFamily="18" charset="0"/>
                                </a:rPr>
                              </m:ctrlPr>
                            </m:dPr>
                            <m:e>
                              <m:f>
                                <m:fPr>
                                  <m:ctrlPr>
                                    <a:rPr lang="en-US" altLang="zh-CN" sz="2200" b="1" i="1">
                                      <a:latin typeface="Cambria Math" panose="02040503050406030204" pitchFamily="18" charset="0"/>
                                    </a:rPr>
                                  </m:ctrlPr>
                                </m:fPr>
                                <m:num>
                                  <m:r>
                                    <a:rPr lang="zh-CN" altLang="en-US" sz="2200" b="1" i="1">
                                      <a:latin typeface="Cambria Math" panose="02040503050406030204" pitchFamily="18" charset="0"/>
                                    </a:rPr>
                                    <m:t>𝝏</m:t>
                                  </m:r>
                                  <m:sSub>
                                    <m:sSubPr>
                                      <m:ctrlPr>
                                        <a:rPr lang="en-US" altLang="zh-CN" sz="2200" b="1" i="1">
                                          <a:latin typeface="Cambria Math" panose="02040503050406030204" pitchFamily="18" charset="0"/>
                                        </a:rPr>
                                      </m:ctrlPr>
                                    </m:sSubPr>
                                    <m:e>
                                      <m:acc>
                                        <m:accPr>
                                          <m:chr m:val="̅"/>
                                          <m:ctrlPr>
                                            <a:rPr lang="en-US" altLang="zh-CN" sz="2200" b="1" i="1">
                                              <a:latin typeface="Cambria Math" panose="02040503050406030204" pitchFamily="18" charset="0"/>
                                            </a:rPr>
                                          </m:ctrlPr>
                                        </m:accPr>
                                        <m:e>
                                          <m:r>
                                            <a:rPr lang="en-US" altLang="zh-CN" sz="2200" b="1" i="1">
                                              <a:latin typeface="Cambria Math" panose="02040503050406030204" pitchFamily="18" charset="0"/>
                                            </a:rPr>
                                            <m:t>𝑭</m:t>
                                          </m:r>
                                        </m:e>
                                      </m:acc>
                                    </m:e>
                                    <m:sub>
                                      <m:r>
                                        <a:rPr lang="en-US" altLang="zh-CN" sz="2200" b="1" i="1">
                                          <a:latin typeface="Cambria Math" panose="02040503050406030204" pitchFamily="18" charset="0"/>
                                        </a:rPr>
                                        <m:t>𝑨</m:t>
                                      </m:r>
                                      <m:r>
                                        <a:rPr lang="en-US" altLang="zh-CN" sz="2200" b="1" i="1">
                                          <a:latin typeface="Cambria Math" panose="02040503050406030204" pitchFamily="18" charset="0"/>
                                        </a:rPr>
                                        <m:t>(</m:t>
                                      </m:r>
                                      <m:r>
                                        <a:rPr lang="en-US" altLang="zh-CN" sz="2200" b="1" i="1">
                                          <a:latin typeface="Cambria Math" panose="02040503050406030204" pitchFamily="18" charset="0"/>
                                        </a:rPr>
                                        <m:t>𝑺</m:t>
                                      </m:r>
                                      <m:r>
                                        <a:rPr lang="en-US" altLang="zh-CN" sz="2200" b="1" i="1">
                                          <a:latin typeface="Cambria Math" panose="02040503050406030204" pitchFamily="18" charset="0"/>
                                        </a:rPr>
                                        <m:t>)</m:t>
                                      </m:r>
                                    </m:sub>
                                  </m:sSub>
                                </m:num>
                                <m:den>
                                  <m:r>
                                    <a:rPr lang="zh-CN" altLang="en-US" sz="2200" b="1" i="1">
                                      <a:latin typeface="Cambria Math" panose="02040503050406030204" pitchFamily="18" charset="0"/>
                                    </a:rPr>
                                    <m:t>𝝏</m:t>
                                  </m:r>
                                  <m:sSub>
                                    <m:sSubPr>
                                      <m:ctrlPr>
                                        <a:rPr lang="en-US" altLang="zh-CN" sz="2200" b="1" i="1">
                                          <a:latin typeface="Cambria Math" panose="02040503050406030204" pitchFamily="18" charset="0"/>
                                        </a:rPr>
                                      </m:ctrlPr>
                                    </m:sSubPr>
                                    <m:e>
                                      <m:r>
                                        <a:rPr lang="en-US" altLang="zh-CN" sz="2200" b="1" i="1">
                                          <a:latin typeface="Cambria Math" panose="02040503050406030204" pitchFamily="18" charset="0"/>
                                        </a:rPr>
                                        <m:t>𝑵</m:t>
                                      </m:r>
                                    </m:e>
                                    <m:sub>
                                      <m:r>
                                        <a:rPr lang="en-US" altLang="zh-CN" sz="2200" b="1" i="1">
                                          <a:latin typeface="Cambria Math" panose="02040503050406030204" pitchFamily="18" charset="0"/>
                                        </a:rPr>
                                        <m:t>𝑨</m:t>
                                      </m:r>
                                    </m:sub>
                                  </m:sSub>
                                </m:den>
                              </m:f>
                            </m:e>
                          </m:d>
                        </m:e>
                        <m:sub>
                          <m:r>
                            <a:rPr lang="en-US" altLang="zh-CN" sz="2200" b="1" i="1" smtClean="0">
                              <a:latin typeface="Cambria Math" panose="02040503050406030204" pitchFamily="18" charset="0"/>
                              <a:sym typeface="Symbol" panose="05050102010706020507" pitchFamily="18" charset="2"/>
                            </a:rPr>
                            <m:t>,</m:t>
                          </m:r>
                          <m:sSub>
                            <m:sSubPr>
                              <m:ctrlPr>
                                <a:rPr lang="en-US" altLang="zh-CN" sz="2200" b="1" i="1" smtClean="0">
                                  <a:latin typeface="Cambria Math" panose="02040503050406030204" pitchFamily="18" charset="0"/>
                                  <a:sym typeface="Symbol" panose="05050102010706020507" pitchFamily="18" charset="2"/>
                                </a:rPr>
                              </m:ctrlPr>
                            </m:sSubPr>
                            <m:e>
                              <m:r>
                                <a:rPr lang="en-US" altLang="zh-CN" sz="2200" b="1" i="1" smtClean="0">
                                  <a:latin typeface="Cambria Math" panose="02040503050406030204" pitchFamily="18" charset="0"/>
                                  <a:sym typeface="Symbol" panose="05050102010706020507" pitchFamily="18" charset="2"/>
                                </a:rPr>
                                <m:t>𝑵</m:t>
                              </m:r>
                            </m:e>
                            <m:sub>
                              <m:r>
                                <a:rPr lang="en-US" altLang="zh-CN" sz="2200" b="1" i="1" smtClean="0">
                                  <a:latin typeface="Cambria Math" panose="02040503050406030204" pitchFamily="18" charset="0"/>
                                  <a:sym typeface="Symbol" panose="05050102010706020507" pitchFamily="18" charset="2"/>
                                </a:rPr>
                                <m:t>𝑺</m:t>
                              </m:r>
                            </m:sub>
                          </m:sSub>
                        </m:sub>
                      </m:sSub>
                    </m:oMath>
                  </m:oMathPara>
                </a14:m>
                <a:endParaRPr lang="zh-CN" altLang="en-US" sz="2200" b="1" dirty="0"/>
              </a:p>
            </p:txBody>
          </p:sp>
        </mc:Choice>
        <mc:Fallback xmlns="">
          <p:sp>
            <p:nvSpPr>
              <p:cNvPr id="4" name="文本框 3"/>
              <p:cNvSpPr txBox="1">
                <a:spLocks noRot="1" noChangeAspect="1" noMove="1" noResize="1" noEditPoints="1" noAdjustHandles="1" noChangeArrowheads="1" noChangeShapeType="1" noTextEdit="1"/>
              </p:cNvSpPr>
              <p:nvPr/>
            </p:nvSpPr>
            <p:spPr>
              <a:xfrm>
                <a:off x="4183652" y="5046941"/>
                <a:ext cx="2632067" cy="887231"/>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940550" y="5085418"/>
                <a:ext cx="2866297" cy="8657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200" b="1" i="1" smtClean="0">
                          <a:latin typeface="Cambria Math" panose="02040503050406030204" pitchFamily="18" charset="0"/>
                        </a:rPr>
                        <m:t>=−</m:t>
                      </m:r>
                      <m:r>
                        <a:rPr lang="en-US" altLang="zh-CN" sz="2200" b="1" i="1" smtClean="0">
                          <a:latin typeface="Cambria Math" panose="02040503050406030204" pitchFamily="18" charset="0"/>
                        </a:rPr>
                        <m:t>𝒌𝑻</m:t>
                      </m:r>
                      <m:sSub>
                        <m:sSubPr>
                          <m:ctrlPr>
                            <a:rPr lang="en-US" altLang="zh-CN" sz="2200" b="1" i="1" smtClean="0">
                              <a:latin typeface="Cambria Math" panose="02040503050406030204" pitchFamily="18" charset="0"/>
                            </a:rPr>
                          </m:ctrlPr>
                        </m:sSubPr>
                        <m:e>
                          <m:d>
                            <m:dPr>
                              <m:ctrlPr>
                                <a:rPr lang="en-US" altLang="zh-CN" sz="2200" b="1" i="1">
                                  <a:latin typeface="Cambria Math" panose="02040503050406030204" pitchFamily="18" charset="0"/>
                                </a:rPr>
                              </m:ctrlPr>
                            </m:dPr>
                            <m:e>
                              <m:f>
                                <m:fPr>
                                  <m:ctrlPr>
                                    <a:rPr lang="en-US" altLang="zh-CN" sz="2200" b="1" i="1">
                                      <a:latin typeface="Cambria Math" panose="02040503050406030204" pitchFamily="18" charset="0"/>
                                    </a:rPr>
                                  </m:ctrlPr>
                                </m:fPr>
                                <m:num>
                                  <m:r>
                                    <a:rPr lang="zh-CN" altLang="en-US" sz="2200" b="1" i="1">
                                      <a:latin typeface="Cambria Math" panose="02040503050406030204" pitchFamily="18" charset="0"/>
                                    </a:rPr>
                                    <m:t>𝝏</m:t>
                                  </m:r>
                                  <m:sSub>
                                    <m:sSubPr>
                                      <m:ctrlPr>
                                        <a:rPr lang="en-US" altLang="zh-CN" sz="2200" b="1" i="1">
                                          <a:latin typeface="Cambria Math" panose="02040503050406030204" pitchFamily="18" charset="0"/>
                                        </a:rPr>
                                      </m:ctrlPr>
                                    </m:sSubPr>
                                    <m:e>
                                      <m:r>
                                        <a:rPr lang="en-US" altLang="zh-CN" sz="2200" b="1" i="1" smtClean="0">
                                          <a:latin typeface="Cambria Math" panose="02040503050406030204" pitchFamily="18" charset="0"/>
                                        </a:rPr>
                                        <m:t>𝒍𝒏</m:t>
                                      </m:r>
                                      <m:r>
                                        <a:rPr lang="zh-CN" altLang="en-US" sz="2200" b="1" i="1" smtClean="0">
                                          <a:latin typeface="Cambria Math" panose="02040503050406030204" pitchFamily="18" charset="0"/>
                                        </a:rPr>
                                        <m:t>𝝋</m:t>
                                      </m:r>
                                    </m:e>
                                    <m:sub>
                                      <m:r>
                                        <a:rPr lang="en-US" altLang="zh-CN" sz="2200" b="1" i="1">
                                          <a:latin typeface="Cambria Math" panose="02040503050406030204" pitchFamily="18" charset="0"/>
                                        </a:rPr>
                                        <m:t>𝑨</m:t>
                                      </m:r>
                                      <m:r>
                                        <a:rPr lang="en-US" altLang="zh-CN" sz="2200" b="1" i="1">
                                          <a:latin typeface="Cambria Math" panose="02040503050406030204" pitchFamily="18" charset="0"/>
                                        </a:rPr>
                                        <m:t>(</m:t>
                                      </m:r>
                                      <m:r>
                                        <a:rPr lang="en-US" altLang="zh-CN" sz="2200" b="1" i="1">
                                          <a:latin typeface="Cambria Math" panose="02040503050406030204" pitchFamily="18" charset="0"/>
                                        </a:rPr>
                                        <m:t>𝑺</m:t>
                                      </m:r>
                                      <m:r>
                                        <a:rPr lang="en-US" altLang="zh-CN" sz="2200" b="1" i="1">
                                          <a:latin typeface="Cambria Math" panose="02040503050406030204" pitchFamily="18" charset="0"/>
                                        </a:rPr>
                                        <m:t>)</m:t>
                                      </m:r>
                                    </m:sub>
                                  </m:sSub>
                                </m:num>
                                <m:den>
                                  <m:r>
                                    <a:rPr lang="zh-CN" altLang="en-US" sz="2200" b="1" i="1">
                                      <a:latin typeface="Cambria Math" panose="02040503050406030204" pitchFamily="18" charset="0"/>
                                    </a:rPr>
                                    <m:t>𝝏</m:t>
                                  </m:r>
                                  <m:sSub>
                                    <m:sSubPr>
                                      <m:ctrlPr>
                                        <a:rPr lang="en-US" altLang="zh-CN" sz="2200" b="1" i="1">
                                          <a:latin typeface="Cambria Math" panose="02040503050406030204" pitchFamily="18" charset="0"/>
                                        </a:rPr>
                                      </m:ctrlPr>
                                    </m:sSubPr>
                                    <m:e>
                                      <m:r>
                                        <a:rPr lang="en-US" altLang="zh-CN" sz="2200" b="1" i="1">
                                          <a:latin typeface="Cambria Math" panose="02040503050406030204" pitchFamily="18" charset="0"/>
                                        </a:rPr>
                                        <m:t>𝑵</m:t>
                                      </m:r>
                                    </m:e>
                                    <m:sub>
                                      <m:r>
                                        <a:rPr lang="en-US" altLang="zh-CN" sz="2200" b="1" i="1">
                                          <a:latin typeface="Cambria Math" panose="02040503050406030204" pitchFamily="18" charset="0"/>
                                        </a:rPr>
                                        <m:t>𝑨</m:t>
                                      </m:r>
                                    </m:sub>
                                  </m:sSub>
                                </m:den>
                              </m:f>
                            </m:e>
                          </m:d>
                        </m:e>
                        <m:sub>
                          <m:r>
                            <a:rPr lang="en-US" altLang="zh-CN" sz="2200" b="1" i="1" smtClean="0">
                              <a:latin typeface="Cambria Math" panose="02040503050406030204" pitchFamily="18" charset="0"/>
                              <a:sym typeface="Symbol" panose="05050102010706020507" pitchFamily="18" charset="2"/>
                            </a:rPr>
                            <m:t>,</m:t>
                          </m:r>
                          <m:sSub>
                            <m:sSubPr>
                              <m:ctrlPr>
                                <a:rPr lang="en-US" altLang="zh-CN" sz="2200" b="1" i="1" smtClean="0">
                                  <a:latin typeface="Cambria Math" panose="02040503050406030204" pitchFamily="18" charset="0"/>
                                  <a:sym typeface="Symbol" panose="05050102010706020507" pitchFamily="18" charset="2"/>
                                </a:rPr>
                              </m:ctrlPr>
                            </m:sSubPr>
                            <m:e>
                              <m:r>
                                <a:rPr lang="en-US" altLang="zh-CN" sz="2200" b="1" i="1" smtClean="0">
                                  <a:latin typeface="Cambria Math" panose="02040503050406030204" pitchFamily="18" charset="0"/>
                                  <a:sym typeface="Symbol" panose="05050102010706020507" pitchFamily="18" charset="2"/>
                                </a:rPr>
                                <m:t>𝑵</m:t>
                              </m:r>
                            </m:e>
                            <m:sub>
                              <m:r>
                                <a:rPr lang="en-US" altLang="zh-CN" sz="2200" b="1" i="1" smtClean="0">
                                  <a:latin typeface="Cambria Math" panose="02040503050406030204" pitchFamily="18" charset="0"/>
                                  <a:sym typeface="Symbol" panose="05050102010706020507" pitchFamily="18" charset="2"/>
                                </a:rPr>
                                <m:t>𝑺</m:t>
                              </m:r>
                            </m:sub>
                          </m:sSub>
                        </m:sub>
                      </m:sSub>
                    </m:oMath>
                  </m:oMathPara>
                </a14:m>
                <a:endParaRPr lang="zh-CN" altLang="en-US" sz="2200" b="1"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940550" y="5085418"/>
                <a:ext cx="2866297" cy="865750"/>
              </a:xfrm>
              <a:prstGeom prst="rect">
                <a:avLst/>
              </a:prstGeom>
              <a:blipFill rotWithShape="0">
                <a:blip r:embed="rId6"/>
                <a:stretch>
                  <a:fillRect/>
                </a:stretch>
              </a:blipFill>
            </p:spPr>
            <p:txBody>
              <a:bodyPr/>
              <a:lstStyle/>
              <a:p>
                <a:r>
                  <a:rPr lang="zh-CN" altLang="en-US">
                    <a:noFill/>
                  </a:rPr>
                  <a:t> </a:t>
                </a:r>
              </a:p>
            </p:txBody>
          </p:sp>
        </mc:Fallback>
      </mc:AlternateContent>
      <p:sp>
        <p:nvSpPr>
          <p:cNvPr id="5" name="矩形标注 4"/>
          <p:cNvSpPr/>
          <p:nvPr/>
        </p:nvSpPr>
        <p:spPr bwMode="auto">
          <a:xfrm>
            <a:off x="7608118" y="779606"/>
            <a:ext cx="3920637" cy="1158593"/>
          </a:xfrm>
          <a:prstGeom prst="wedgeRectCallout">
            <a:avLst>
              <a:gd name="adj1" fmla="val -121970"/>
              <a:gd name="adj2" fmla="val 67433"/>
            </a:avLst>
          </a:prstGeom>
          <a:solidFill>
            <a:schemeClr val="tx2">
              <a:lumMod val="20000"/>
              <a:lumOff val="80000"/>
            </a:schemeClr>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defTabSz="914400" rtl="0" eaLnBrk="1" fontAlgn="base" latinLnBrk="0" hangingPunct="1">
              <a:lnSpc>
                <a:spcPct val="120000"/>
              </a:lnSpc>
              <a:spcBef>
                <a:spcPct val="20000"/>
              </a:spcBef>
              <a:spcAft>
                <a:spcPct val="0"/>
              </a:spcAft>
              <a:buClrTx/>
              <a:buSzTx/>
              <a:buFontTx/>
              <a:buNone/>
              <a:tabLst/>
            </a:pPr>
            <a:r>
              <a:rPr kumimoji="1" lang="zh-CN" altLang="en-US" sz="2000" dirty="0">
                <a:solidFill>
                  <a:srgbClr val="FF0000"/>
                </a:solidFill>
                <a:ea typeface="黑体" panose="02010609060101010101" pitchFamily="49" charset="-122"/>
              </a:rPr>
              <a:t>吸附</a:t>
            </a:r>
            <a:r>
              <a:rPr kumimoji="1" lang="zh-CN" altLang="en-US" sz="2000" dirty="0" smtClean="0">
                <a:solidFill>
                  <a:srgbClr val="FF0000"/>
                </a:solidFill>
                <a:ea typeface="黑体" panose="02010609060101010101" pitchFamily="49" charset="-122"/>
              </a:rPr>
              <a:t>体系</a:t>
            </a:r>
            <a:r>
              <a:rPr kumimoji="1" lang="en-US" altLang="zh-CN" sz="2000" dirty="0" err="1" smtClean="0">
                <a:solidFill>
                  <a:srgbClr val="FF0000"/>
                </a:solidFill>
                <a:ea typeface="黑体" panose="02010609060101010101" pitchFamily="49" charset="-122"/>
              </a:rPr>
              <a:t>i</a:t>
            </a:r>
            <a:r>
              <a:rPr kumimoji="1" lang="zh-CN" altLang="en-US" sz="2000" dirty="0" smtClean="0">
                <a:solidFill>
                  <a:srgbClr val="FF0000"/>
                </a:solidFill>
                <a:ea typeface="黑体" panose="02010609060101010101" pitchFamily="49" charset="-122"/>
              </a:rPr>
              <a:t>能级的简并度</a:t>
            </a:r>
            <a:r>
              <a:rPr kumimoji="1" lang="en-US" altLang="zh-CN" sz="2000" i="1" dirty="0" smtClean="0">
                <a:solidFill>
                  <a:schemeClr val="bg2"/>
                </a:solidFill>
                <a:ea typeface="黑体" panose="02010609060101010101" pitchFamily="49" charset="-122"/>
              </a:rPr>
              <a:t>--N</a:t>
            </a:r>
            <a:r>
              <a:rPr kumimoji="1" lang="en-US" altLang="zh-CN" sz="2000" i="1" baseline="-25000" dirty="0" smtClean="0">
                <a:solidFill>
                  <a:schemeClr val="bg2"/>
                </a:solidFill>
                <a:ea typeface="黑体" panose="02010609060101010101" pitchFamily="49" charset="-122"/>
              </a:rPr>
              <a:t>A</a:t>
            </a:r>
            <a:r>
              <a:rPr kumimoji="1" lang="zh-CN" altLang="en-US" sz="2000" dirty="0" smtClean="0">
                <a:solidFill>
                  <a:schemeClr val="bg2"/>
                </a:solidFill>
                <a:ea typeface="黑体" panose="02010609060101010101" pitchFamily="49" charset="-122"/>
              </a:rPr>
              <a:t>个吸附分子在</a:t>
            </a:r>
            <a:r>
              <a:rPr kumimoji="1" lang="en-US" altLang="zh-CN" sz="2000" i="1" dirty="0" smtClean="0">
                <a:solidFill>
                  <a:schemeClr val="bg2"/>
                </a:solidFill>
                <a:ea typeface="黑体" panose="02010609060101010101" pitchFamily="49" charset="-122"/>
              </a:rPr>
              <a:t>N</a:t>
            </a:r>
            <a:r>
              <a:rPr kumimoji="1" lang="en-US" altLang="zh-CN" sz="2000" i="1" baseline="-25000" dirty="0" smtClean="0">
                <a:solidFill>
                  <a:schemeClr val="bg2"/>
                </a:solidFill>
                <a:ea typeface="黑体" panose="02010609060101010101" pitchFamily="49" charset="-122"/>
              </a:rPr>
              <a:t>S</a:t>
            </a:r>
            <a:r>
              <a:rPr kumimoji="1" lang="zh-CN" altLang="en-US" sz="2000" dirty="0" smtClean="0">
                <a:solidFill>
                  <a:schemeClr val="bg2"/>
                </a:solidFill>
                <a:ea typeface="黑体" panose="02010609060101010101" pitchFamily="49" charset="-122"/>
              </a:rPr>
              <a:t>个吸附位上的排列方式数</a:t>
            </a:r>
            <a:r>
              <a:rPr kumimoji="1" lang="en-US" altLang="zh-CN" sz="2000" dirty="0" smtClean="0">
                <a:solidFill>
                  <a:schemeClr val="bg2"/>
                </a:solidFill>
                <a:ea typeface="黑体" panose="02010609060101010101" pitchFamily="49" charset="-122"/>
              </a:rPr>
              <a:t>,</a:t>
            </a:r>
            <a:r>
              <a:rPr kumimoji="1" lang="zh-CN" altLang="en-US" sz="2000" dirty="0" smtClean="0">
                <a:solidFill>
                  <a:schemeClr val="bg2"/>
                </a:solidFill>
                <a:ea typeface="黑体" panose="02010609060101010101" pitchFamily="49" charset="-122"/>
              </a:rPr>
              <a:t>每个能级的简并度均相同！</a:t>
            </a:r>
            <a:endParaRPr kumimoji="1" lang="zh-CN" altLang="en-US" sz="2000" b="0" u="none" strike="noStrike" cap="none" normalizeH="0" baseline="0" dirty="0" smtClean="0">
              <a:ln>
                <a:noFill/>
              </a:ln>
              <a:solidFill>
                <a:schemeClr val="bg2"/>
              </a:solidFill>
              <a:effectLst/>
              <a:ea typeface="黑体" panose="02010609060101010101" pitchFamily="49" charset="-122"/>
            </a:endParaRPr>
          </a:p>
        </p:txBody>
      </p:sp>
      <p:sp>
        <p:nvSpPr>
          <p:cNvPr id="16" name="矩形标注 15"/>
          <p:cNvSpPr/>
          <p:nvPr/>
        </p:nvSpPr>
        <p:spPr bwMode="auto">
          <a:xfrm>
            <a:off x="479516" y="2473470"/>
            <a:ext cx="2314890" cy="1166812"/>
          </a:xfrm>
          <a:prstGeom prst="wedgeRectCallout">
            <a:avLst>
              <a:gd name="adj1" fmla="val 113594"/>
              <a:gd name="adj2" fmla="val -32328"/>
            </a:avLst>
          </a:prstGeom>
          <a:solidFill>
            <a:schemeClr val="tx2">
              <a:lumMod val="20000"/>
              <a:lumOff val="80000"/>
            </a:schemeClr>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defTabSz="914400" rtl="0" eaLnBrk="1" fontAlgn="base" latinLnBrk="0" hangingPunct="1">
              <a:lnSpc>
                <a:spcPct val="120000"/>
              </a:lnSpc>
              <a:spcBef>
                <a:spcPct val="20000"/>
              </a:spcBef>
              <a:spcAft>
                <a:spcPct val="0"/>
              </a:spcAft>
              <a:buClrTx/>
              <a:buSzTx/>
              <a:buFontTx/>
              <a:buNone/>
              <a:tabLst/>
            </a:pPr>
            <a:r>
              <a:rPr kumimoji="1" lang="zh-CN" altLang="en-US" sz="2000" dirty="0" smtClean="0">
                <a:solidFill>
                  <a:schemeClr val="bg2"/>
                </a:solidFill>
                <a:latin typeface="黑体" panose="02010609060101010101" pitchFamily="49" charset="-122"/>
                <a:ea typeface="黑体" panose="02010609060101010101" pitchFamily="49" charset="-122"/>
              </a:rPr>
              <a:t>吸附体系遍历各能级</a:t>
            </a:r>
            <a:r>
              <a:rPr kumimoji="1" lang="en-US" altLang="zh-CN" sz="2000" dirty="0" smtClean="0">
                <a:solidFill>
                  <a:schemeClr val="bg2"/>
                </a:solidFill>
                <a:latin typeface="黑体" panose="02010609060101010101" pitchFamily="49" charset="-122"/>
                <a:ea typeface="黑体" panose="02010609060101010101" pitchFamily="49" charset="-122"/>
              </a:rPr>
              <a:t>--</a:t>
            </a:r>
            <a:r>
              <a:rPr kumimoji="1" lang="zh-CN" altLang="en-US" sz="2000" dirty="0" smtClean="0">
                <a:solidFill>
                  <a:schemeClr val="bg2"/>
                </a:solidFill>
                <a:latin typeface="黑体" panose="02010609060101010101" pitchFamily="49" charset="-122"/>
                <a:ea typeface="黑体" panose="02010609060101010101" pitchFamily="49" charset="-122"/>
              </a:rPr>
              <a:t>吸附位、粒子遍历其各量子态</a:t>
            </a:r>
            <a:endParaRPr kumimoji="1" lang="zh-CN" altLang="en-US" sz="2000" b="0" u="none" strike="noStrike" cap="none" normalizeH="0" baseline="0" dirty="0" smtClean="0">
              <a:ln>
                <a:noFill/>
              </a:ln>
              <a:solidFill>
                <a:schemeClr val="bg2"/>
              </a:solidFill>
              <a:effectLst/>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17" name="文本框 16"/>
              <p:cNvSpPr txBox="1"/>
              <p:nvPr/>
            </p:nvSpPr>
            <p:spPr>
              <a:xfrm>
                <a:off x="3216768" y="2837097"/>
                <a:ext cx="2719078" cy="753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b="1" i="1" smtClean="0">
                          <a:latin typeface="Cambria Math" panose="02040503050406030204" pitchFamily="18" charset="0"/>
                        </a:rPr>
                        <m:t>𝛀</m:t>
                      </m:r>
                      <m:r>
                        <a:rPr lang="en-US" altLang="zh-CN" sz="2400" b="1" i="1" smtClean="0">
                          <a:latin typeface="Cambria Math" panose="02040503050406030204" pitchFamily="18" charset="0"/>
                        </a:rPr>
                        <m:t>=</m:t>
                      </m:r>
                      <m:f>
                        <m:fPr>
                          <m:ctrlPr>
                            <a:rPr lang="en-US" altLang="zh-CN" sz="2400" b="1" i="1" smtClean="0">
                              <a:latin typeface="Cambria Math" panose="02040503050406030204" pitchFamily="18" charset="0"/>
                            </a:rPr>
                          </m:ctrlPr>
                        </m:fPr>
                        <m:num>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𝑵</m:t>
                              </m:r>
                            </m:e>
                            <m:sub>
                              <m:r>
                                <a:rPr lang="en-US" altLang="zh-CN" sz="2400" b="1" i="1" smtClean="0">
                                  <a:latin typeface="Cambria Math" panose="02040503050406030204" pitchFamily="18" charset="0"/>
                                </a:rPr>
                                <m:t>𝑺</m:t>
                              </m:r>
                            </m:sub>
                          </m:sSub>
                          <m:r>
                            <a:rPr lang="en-US" altLang="zh-CN" sz="2400" b="1" i="1" smtClean="0">
                              <a:latin typeface="Cambria Math" panose="02040503050406030204" pitchFamily="18" charset="0"/>
                            </a:rPr>
                            <m:t>!</m:t>
                          </m:r>
                        </m:num>
                        <m:den>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𝑵</m:t>
                              </m:r>
                            </m:e>
                            <m:sub>
                              <m:r>
                                <a:rPr lang="en-US" altLang="zh-CN" sz="2400" b="1" i="1" smtClean="0">
                                  <a:latin typeface="Cambria Math" panose="02040503050406030204" pitchFamily="18" charset="0"/>
                                </a:rPr>
                                <m:t>𝑨</m:t>
                              </m:r>
                            </m:sub>
                          </m:sSub>
                          <m:r>
                            <a:rPr lang="en-US" altLang="zh-CN" sz="2400" b="1" i="1" smtClean="0">
                              <a:latin typeface="Cambria Math" panose="02040503050406030204" pitchFamily="18" charset="0"/>
                            </a:rPr>
                            <m:t>!</m:t>
                          </m:r>
                          <m:d>
                            <m:dPr>
                              <m:ctrlPr>
                                <a:rPr lang="en-US" altLang="zh-CN" sz="2400" b="1" i="1" smtClean="0">
                                  <a:latin typeface="Cambria Math" panose="02040503050406030204" pitchFamily="18" charset="0"/>
                                </a:rPr>
                              </m:ctrlPr>
                            </m:dPr>
                            <m:e>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𝑵</m:t>
                                  </m:r>
                                </m:e>
                                <m:sub>
                                  <m:r>
                                    <a:rPr lang="en-US" altLang="zh-CN" sz="2400" b="1" i="1" smtClean="0">
                                      <a:latin typeface="Cambria Math" panose="02040503050406030204" pitchFamily="18" charset="0"/>
                                    </a:rPr>
                                    <m:t>𝑺</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𝑵</m:t>
                                  </m:r>
                                </m:e>
                                <m:sub>
                                  <m:r>
                                    <a:rPr lang="en-US" altLang="zh-CN" sz="2400" b="1" i="1" smtClean="0">
                                      <a:latin typeface="Cambria Math" panose="02040503050406030204" pitchFamily="18" charset="0"/>
                                    </a:rPr>
                                    <m:t>𝑨</m:t>
                                  </m:r>
                                </m:sub>
                              </m:sSub>
                            </m:e>
                          </m:d>
                          <m:r>
                            <a:rPr lang="en-US" altLang="zh-CN" sz="2400" b="1" i="1" smtClean="0">
                              <a:latin typeface="Cambria Math" panose="02040503050406030204" pitchFamily="18" charset="0"/>
                            </a:rPr>
                            <m:t>!</m:t>
                          </m:r>
                        </m:den>
                      </m:f>
                    </m:oMath>
                  </m:oMathPara>
                </a14:m>
                <a:endParaRPr lang="zh-CN" altLang="en-US" sz="2400" b="1" dirty="0"/>
              </a:p>
            </p:txBody>
          </p:sp>
        </mc:Choice>
        <mc:Fallback xmlns="">
          <p:sp>
            <p:nvSpPr>
              <p:cNvPr id="17" name="文本框 16"/>
              <p:cNvSpPr txBox="1">
                <a:spLocks noRot="1" noChangeAspect="1" noMove="1" noResize="1" noEditPoints="1" noAdjustHandles="1" noChangeArrowheads="1" noChangeShapeType="1" noTextEdit="1"/>
              </p:cNvSpPr>
              <p:nvPr/>
            </p:nvSpPr>
            <p:spPr>
              <a:xfrm>
                <a:off x="3216768" y="2837097"/>
                <a:ext cx="2719078" cy="753604"/>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6748818" y="2844601"/>
                <a:ext cx="2657202" cy="8959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zh-CN" altLang="en-US" sz="2400" b="1" i="1" smtClean="0">
                              <a:latin typeface="Cambria Math" panose="02040503050406030204" pitchFamily="18" charset="0"/>
                            </a:rPr>
                          </m:ctrlPr>
                        </m:naryPr>
                        <m:sub>
                          <m:r>
                            <m:rPr>
                              <m:brk m:alnAt="7"/>
                            </m:rPr>
                            <a:rPr lang="en-US" altLang="zh-CN" sz="2400" b="1" i="1" smtClean="0">
                              <a:latin typeface="Cambria Math" panose="02040503050406030204" pitchFamily="18" charset="0"/>
                            </a:rPr>
                            <m:t>𝒊</m:t>
                          </m:r>
                        </m:sub>
                        <m:sup/>
                        <m:e>
                          <m:sSup>
                            <m:sSupPr>
                              <m:ctrlPr>
                                <a:rPr lang="en-US" altLang="zh-CN" sz="2400" b="1" i="1" smtClean="0">
                                  <a:latin typeface="Cambria Math" panose="02040503050406030204" pitchFamily="18" charset="0"/>
                                </a:rPr>
                              </m:ctrlPr>
                            </m:sSupPr>
                            <m:e>
                              <m:r>
                                <a:rPr lang="en-US" altLang="zh-CN" sz="2400" b="1" i="1" smtClean="0">
                                  <a:latin typeface="Cambria Math" panose="02040503050406030204" pitchFamily="18" charset="0"/>
                                </a:rPr>
                                <m:t>𝒆</m:t>
                              </m:r>
                            </m:e>
                            <m:sup>
                              <m:r>
                                <a:rPr lang="zh-CN" altLang="en-US" sz="2400" b="1" i="1" smtClean="0">
                                  <a:latin typeface="Cambria Math" panose="02040503050406030204" pitchFamily="18" charset="0"/>
                                </a:rPr>
                                <m:t>𝜷</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𝑬</m:t>
                                  </m:r>
                                </m:e>
                                <m:sub>
                                  <m:r>
                                    <a:rPr lang="en-US" altLang="zh-CN" sz="2400" b="1" i="1" smtClean="0">
                                      <a:latin typeface="Cambria Math" panose="02040503050406030204" pitchFamily="18" charset="0"/>
                                    </a:rPr>
                                    <m:t>𝒊</m:t>
                                  </m:r>
                                </m:sub>
                              </m:sSub>
                            </m:sup>
                          </m:sSup>
                        </m:e>
                      </m:nary>
                      <m:r>
                        <a:rPr lang="en-US" altLang="zh-CN" sz="2400" b="1" i="1" smtClean="0">
                          <a:latin typeface="Cambria Math" panose="02040503050406030204" pitchFamily="18" charset="0"/>
                        </a:rPr>
                        <m:t>=</m:t>
                      </m:r>
                      <m:sSubSup>
                        <m:sSubSupPr>
                          <m:ctrlPr>
                            <a:rPr lang="en-US" altLang="zh-CN" sz="2400" b="1" i="1" smtClean="0">
                              <a:latin typeface="Cambria Math" panose="02040503050406030204" pitchFamily="18" charset="0"/>
                            </a:rPr>
                          </m:ctrlPr>
                        </m:sSubSupPr>
                        <m:e>
                          <m:r>
                            <a:rPr lang="en-US" altLang="zh-CN" sz="2400" b="1" i="1" smtClean="0">
                              <a:latin typeface="Cambria Math" panose="02040503050406030204" pitchFamily="18" charset="0"/>
                            </a:rPr>
                            <m:t>𝒒</m:t>
                          </m:r>
                        </m:e>
                        <m:sub>
                          <m:r>
                            <a:rPr lang="en-US" altLang="zh-CN" sz="2400" b="1" i="1" smtClean="0">
                              <a:latin typeface="Cambria Math" panose="02040503050406030204" pitchFamily="18" charset="0"/>
                            </a:rPr>
                            <m:t>𝑨</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𝑺</m:t>
                          </m:r>
                          <m:r>
                            <a:rPr lang="en-US" altLang="zh-CN" sz="2400" b="1" i="1" smtClean="0">
                              <a:latin typeface="Cambria Math" panose="02040503050406030204" pitchFamily="18" charset="0"/>
                            </a:rPr>
                            <m:t>)</m:t>
                          </m:r>
                        </m:sub>
                        <m:sup>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𝑵</m:t>
                              </m:r>
                            </m:e>
                            <m:sub>
                              <m:r>
                                <a:rPr lang="en-US" altLang="zh-CN" sz="2400" b="1" i="1" smtClean="0">
                                  <a:latin typeface="Cambria Math" panose="02040503050406030204" pitchFamily="18" charset="0"/>
                                </a:rPr>
                                <m:t>𝑨</m:t>
                              </m:r>
                            </m:sub>
                          </m:sSub>
                        </m:sup>
                      </m:sSubSup>
                      <m:sSubSup>
                        <m:sSubSupPr>
                          <m:ctrlPr>
                            <a:rPr lang="en-US" altLang="zh-CN" sz="2400" b="1" i="1">
                              <a:latin typeface="Cambria Math" panose="02040503050406030204" pitchFamily="18" charset="0"/>
                            </a:rPr>
                          </m:ctrlPr>
                        </m:sSubSupPr>
                        <m:e>
                          <m:r>
                            <a:rPr lang="en-US" altLang="zh-CN" sz="2400" b="1" i="1">
                              <a:latin typeface="Cambria Math" panose="02040503050406030204" pitchFamily="18" charset="0"/>
                            </a:rPr>
                            <m:t>𝒒</m:t>
                          </m:r>
                        </m:e>
                        <m:sub>
                          <m:r>
                            <a:rPr lang="en-US" altLang="zh-CN" sz="2400" b="1" i="1">
                              <a:latin typeface="Cambria Math" panose="02040503050406030204" pitchFamily="18" charset="0"/>
                            </a:rPr>
                            <m:t>𝑺</m:t>
                          </m:r>
                        </m:sub>
                        <m:sup>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𝑵</m:t>
                              </m:r>
                            </m:e>
                            <m:sub>
                              <m:r>
                                <a:rPr lang="en-US" altLang="zh-CN" sz="2400" b="1" i="1" smtClean="0">
                                  <a:latin typeface="Cambria Math" panose="02040503050406030204" pitchFamily="18" charset="0"/>
                                </a:rPr>
                                <m:t>𝑺</m:t>
                              </m:r>
                            </m:sub>
                          </m:sSub>
                        </m:sup>
                      </m:sSubSup>
                    </m:oMath>
                  </m:oMathPara>
                </a14:m>
                <a:endParaRPr lang="zh-CN" altLang="en-US" sz="2400" b="1" dirty="0"/>
              </a:p>
            </p:txBody>
          </p:sp>
        </mc:Choice>
        <mc:Fallback xmlns="">
          <p:sp>
            <p:nvSpPr>
              <p:cNvPr id="18" name="文本框 17"/>
              <p:cNvSpPr txBox="1">
                <a:spLocks noRot="1" noChangeAspect="1" noMove="1" noResize="1" noEditPoints="1" noAdjustHandles="1" noChangeArrowheads="1" noChangeShapeType="1" noTextEdit="1"/>
              </p:cNvSpPr>
              <p:nvPr/>
            </p:nvSpPr>
            <p:spPr>
              <a:xfrm>
                <a:off x="6748818" y="2844601"/>
                <a:ext cx="2657202" cy="895951"/>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5533264" y="1938199"/>
                <a:ext cx="1687321" cy="8959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m:t>
                      </m:r>
                      <m:r>
                        <a:rPr lang="zh-CN" altLang="en-US" sz="2400" b="1" i="1" smtClean="0">
                          <a:latin typeface="Cambria Math" panose="02040503050406030204" pitchFamily="18" charset="0"/>
                        </a:rPr>
                        <m:t>𝛀</m:t>
                      </m:r>
                      <m:nary>
                        <m:naryPr>
                          <m:chr m:val="∑"/>
                          <m:supHide m:val="on"/>
                          <m:ctrlPr>
                            <a:rPr lang="zh-CN" altLang="en-US" sz="2400" b="1" i="1" smtClean="0">
                              <a:latin typeface="Cambria Math" panose="02040503050406030204" pitchFamily="18" charset="0"/>
                            </a:rPr>
                          </m:ctrlPr>
                        </m:naryPr>
                        <m:sub>
                          <m:r>
                            <m:rPr>
                              <m:brk m:alnAt="7"/>
                            </m:rPr>
                            <a:rPr lang="en-US" altLang="zh-CN" sz="2400" b="1" i="1" smtClean="0">
                              <a:latin typeface="Cambria Math" panose="02040503050406030204" pitchFamily="18" charset="0"/>
                            </a:rPr>
                            <m:t>𝒊</m:t>
                          </m:r>
                        </m:sub>
                        <m:sup/>
                        <m:e>
                          <m:sSup>
                            <m:sSupPr>
                              <m:ctrlPr>
                                <a:rPr lang="en-US" altLang="zh-CN" sz="2400" b="1" i="1" smtClean="0">
                                  <a:latin typeface="Cambria Math" panose="02040503050406030204" pitchFamily="18" charset="0"/>
                                </a:rPr>
                              </m:ctrlPr>
                            </m:sSupPr>
                            <m:e>
                              <m:r>
                                <a:rPr lang="en-US" altLang="zh-CN" sz="2400" b="1" i="1" smtClean="0">
                                  <a:latin typeface="Cambria Math" panose="02040503050406030204" pitchFamily="18" charset="0"/>
                                </a:rPr>
                                <m:t>𝒆</m:t>
                              </m:r>
                            </m:e>
                            <m:sup>
                              <m:r>
                                <a:rPr lang="zh-CN" altLang="en-US" sz="2400" b="1" i="1" smtClean="0">
                                  <a:latin typeface="Cambria Math" panose="02040503050406030204" pitchFamily="18" charset="0"/>
                                </a:rPr>
                                <m:t>𝜷</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𝑬</m:t>
                                  </m:r>
                                </m:e>
                                <m:sub>
                                  <m:r>
                                    <a:rPr lang="en-US" altLang="zh-CN" sz="2400" b="1" i="1" smtClean="0">
                                      <a:latin typeface="Cambria Math" panose="02040503050406030204" pitchFamily="18" charset="0"/>
                                    </a:rPr>
                                    <m:t>𝒊</m:t>
                                  </m:r>
                                </m:sub>
                              </m:sSub>
                            </m:sup>
                          </m:sSup>
                        </m:e>
                      </m:nary>
                    </m:oMath>
                  </m:oMathPara>
                </a14:m>
                <a:endParaRPr lang="zh-CN" altLang="en-US" sz="2400" b="1" dirty="0"/>
              </a:p>
            </p:txBody>
          </p:sp>
        </mc:Choice>
        <mc:Fallback xmlns="">
          <p:sp>
            <p:nvSpPr>
              <p:cNvPr id="19" name="文本框 18"/>
              <p:cNvSpPr txBox="1">
                <a:spLocks noRot="1" noChangeAspect="1" noMove="1" noResize="1" noEditPoints="1" noAdjustHandles="1" noChangeArrowheads="1" noChangeShapeType="1" noTextEdit="1"/>
              </p:cNvSpPr>
              <p:nvPr/>
            </p:nvSpPr>
            <p:spPr>
              <a:xfrm>
                <a:off x="5533264" y="1938199"/>
                <a:ext cx="1687321" cy="895951"/>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7293737" y="1926367"/>
                <a:ext cx="3120854" cy="753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m:t>
                      </m:r>
                      <m:f>
                        <m:fPr>
                          <m:ctrlPr>
                            <a:rPr lang="en-US" altLang="zh-CN" sz="2400" b="1" i="1" smtClean="0">
                              <a:latin typeface="Cambria Math" panose="02040503050406030204" pitchFamily="18" charset="0"/>
                            </a:rPr>
                          </m:ctrlPr>
                        </m:fPr>
                        <m:num>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𝑵</m:t>
                              </m:r>
                            </m:e>
                            <m:sub>
                              <m:r>
                                <a:rPr lang="en-US" altLang="zh-CN" sz="2400" b="1" i="1" smtClean="0">
                                  <a:latin typeface="Cambria Math" panose="02040503050406030204" pitchFamily="18" charset="0"/>
                                </a:rPr>
                                <m:t>𝑺</m:t>
                              </m:r>
                            </m:sub>
                          </m:sSub>
                          <m:r>
                            <a:rPr lang="en-US" altLang="zh-CN" sz="2400" b="1" i="1" smtClean="0">
                              <a:latin typeface="Cambria Math" panose="02040503050406030204" pitchFamily="18" charset="0"/>
                            </a:rPr>
                            <m:t>!</m:t>
                          </m:r>
                        </m:num>
                        <m:den>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𝑵</m:t>
                              </m:r>
                            </m:e>
                            <m:sub>
                              <m:r>
                                <a:rPr lang="en-US" altLang="zh-CN" sz="2400" b="1" i="1" smtClean="0">
                                  <a:latin typeface="Cambria Math" panose="02040503050406030204" pitchFamily="18" charset="0"/>
                                </a:rPr>
                                <m:t>𝑨</m:t>
                              </m:r>
                            </m:sub>
                          </m:sSub>
                          <m:r>
                            <a:rPr lang="en-US" altLang="zh-CN" sz="2400" b="1" i="1" smtClean="0">
                              <a:latin typeface="Cambria Math" panose="02040503050406030204" pitchFamily="18" charset="0"/>
                            </a:rPr>
                            <m:t>!</m:t>
                          </m:r>
                          <m:d>
                            <m:dPr>
                              <m:ctrlPr>
                                <a:rPr lang="en-US" altLang="zh-CN" sz="2400" b="1" i="1" smtClean="0">
                                  <a:latin typeface="Cambria Math" panose="02040503050406030204" pitchFamily="18" charset="0"/>
                                </a:rPr>
                              </m:ctrlPr>
                            </m:dPr>
                            <m:e>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𝑵</m:t>
                                  </m:r>
                                </m:e>
                                <m:sub>
                                  <m:r>
                                    <a:rPr lang="en-US" altLang="zh-CN" sz="2400" b="1" i="1" smtClean="0">
                                      <a:latin typeface="Cambria Math" panose="02040503050406030204" pitchFamily="18" charset="0"/>
                                    </a:rPr>
                                    <m:t>𝑺</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𝑵</m:t>
                                  </m:r>
                                </m:e>
                                <m:sub>
                                  <m:r>
                                    <a:rPr lang="en-US" altLang="zh-CN" sz="2400" b="1" i="1" smtClean="0">
                                      <a:latin typeface="Cambria Math" panose="02040503050406030204" pitchFamily="18" charset="0"/>
                                    </a:rPr>
                                    <m:t>𝑨</m:t>
                                  </m:r>
                                </m:sub>
                              </m:sSub>
                            </m:e>
                          </m:d>
                          <m:r>
                            <a:rPr lang="en-US" altLang="zh-CN" sz="2400" b="1" i="1" smtClean="0">
                              <a:latin typeface="Cambria Math" panose="02040503050406030204" pitchFamily="18" charset="0"/>
                            </a:rPr>
                            <m:t>!</m:t>
                          </m:r>
                        </m:den>
                      </m:f>
                      <m:sSubSup>
                        <m:sSubSupPr>
                          <m:ctrlPr>
                            <a:rPr lang="en-US" altLang="zh-CN" sz="2400" b="1" i="1">
                              <a:latin typeface="Cambria Math" panose="02040503050406030204" pitchFamily="18" charset="0"/>
                            </a:rPr>
                          </m:ctrlPr>
                        </m:sSubSupPr>
                        <m:e>
                          <m:r>
                            <a:rPr lang="en-US" altLang="zh-CN" sz="2400" b="1" i="1">
                              <a:latin typeface="Cambria Math" panose="02040503050406030204" pitchFamily="18" charset="0"/>
                            </a:rPr>
                            <m:t>𝒒</m:t>
                          </m:r>
                        </m:e>
                        <m:sub>
                          <m:r>
                            <a:rPr lang="en-US" altLang="zh-CN" sz="2400" b="1" i="1">
                              <a:latin typeface="Cambria Math" panose="02040503050406030204" pitchFamily="18" charset="0"/>
                            </a:rPr>
                            <m:t>𝑨</m:t>
                          </m:r>
                          <m:r>
                            <a:rPr lang="en-US" altLang="zh-CN" sz="2400" b="1" i="1">
                              <a:latin typeface="Cambria Math" panose="02040503050406030204" pitchFamily="18" charset="0"/>
                            </a:rPr>
                            <m:t>(</m:t>
                          </m:r>
                          <m:r>
                            <a:rPr lang="en-US" altLang="zh-CN" sz="2400" b="1" i="1">
                              <a:latin typeface="Cambria Math" panose="02040503050406030204" pitchFamily="18" charset="0"/>
                            </a:rPr>
                            <m:t>𝑺</m:t>
                          </m:r>
                          <m:r>
                            <a:rPr lang="en-US" altLang="zh-CN" sz="2400" b="1" i="1">
                              <a:latin typeface="Cambria Math" panose="02040503050406030204" pitchFamily="18" charset="0"/>
                            </a:rPr>
                            <m:t>)</m:t>
                          </m:r>
                        </m:sub>
                        <m:sup>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𝑵</m:t>
                              </m:r>
                            </m:e>
                            <m:sub>
                              <m:r>
                                <a:rPr lang="en-US" altLang="zh-CN" sz="2400" b="1" i="1">
                                  <a:latin typeface="Cambria Math" panose="02040503050406030204" pitchFamily="18" charset="0"/>
                                </a:rPr>
                                <m:t>𝑨</m:t>
                              </m:r>
                            </m:sub>
                          </m:sSub>
                        </m:sup>
                      </m:sSubSup>
                    </m:oMath>
                  </m:oMathPara>
                </a14:m>
                <a:endParaRPr lang="zh-CN" altLang="en-US" sz="2400" b="1" dirty="0"/>
              </a:p>
            </p:txBody>
          </p:sp>
        </mc:Choice>
        <mc:Fallback xmlns="">
          <p:sp>
            <p:nvSpPr>
              <p:cNvPr id="20" name="文本框 19"/>
              <p:cNvSpPr txBox="1">
                <a:spLocks noRot="1" noChangeAspect="1" noMove="1" noResize="1" noEditPoints="1" noAdjustHandles="1" noChangeArrowheads="1" noChangeShapeType="1" noTextEdit="1"/>
              </p:cNvSpPr>
              <p:nvPr/>
            </p:nvSpPr>
            <p:spPr>
              <a:xfrm>
                <a:off x="7293737" y="1926367"/>
                <a:ext cx="3120854" cy="753604"/>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1904371" y="1861746"/>
                <a:ext cx="3754601" cy="8959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b="1" i="1" smtClean="0">
                          <a:latin typeface="Cambria Math" panose="02040503050406030204" pitchFamily="18" charset="0"/>
                        </a:rPr>
                        <m:t>𝝋</m:t>
                      </m:r>
                      <m:r>
                        <a:rPr lang="en-US" altLang="zh-CN" sz="2400" b="1" i="1" smtClean="0">
                          <a:latin typeface="Cambria Math" panose="02040503050406030204" pitchFamily="18" charset="0"/>
                        </a:rPr>
                        <m:t>(</m:t>
                      </m:r>
                      <m:r>
                        <a:rPr lang="zh-CN" altLang="en-US" sz="2400" b="1" i="1" smtClean="0">
                          <a:latin typeface="Cambria Math" panose="02040503050406030204" pitchFamily="18" charset="0"/>
                        </a:rPr>
                        <m:t>𝜷</m:t>
                      </m:r>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𝑵</m:t>
                          </m:r>
                        </m:e>
                        <m:sub>
                          <m:r>
                            <a:rPr lang="en-US" altLang="zh-CN" sz="2400" b="1" i="1" smtClean="0">
                              <a:latin typeface="Cambria Math" panose="02040503050406030204" pitchFamily="18" charset="0"/>
                            </a:rPr>
                            <m:t>𝑺</m:t>
                          </m:r>
                        </m:sub>
                      </m:sSub>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𝑵</m:t>
                          </m:r>
                        </m:e>
                        <m:sub>
                          <m:r>
                            <a:rPr lang="en-US" altLang="zh-CN" sz="2400" b="1" i="1" smtClean="0">
                              <a:latin typeface="Cambria Math" panose="02040503050406030204" pitchFamily="18" charset="0"/>
                            </a:rPr>
                            <m:t>𝑨</m:t>
                          </m:r>
                        </m:sub>
                      </m:sSub>
                      <m:r>
                        <a:rPr lang="en-US" altLang="zh-CN" sz="2400" b="1" i="1" smtClean="0">
                          <a:latin typeface="Cambria Math" panose="02040503050406030204" pitchFamily="18" charset="0"/>
                        </a:rPr>
                        <m:t>)=</m:t>
                      </m:r>
                      <m:nary>
                        <m:naryPr>
                          <m:chr m:val="∑"/>
                          <m:supHide m:val="on"/>
                          <m:ctrlPr>
                            <a:rPr lang="zh-CN" altLang="en-US" sz="2400" b="1" i="1" smtClean="0">
                              <a:latin typeface="Cambria Math" panose="02040503050406030204" pitchFamily="18" charset="0"/>
                            </a:rPr>
                          </m:ctrlPr>
                        </m:naryPr>
                        <m:sub>
                          <m:r>
                            <m:rPr>
                              <m:brk m:alnAt="7"/>
                            </m:rPr>
                            <a:rPr lang="en-US" altLang="zh-CN" sz="2400" b="1" i="1" smtClean="0">
                              <a:latin typeface="Cambria Math" panose="02040503050406030204" pitchFamily="18" charset="0"/>
                            </a:rPr>
                            <m:t>𝒊</m:t>
                          </m:r>
                        </m:sub>
                        <m:sup/>
                        <m:e>
                          <m:sSub>
                            <m:sSubPr>
                              <m:ctrlPr>
                                <a:rPr lang="en-US" altLang="zh-CN" sz="2400" b="1" i="1" smtClean="0">
                                  <a:latin typeface="Cambria Math" panose="02040503050406030204" pitchFamily="18" charset="0"/>
                                </a:rPr>
                              </m:ctrlPr>
                            </m:sSubPr>
                            <m:e>
                              <m:r>
                                <a:rPr lang="zh-CN" altLang="en-US" sz="2400" b="1" i="1" smtClean="0">
                                  <a:latin typeface="Cambria Math" panose="02040503050406030204" pitchFamily="18" charset="0"/>
                                </a:rPr>
                                <m:t>𝛀</m:t>
                              </m:r>
                            </m:e>
                            <m:sub>
                              <m:r>
                                <a:rPr lang="en-US" altLang="zh-CN" sz="2400" b="1" i="1" smtClean="0">
                                  <a:latin typeface="Cambria Math" panose="02040503050406030204" pitchFamily="18" charset="0"/>
                                </a:rPr>
                                <m:t>𝒊</m:t>
                              </m:r>
                            </m:sub>
                          </m:sSub>
                          <m:sSup>
                            <m:sSupPr>
                              <m:ctrlPr>
                                <a:rPr lang="en-US" altLang="zh-CN" sz="2400" b="1" i="1" smtClean="0">
                                  <a:latin typeface="Cambria Math" panose="02040503050406030204" pitchFamily="18" charset="0"/>
                                </a:rPr>
                              </m:ctrlPr>
                            </m:sSupPr>
                            <m:e>
                              <m:r>
                                <a:rPr lang="en-US" altLang="zh-CN" sz="2400" b="1" i="1" smtClean="0">
                                  <a:latin typeface="Cambria Math" panose="02040503050406030204" pitchFamily="18" charset="0"/>
                                </a:rPr>
                                <m:t>𝒆</m:t>
                              </m:r>
                            </m:e>
                            <m:sup>
                              <m:r>
                                <a:rPr lang="zh-CN" altLang="en-US" sz="2400" b="1" i="1" smtClean="0">
                                  <a:latin typeface="Cambria Math" panose="02040503050406030204" pitchFamily="18" charset="0"/>
                                </a:rPr>
                                <m:t>𝜷</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𝑬</m:t>
                                  </m:r>
                                </m:e>
                                <m:sub>
                                  <m:r>
                                    <a:rPr lang="en-US" altLang="zh-CN" sz="2400" b="1" i="1" smtClean="0">
                                      <a:latin typeface="Cambria Math" panose="02040503050406030204" pitchFamily="18" charset="0"/>
                                    </a:rPr>
                                    <m:t>𝒊</m:t>
                                  </m:r>
                                </m:sub>
                              </m:sSub>
                            </m:sup>
                          </m:sSup>
                        </m:e>
                      </m:nary>
                    </m:oMath>
                  </m:oMathPara>
                </a14:m>
                <a:endParaRPr lang="zh-CN" altLang="en-US" sz="2400" b="1" dirty="0"/>
              </a:p>
            </p:txBody>
          </p:sp>
        </mc:Choice>
        <mc:Fallback xmlns="">
          <p:sp>
            <p:nvSpPr>
              <p:cNvPr id="21" name="文本框 20"/>
              <p:cNvSpPr txBox="1">
                <a:spLocks noRot="1" noChangeAspect="1" noMove="1" noResize="1" noEditPoints="1" noAdjustHandles="1" noChangeArrowheads="1" noChangeShapeType="1" noTextEdit="1"/>
              </p:cNvSpPr>
              <p:nvPr/>
            </p:nvSpPr>
            <p:spPr>
              <a:xfrm>
                <a:off x="1904371" y="1861746"/>
                <a:ext cx="3754601" cy="895951"/>
              </a:xfrm>
              <a:prstGeom prst="rect">
                <a:avLst/>
              </a:prstGeom>
              <a:blipFill rotWithShape="0">
                <a:blip r:embed="rId1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0107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22"/>
                                        </p:tgtEl>
                                        <p:attrNameLst>
                                          <p:attrName>style.visibility</p:attrName>
                                        </p:attrNameLst>
                                      </p:cBhvr>
                                      <p:to>
                                        <p:strVal val="visible"/>
                                      </p:to>
                                    </p:set>
                                    <p:animEffect transition="in" filter="fade">
                                      <p:cBhvr>
                                        <p:cTn id="13" dur="500"/>
                                        <p:tgtEl>
                                          <p:spTgt spid="348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34820"/>
                                        </p:tgtEl>
                                        <p:attrNameLst>
                                          <p:attrName>style.visibility</p:attrName>
                                        </p:attrNameLst>
                                      </p:cBhvr>
                                      <p:to>
                                        <p:strVal val="visible"/>
                                      </p:to>
                                    </p:set>
                                    <p:animEffect transition="in" filter="fade">
                                      <p:cBhvr>
                                        <p:cTn id="42" dur="500"/>
                                        <p:tgtEl>
                                          <p:spTgt spid="348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7" grpId="0"/>
      <p:bldP spid="10" grpId="0"/>
      <p:bldP spid="11" grpId="0"/>
      <p:bldP spid="4" grpId="0"/>
      <p:bldP spid="14" grpId="0"/>
      <p:bldP spid="5" grpId="0" animBg="1"/>
      <p:bldP spid="16" grpId="0" animBg="1"/>
      <p:bldP spid="17" grpId="0"/>
      <p:bldP spid="18" grpId="0"/>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1358537" y="2205039"/>
            <a:ext cx="8209327" cy="585787"/>
          </a:xfrm>
        </p:spPr>
        <p:txBody>
          <a:bodyPr/>
          <a:lstStyle/>
          <a:p>
            <a:pPr marL="0" indent="0" eaLnBrk="1" hangingPunct="1">
              <a:buNone/>
            </a:pPr>
            <a:r>
              <a:rPr lang="en-US" altLang="zh-CN" sz="2400" b="1" i="1" dirty="0">
                <a:solidFill>
                  <a:schemeClr val="tx2"/>
                </a:solidFill>
                <a:ea typeface="黑体" panose="02010609060101010101" pitchFamily="49" charset="-122"/>
                <a:sym typeface="Symbol" panose="05050102010706020507" pitchFamily="18" charset="2"/>
              </a:rPr>
              <a:t></a:t>
            </a:r>
            <a:r>
              <a:rPr lang="en-US" altLang="zh-CN" sz="2400" b="1" i="1" baseline="-25000" dirty="0">
                <a:solidFill>
                  <a:schemeClr val="tx2"/>
                </a:solidFill>
                <a:ea typeface="黑体" panose="02010609060101010101" pitchFamily="49" charset="-122"/>
                <a:sym typeface="Symbol" panose="05050102010706020507" pitchFamily="18" charset="2"/>
              </a:rPr>
              <a:t>0</a:t>
            </a:r>
            <a:r>
              <a:rPr lang="en-US" altLang="zh-CN" sz="2400" b="1" i="1" dirty="0">
                <a:solidFill>
                  <a:schemeClr val="tx2"/>
                </a:solidFill>
                <a:ea typeface="黑体" panose="02010609060101010101" pitchFamily="49" charset="-122"/>
                <a:sym typeface="Symbol" panose="05050102010706020507" pitchFamily="18" charset="2"/>
              </a:rPr>
              <a:t>(S)</a:t>
            </a:r>
            <a:r>
              <a:rPr lang="zh-CN" altLang="en-US" sz="2400" dirty="0">
                <a:ea typeface="黑体" panose="02010609060101010101" pitchFamily="49" charset="-122"/>
                <a:sym typeface="Symbol" panose="05050102010706020507" pitchFamily="18" charset="2"/>
              </a:rPr>
              <a:t>为吸附分子</a:t>
            </a:r>
            <a:r>
              <a:rPr lang="en-US" altLang="zh-CN" sz="2400" b="1" i="1" dirty="0">
                <a:solidFill>
                  <a:schemeClr val="tx2"/>
                </a:solidFill>
                <a:ea typeface="黑体" panose="02010609060101010101" pitchFamily="49" charset="-122"/>
                <a:sym typeface="Symbol" panose="05050102010706020507" pitchFamily="18" charset="2"/>
              </a:rPr>
              <a:t>A</a:t>
            </a:r>
            <a:r>
              <a:rPr lang="zh-CN" altLang="en-US" sz="2400" dirty="0">
                <a:ea typeface="黑体" panose="02010609060101010101" pitchFamily="49" charset="-122"/>
                <a:sym typeface="Symbol" panose="05050102010706020507" pitchFamily="18" charset="2"/>
              </a:rPr>
              <a:t>基态能量，</a:t>
            </a:r>
            <a:r>
              <a:rPr lang="zh-CN" altLang="en-US" sz="2400" b="1" i="1" dirty="0">
                <a:solidFill>
                  <a:schemeClr val="tx2"/>
                </a:solidFill>
                <a:ea typeface="黑体" panose="02010609060101010101" pitchFamily="49" charset="-122"/>
                <a:sym typeface="Symbol" panose="05050102010706020507" pitchFamily="18" charset="2"/>
              </a:rPr>
              <a:t></a:t>
            </a:r>
            <a:r>
              <a:rPr lang="en-US" altLang="zh-CN" sz="2400" b="1" i="1" dirty="0">
                <a:solidFill>
                  <a:schemeClr val="tx2"/>
                </a:solidFill>
                <a:ea typeface="黑体" panose="02010609060101010101" pitchFamily="49" charset="-122"/>
                <a:sym typeface="Symbol" panose="05050102010706020507" pitchFamily="18" charset="2"/>
              </a:rPr>
              <a:t>=N</a:t>
            </a:r>
            <a:r>
              <a:rPr lang="en-US" altLang="zh-CN" sz="2400" b="1" i="1" baseline="-25000" dirty="0">
                <a:solidFill>
                  <a:schemeClr val="tx2"/>
                </a:solidFill>
                <a:ea typeface="黑体" panose="02010609060101010101" pitchFamily="49" charset="-122"/>
                <a:sym typeface="Symbol" panose="05050102010706020507" pitchFamily="18" charset="2"/>
              </a:rPr>
              <a:t>A</a:t>
            </a:r>
            <a:r>
              <a:rPr lang="en-US" altLang="zh-CN" sz="2400" b="1" i="1" dirty="0">
                <a:solidFill>
                  <a:schemeClr val="tx2"/>
                </a:solidFill>
                <a:ea typeface="黑体" panose="02010609060101010101" pitchFamily="49" charset="-122"/>
                <a:sym typeface="Symbol" panose="05050102010706020507" pitchFamily="18" charset="2"/>
              </a:rPr>
              <a:t>/N</a:t>
            </a:r>
            <a:r>
              <a:rPr lang="en-US" altLang="zh-CN" sz="2400" b="1" i="1" baseline="-25000" dirty="0">
                <a:solidFill>
                  <a:schemeClr val="tx2"/>
                </a:solidFill>
                <a:ea typeface="黑体" panose="02010609060101010101" pitchFamily="49" charset="-122"/>
                <a:sym typeface="Symbol" panose="05050102010706020507" pitchFamily="18" charset="2"/>
              </a:rPr>
              <a:t>S</a:t>
            </a:r>
            <a:r>
              <a:rPr lang="zh-CN" altLang="en-US" sz="2400" dirty="0">
                <a:ea typeface="黑体" panose="02010609060101010101" pitchFamily="49" charset="-122"/>
                <a:sym typeface="Symbol" panose="05050102010706020507" pitchFamily="18" charset="2"/>
              </a:rPr>
              <a:t>为表面覆盖度。</a:t>
            </a:r>
            <a:endParaRPr lang="zh-CN" altLang="en-US" sz="2400" dirty="0">
              <a:ea typeface="黑体" panose="02010609060101010101" pitchFamily="49" charset="-122"/>
            </a:endParaRPr>
          </a:p>
        </p:txBody>
      </p:sp>
      <p:graphicFrame>
        <p:nvGraphicFramePr>
          <p:cNvPr id="36867" name="Object 4"/>
          <p:cNvGraphicFramePr>
            <a:graphicFrameLocks noChangeAspect="1"/>
          </p:cNvGraphicFramePr>
          <p:nvPr/>
        </p:nvGraphicFramePr>
        <p:xfrm>
          <a:off x="2279650" y="333375"/>
          <a:ext cx="5086350" cy="1011238"/>
        </p:xfrm>
        <a:graphic>
          <a:graphicData uri="http://schemas.openxmlformats.org/presentationml/2006/ole">
            <mc:AlternateContent xmlns:mc="http://schemas.openxmlformats.org/markup-compatibility/2006">
              <mc:Choice xmlns:v="urn:schemas-microsoft-com:vml" Requires="v">
                <p:oleObj spid="_x0000_s34006" name="公式" r:id="rId3" imgW="2425700" imgH="482600" progId="Equation.3">
                  <p:embed/>
                </p:oleObj>
              </mc:Choice>
              <mc:Fallback>
                <p:oleObj name="公式" r:id="rId3" imgW="24257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333375"/>
                        <a:ext cx="5086350" cy="101123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4" name="Object 5"/>
          <p:cNvGraphicFramePr>
            <a:graphicFrameLocks noChangeAspect="1"/>
          </p:cNvGraphicFramePr>
          <p:nvPr>
            <p:extLst>
              <p:ext uri="{D42A27DB-BD31-4B8C-83A1-F6EECF244321}">
                <p14:modId xmlns:p14="http://schemas.microsoft.com/office/powerpoint/2010/main" val="1254810475"/>
              </p:ext>
            </p:extLst>
          </p:nvPr>
        </p:nvGraphicFramePr>
        <p:xfrm>
          <a:off x="3575049" y="3559584"/>
          <a:ext cx="4953000" cy="1008062"/>
        </p:xfrm>
        <a:graphic>
          <a:graphicData uri="http://schemas.openxmlformats.org/presentationml/2006/ole">
            <mc:AlternateContent xmlns:mc="http://schemas.openxmlformats.org/markup-compatibility/2006">
              <mc:Choice xmlns:v="urn:schemas-microsoft-com:vml" Requires="v">
                <p:oleObj spid="_x0000_s34007" name="Equation" r:id="rId5" imgW="2374900" imgH="482600" progId="Equation.3">
                  <p:embed/>
                </p:oleObj>
              </mc:Choice>
              <mc:Fallback>
                <p:oleObj name="Equation" r:id="rId5" imgW="23749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049" y="3559584"/>
                        <a:ext cx="4953000" cy="1008062"/>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5" name="Object 6"/>
          <p:cNvGraphicFramePr>
            <a:graphicFrameLocks noChangeAspect="1"/>
          </p:cNvGraphicFramePr>
          <p:nvPr>
            <p:extLst>
              <p:ext uri="{D42A27DB-BD31-4B8C-83A1-F6EECF244321}">
                <p14:modId xmlns:p14="http://schemas.microsoft.com/office/powerpoint/2010/main" val="410806715"/>
              </p:ext>
            </p:extLst>
          </p:nvPr>
        </p:nvGraphicFramePr>
        <p:xfrm>
          <a:off x="5384800" y="4797425"/>
          <a:ext cx="1981200" cy="563563"/>
        </p:xfrm>
        <a:graphic>
          <a:graphicData uri="http://schemas.openxmlformats.org/presentationml/2006/ole">
            <mc:AlternateContent xmlns:mc="http://schemas.openxmlformats.org/markup-compatibility/2006">
              <mc:Choice xmlns:v="urn:schemas-microsoft-com:vml" Requires="v">
                <p:oleObj spid="_x0000_s34008" name="Equation" r:id="rId7" imgW="850531" imgH="241195" progId="Equation.3">
                  <p:embed/>
                </p:oleObj>
              </mc:Choice>
              <mc:Fallback>
                <p:oleObj name="Equation" r:id="rId7" imgW="850531"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4800" y="4797425"/>
                        <a:ext cx="1981200" cy="56356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6" name="TextBox 6"/>
          <p:cNvSpPr txBox="1">
            <a:spLocks noChangeArrowheads="1"/>
          </p:cNvSpPr>
          <p:nvPr/>
        </p:nvSpPr>
        <p:spPr bwMode="auto">
          <a:xfrm>
            <a:off x="8809039" y="1628775"/>
            <a:ext cx="14763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4.65</a:t>
            </a:r>
            <a:r>
              <a:rPr lang="zh-CN" altLang="en-US" sz="2800">
                <a:solidFill>
                  <a:srgbClr val="FFFFFF"/>
                </a:solidFill>
                <a:ea typeface="隶书" panose="02010509060101010101" pitchFamily="49" charset="-122"/>
              </a:rPr>
              <a:t>）</a:t>
            </a:r>
          </a:p>
        </p:txBody>
      </p:sp>
      <p:sp>
        <p:nvSpPr>
          <p:cNvPr id="35847" name="TextBox 7"/>
          <p:cNvSpPr txBox="1">
            <a:spLocks noChangeArrowheads="1"/>
          </p:cNvSpPr>
          <p:nvPr/>
        </p:nvSpPr>
        <p:spPr bwMode="auto">
          <a:xfrm>
            <a:off x="8809039" y="3968751"/>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4.66</a:t>
            </a:r>
            <a:r>
              <a:rPr lang="zh-CN" altLang="en-US" sz="2800">
                <a:solidFill>
                  <a:srgbClr val="FFFFFF"/>
                </a:solidFill>
                <a:ea typeface="隶书" panose="02010509060101010101" pitchFamily="49" charset="-122"/>
              </a:rPr>
              <a:t>）</a:t>
            </a:r>
          </a:p>
        </p:txBody>
      </p:sp>
      <p:graphicFrame>
        <p:nvGraphicFramePr>
          <p:cNvPr id="2" name="对象 1"/>
          <p:cNvGraphicFramePr>
            <a:graphicFrameLocks noChangeAspect="1"/>
          </p:cNvGraphicFramePr>
          <p:nvPr/>
        </p:nvGraphicFramePr>
        <p:xfrm>
          <a:off x="3071814" y="1379538"/>
          <a:ext cx="4740275" cy="825500"/>
        </p:xfrm>
        <a:graphic>
          <a:graphicData uri="http://schemas.openxmlformats.org/presentationml/2006/ole">
            <mc:AlternateContent xmlns:mc="http://schemas.openxmlformats.org/markup-compatibility/2006">
              <mc:Choice xmlns:v="urn:schemas-microsoft-com:vml" Requires="v">
                <p:oleObj spid="_x0000_s34009" name="公式" r:id="rId9" imgW="2260600" imgH="393700" progId="Equation.3">
                  <p:embed/>
                </p:oleObj>
              </mc:Choice>
              <mc:Fallback>
                <p:oleObj name="公式" r:id="rId9" imgW="2260600" imgH="393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1814" y="1379538"/>
                        <a:ext cx="4740275" cy="8255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3"/>
          <p:cNvSpPr txBox="1">
            <a:spLocks noChangeArrowheads="1"/>
          </p:cNvSpPr>
          <p:nvPr/>
        </p:nvSpPr>
        <p:spPr bwMode="auto">
          <a:xfrm>
            <a:off x="1358537" y="4797425"/>
            <a:ext cx="41433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defRPr/>
            </a:pPr>
            <a:r>
              <a:rPr lang="zh-CN" altLang="en-US" sz="2400" kern="0" dirty="0">
                <a:solidFill>
                  <a:srgbClr val="FFFFFF"/>
                </a:solidFill>
                <a:ea typeface="黑体" pitchFamily="49" charset="-122"/>
              </a:rPr>
              <a:t>平衡时两相化学位必相等：</a:t>
            </a:r>
          </a:p>
          <a:p>
            <a:pPr marL="0" indent="0" eaLnBrk="1" hangingPunct="1">
              <a:defRPr/>
            </a:pPr>
            <a:endParaRPr lang="en-US" altLang="zh-CN" sz="2400" kern="0" dirty="0">
              <a:solidFill>
                <a:srgbClr val="FFFFFF"/>
              </a:solidFill>
              <a:ea typeface="黑体" pitchFamily="49" charset="-122"/>
            </a:endParaRPr>
          </a:p>
        </p:txBody>
      </p:sp>
      <p:sp>
        <p:nvSpPr>
          <p:cNvPr id="10" name="Rectangle 3"/>
          <p:cNvSpPr txBox="1">
            <a:spLocks noChangeArrowheads="1"/>
          </p:cNvSpPr>
          <p:nvPr/>
        </p:nvSpPr>
        <p:spPr bwMode="auto">
          <a:xfrm>
            <a:off x="646792" y="2846390"/>
            <a:ext cx="1080951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defRPr/>
            </a:pPr>
            <a:r>
              <a:rPr lang="zh-CN" altLang="en-US" sz="2400" kern="0" dirty="0">
                <a:solidFill>
                  <a:srgbClr val="FFFFFF"/>
                </a:solidFill>
                <a:ea typeface="黑体" pitchFamily="49" charset="-122"/>
              </a:rPr>
              <a:t>        与吸附相平衡的另一相是气相</a:t>
            </a:r>
            <a:r>
              <a:rPr lang="en-US" altLang="zh-CN" sz="2400" b="1" i="1" kern="0" dirty="0">
                <a:solidFill>
                  <a:srgbClr val="FFFF00"/>
                </a:solidFill>
                <a:ea typeface="黑体" pitchFamily="49" charset="-122"/>
              </a:rPr>
              <a:t>A(g)</a:t>
            </a:r>
            <a:r>
              <a:rPr lang="zh-CN" altLang="en-US" sz="2400" kern="0" dirty="0">
                <a:solidFill>
                  <a:srgbClr val="FFFFFF"/>
                </a:solidFill>
                <a:ea typeface="黑体" pitchFamily="49" charset="-122"/>
              </a:rPr>
              <a:t>，假定系理想气体，其化学位为</a:t>
            </a:r>
          </a:p>
        </p:txBody>
      </p:sp>
    </p:spTree>
    <p:extLst>
      <p:ext uri="{BB962C8B-B14F-4D97-AF65-F5344CB8AC3E}">
        <p14:creationId xmlns:p14="http://schemas.microsoft.com/office/powerpoint/2010/main" val="4137719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fade">
                                      <p:cBhvr>
                                        <p:cTn id="12" dur="500"/>
                                        <p:tgtEl>
                                          <p:spTgt spid="3584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35844"/>
                                        </p:tgtEl>
                                        <p:attrNameLst>
                                          <p:attrName>style.visibility</p:attrName>
                                        </p:attrNameLst>
                                      </p:cBhvr>
                                      <p:to>
                                        <p:strVal val="visible"/>
                                      </p:to>
                                    </p:set>
                                    <p:animEffect transition="in" filter="fade">
                                      <p:cBhvr>
                                        <p:cTn id="23" dur="500"/>
                                        <p:tgtEl>
                                          <p:spTgt spid="358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847"/>
                                        </p:tgtEl>
                                        <p:attrNameLst>
                                          <p:attrName>style.visibility</p:attrName>
                                        </p:attrNameLst>
                                      </p:cBhvr>
                                      <p:to>
                                        <p:strVal val="visible"/>
                                      </p:to>
                                    </p:set>
                                    <p:animEffect transition="in" filter="fade">
                                      <p:cBhvr>
                                        <p:cTn id="26" dur="500"/>
                                        <p:tgtEl>
                                          <p:spTgt spid="358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35845"/>
                                        </p:tgtEl>
                                        <p:attrNameLst>
                                          <p:attrName>style.visibility</p:attrName>
                                        </p:attrNameLst>
                                      </p:cBhvr>
                                      <p:to>
                                        <p:strVal val="visible"/>
                                      </p:to>
                                    </p:set>
                                    <p:animEffect transition="in" filter="fade">
                                      <p:cBhvr>
                                        <p:cTn id="34"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5846" grpId="0"/>
      <p:bldP spid="35847"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0" y="1528763"/>
            <a:ext cx="7772400" cy="1143000"/>
          </a:xfrm>
        </p:spPr>
        <p:txBody>
          <a:bodyPr/>
          <a:lstStyle/>
          <a:p>
            <a:pPr eaLnBrk="1" hangingPunct="1"/>
            <a:endParaRPr lang="zh-CN" altLang="zh-CN" smtClean="0"/>
          </a:p>
        </p:txBody>
      </p:sp>
      <p:sp>
        <p:nvSpPr>
          <p:cNvPr id="37891" name="Rectangle 3"/>
          <p:cNvSpPr>
            <a:spLocks noGrp="1" noChangeArrowheads="1"/>
          </p:cNvSpPr>
          <p:nvPr>
            <p:ph type="body" idx="1"/>
          </p:nvPr>
        </p:nvSpPr>
        <p:spPr>
          <a:xfrm>
            <a:off x="718457" y="1412876"/>
            <a:ext cx="9651093" cy="1439863"/>
          </a:xfrm>
        </p:spPr>
        <p:txBody>
          <a:bodyPr/>
          <a:lstStyle/>
          <a:p>
            <a:pPr marL="0" indent="0" eaLnBrk="1" hangingPunct="1">
              <a:buNone/>
            </a:pPr>
            <a:r>
              <a:rPr lang="zh-CN" altLang="en-US" sz="2400" dirty="0">
                <a:ea typeface="黑体" panose="02010609060101010101" pitchFamily="49" charset="-122"/>
              </a:rPr>
              <a:t>故可得</a:t>
            </a:r>
          </a:p>
          <a:p>
            <a:pPr marL="0" indent="0" eaLnBrk="1" hangingPunct="1">
              <a:buNone/>
            </a:pPr>
            <a:endParaRPr lang="zh-CN" altLang="en-US" sz="2400" dirty="0">
              <a:ea typeface="黑体" panose="02010609060101010101" pitchFamily="49" charset="-122"/>
            </a:endParaRPr>
          </a:p>
          <a:p>
            <a:pPr marL="0" indent="0" eaLnBrk="1" hangingPunct="1">
              <a:buNone/>
            </a:pPr>
            <a:r>
              <a:rPr lang="zh-CN" altLang="en-US" sz="2400" b="1" i="1" dirty="0">
                <a:solidFill>
                  <a:srgbClr val="FFFF00"/>
                </a:solidFill>
                <a:ea typeface="黑体" panose="02010609060101010101" pitchFamily="49" charset="-122"/>
                <a:sym typeface="Symbol" panose="05050102010706020507" pitchFamily="18" charset="2"/>
              </a:rPr>
              <a:t></a:t>
            </a:r>
            <a:r>
              <a:rPr lang="en-US" altLang="zh-CN" sz="2400" b="1" i="1" baseline="-25000" dirty="0">
                <a:solidFill>
                  <a:srgbClr val="FFFF00"/>
                </a:solidFill>
                <a:ea typeface="黑体" panose="02010609060101010101" pitchFamily="49" charset="-122"/>
                <a:sym typeface="Symbol" panose="05050102010706020507" pitchFamily="18" charset="2"/>
              </a:rPr>
              <a:t>0</a:t>
            </a:r>
            <a:r>
              <a:rPr lang="en-US" altLang="zh-CN" sz="2400" b="1" i="1" dirty="0">
                <a:solidFill>
                  <a:srgbClr val="FFFF00"/>
                </a:solidFill>
                <a:ea typeface="黑体" panose="02010609060101010101" pitchFamily="49" charset="-122"/>
                <a:sym typeface="Symbol" panose="05050102010706020507" pitchFamily="18" charset="2"/>
              </a:rPr>
              <a:t>= </a:t>
            </a:r>
            <a:r>
              <a:rPr lang="en-US" altLang="zh-CN" sz="2400" b="1" i="1" baseline="-25000" dirty="0">
                <a:solidFill>
                  <a:srgbClr val="FFFF00"/>
                </a:solidFill>
                <a:ea typeface="黑体" panose="02010609060101010101" pitchFamily="49" charset="-122"/>
                <a:sym typeface="Symbol" panose="05050102010706020507" pitchFamily="18" charset="2"/>
              </a:rPr>
              <a:t>0</a:t>
            </a:r>
            <a:r>
              <a:rPr lang="en-US" altLang="zh-CN" sz="2400" b="1" i="1" dirty="0">
                <a:solidFill>
                  <a:srgbClr val="FFFF00"/>
                </a:solidFill>
                <a:ea typeface="黑体" panose="02010609060101010101" pitchFamily="49" charset="-122"/>
                <a:sym typeface="Symbol" panose="05050102010706020507" pitchFamily="18" charset="2"/>
              </a:rPr>
              <a:t>(g) - </a:t>
            </a:r>
            <a:r>
              <a:rPr lang="en-US" altLang="zh-CN" sz="2400" b="1" i="1" baseline="-25000" dirty="0">
                <a:solidFill>
                  <a:srgbClr val="FFFF00"/>
                </a:solidFill>
                <a:ea typeface="黑体" panose="02010609060101010101" pitchFamily="49" charset="-122"/>
                <a:sym typeface="Symbol" panose="05050102010706020507" pitchFamily="18" charset="2"/>
              </a:rPr>
              <a:t> </a:t>
            </a:r>
            <a:r>
              <a:rPr lang="en-US" altLang="zh-CN" sz="2400" b="1" i="1" dirty="0">
                <a:solidFill>
                  <a:srgbClr val="FFFF00"/>
                </a:solidFill>
                <a:ea typeface="黑体" panose="02010609060101010101" pitchFamily="49" charset="-122"/>
                <a:sym typeface="Symbol" panose="05050102010706020507" pitchFamily="18" charset="2"/>
              </a:rPr>
              <a:t></a:t>
            </a:r>
            <a:r>
              <a:rPr lang="en-US" altLang="zh-CN" sz="2400" b="1" i="1" baseline="-25000" dirty="0">
                <a:solidFill>
                  <a:srgbClr val="FFFF00"/>
                </a:solidFill>
                <a:ea typeface="黑体" panose="02010609060101010101" pitchFamily="49" charset="-122"/>
                <a:sym typeface="Symbol" panose="05050102010706020507" pitchFamily="18" charset="2"/>
              </a:rPr>
              <a:t>0</a:t>
            </a:r>
            <a:r>
              <a:rPr lang="en-US" altLang="zh-CN" sz="2400" b="1" i="1" dirty="0">
                <a:solidFill>
                  <a:srgbClr val="FFFF00"/>
                </a:solidFill>
                <a:ea typeface="黑体" panose="02010609060101010101" pitchFamily="49" charset="-122"/>
                <a:sym typeface="Symbol" panose="05050102010706020507" pitchFamily="18" charset="2"/>
              </a:rPr>
              <a:t>(S)</a:t>
            </a:r>
            <a:r>
              <a:rPr lang="zh-CN" altLang="en-US" sz="2400" dirty="0">
                <a:ea typeface="黑体" panose="02010609060101010101" pitchFamily="49" charset="-122"/>
                <a:sym typeface="Symbol" panose="05050102010706020507" pitchFamily="18" charset="2"/>
              </a:rPr>
              <a:t>为气态</a:t>
            </a:r>
            <a:r>
              <a:rPr lang="en-US" altLang="zh-CN" sz="2400" b="1" i="1" dirty="0">
                <a:ea typeface="黑体" panose="02010609060101010101" pitchFamily="49" charset="-122"/>
                <a:sym typeface="Symbol" panose="05050102010706020507" pitchFamily="18" charset="2"/>
              </a:rPr>
              <a:t>A</a:t>
            </a:r>
            <a:r>
              <a:rPr lang="zh-CN" altLang="en-US" sz="2400" dirty="0">
                <a:ea typeface="黑体" panose="02010609060101010101" pitchFamily="49" charset="-122"/>
                <a:sym typeface="Symbol" panose="05050102010706020507" pitchFamily="18" charset="2"/>
              </a:rPr>
              <a:t>与吸附态</a:t>
            </a:r>
            <a:r>
              <a:rPr lang="en-US" altLang="zh-CN" sz="2400" b="1" i="1" dirty="0">
                <a:solidFill>
                  <a:srgbClr val="FFFF00"/>
                </a:solidFill>
                <a:ea typeface="黑体" panose="02010609060101010101" pitchFamily="49" charset="-122"/>
                <a:sym typeface="Symbol" panose="05050102010706020507" pitchFamily="18" charset="2"/>
              </a:rPr>
              <a:t>A</a:t>
            </a:r>
            <a:r>
              <a:rPr lang="zh-CN" altLang="en-US" sz="2400" dirty="0">
                <a:ea typeface="黑体" panose="02010609060101010101" pitchFamily="49" charset="-122"/>
                <a:sym typeface="Symbol" panose="05050102010706020507" pitchFamily="18" charset="2"/>
              </a:rPr>
              <a:t>的基态能量之差。</a:t>
            </a:r>
            <a:endParaRPr lang="en-US" altLang="zh-CN" sz="2400" dirty="0">
              <a:ea typeface="黑体" panose="02010609060101010101" pitchFamily="49" charset="-122"/>
              <a:sym typeface="Symbol" panose="05050102010706020507" pitchFamily="18" charset="2"/>
            </a:endParaRPr>
          </a:p>
        </p:txBody>
      </p:sp>
      <p:graphicFrame>
        <p:nvGraphicFramePr>
          <p:cNvPr id="37892" name="Object 4"/>
          <p:cNvGraphicFramePr>
            <a:graphicFrameLocks noChangeAspect="1"/>
          </p:cNvGraphicFramePr>
          <p:nvPr/>
        </p:nvGraphicFramePr>
        <p:xfrm>
          <a:off x="3252789" y="908050"/>
          <a:ext cx="4714875" cy="1119188"/>
        </p:xfrm>
        <a:graphic>
          <a:graphicData uri="http://schemas.openxmlformats.org/presentationml/2006/ole">
            <mc:AlternateContent xmlns:mc="http://schemas.openxmlformats.org/markup-compatibility/2006">
              <mc:Choice xmlns:v="urn:schemas-microsoft-com:vml" Requires="v">
                <p:oleObj spid="_x0000_s34974" name="公式" r:id="rId3" imgW="2247900" imgH="533400" progId="Equation.3">
                  <p:embed/>
                </p:oleObj>
              </mc:Choice>
              <mc:Fallback>
                <p:oleObj name="公式" r:id="rId3" imgW="2247900" imgH="533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789" y="908050"/>
                        <a:ext cx="4714875" cy="11191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9" name="Object 5"/>
          <p:cNvGraphicFramePr>
            <a:graphicFrameLocks noChangeAspect="1"/>
          </p:cNvGraphicFramePr>
          <p:nvPr>
            <p:extLst>
              <p:ext uri="{D42A27DB-BD31-4B8C-83A1-F6EECF244321}">
                <p14:modId xmlns:p14="http://schemas.microsoft.com/office/powerpoint/2010/main" val="637405689"/>
              </p:ext>
            </p:extLst>
          </p:nvPr>
        </p:nvGraphicFramePr>
        <p:xfrm>
          <a:off x="6424658" y="2896394"/>
          <a:ext cx="2397125" cy="1065213"/>
        </p:xfrm>
        <a:graphic>
          <a:graphicData uri="http://schemas.openxmlformats.org/presentationml/2006/ole">
            <mc:AlternateContent xmlns:mc="http://schemas.openxmlformats.org/markup-compatibility/2006">
              <mc:Choice xmlns:v="urn:schemas-microsoft-com:vml" Requires="v">
                <p:oleObj spid="_x0000_s34975" name="Equation" r:id="rId5" imgW="1143000" imgH="508000" progId="Equation.3">
                  <p:embed/>
                </p:oleObj>
              </mc:Choice>
              <mc:Fallback>
                <p:oleObj name="Equation" r:id="rId5" imgW="1143000" imgH="50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658" y="2896394"/>
                        <a:ext cx="2397125" cy="106521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3676650" y="4149726"/>
          <a:ext cx="4237038" cy="809625"/>
        </p:xfrm>
        <a:graphic>
          <a:graphicData uri="http://schemas.openxmlformats.org/presentationml/2006/ole">
            <mc:AlternateContent xmlns:mc="http://schemas.openxmlformats.org/markup-compatibility/2006">
              <mc:Choice xmlns:v="urn:schemas-microsoft-com:vml" Requires="v">
                <p:oleObj spid="_x0000_s34976" name="公式" r:id="rId7" imgW="2324100" imgH="444500" progId="Equation.3">
                  <p:embed/>
                </p:oleObj>
              </mc:Choice>
              <mc:Fallback>
                <p:oleObj name="公式" r:id="rId7" imgW="23241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6650" y="4149726"/>
                        <a:ext cx="4237038" cy="8096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5" name="TextBox 6"/>
          <p:cNvSpPr txBox="1">
            <a:spLocks noChangeArrowheads="1"/>
          </p:cNvSpPr>
          <p:nvPr/>
        </p:nvSpPr>
        <p:spPr bwMode="auto">
          <a:xfrm>
            <a:off x="8688389" y="1412876"/>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4.67</a:t>
            </a:r>
            <a:r>
              <a:rPr lang="zh-CN" altLang="en-US" sz="2800">
                <a:solidFill>
                  <a:srgbClr val="FFFFFF"/>
                </a:solidFill>
                <a:ea typeface="隶书" panose="02010509060101010101" pitchFamily="49" charset="-122"/>
              </a:rPr>
              <a:t>）</a:t>
            </a:r>
          </a:p>
        </p:txBody>
      </p:sp>
      <p:sp>
        <p:nvSpPr>
          <p:cNvPr id="8" name="Rectangle 3"/>
          <p:cNvSpPr txBox="1">
            <a:spLocks noChangeArrowheads="1"/>
          </p:cNvSpPr>
          <p:nvPr/>
        </p:nvSpPr>
        <p:spPr bwMode="auto">
          <a:xfrm>
            <a:off x="2424113" y="5373688"/>
            <a:ext cx="5472112"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defRPr/>
            </a:pPr>
            <a:r>
              <a:rPr lang="zh-CN" altLang="en-US" sz="2400" kern="0" dirty="0">
                <a:solidFill>
                  <a:srgbClr val="FFFF00"/>
                </a:solidFill>
                <a:ea typeface="黑体" pitchFamily="49" charset="-122"/>
                <a:sym typeface="Symbol" pitchFamily="18" charset="2"/>
              </a:rPr>
              <a:t>思考题：请由巨正则系综导出上式。</a:t>
            </a:r>
            <a:endParaRPr lang="zh-CN" altLang="en-US" sz="2400" kern="0" dirty="0">
              <a:solidFill>
                <a:srgbClr val="FFFF00"/>
              </a:solidFill>
              <a:ea typeface="黑体" pitchFamily="49" charset="-122"/>
            </a:endParaRPr>
          </a:p>
          <a:p>
            <a:pPr marL="0" indent="0" eaLnBrk="1" hangingPunct="1">
              <a:buNone/>
              <a:defRPr/>
            </a:pPr>
            <a:endParaRPr lang="en-US" altLang="zh-CN" sz="2400" kern="0" dirty="0">
              <a:solidFill>
                <a:srgbClr val="FFFFFF"/>
              </a:solidFill>
              <a:ea typeface="黑体" pitchFamily="49" charset="-122"/>
            </a:endParaRPr>
          </a:p>
        </p:txBody>
      </p:sp>
      <p:sp>
        <p:nvSpPr>
          <p:cNvPr id="9" name="Rectangle 3"/>
          <p:cNvSpPr txBox="1">
            <a:spLocks noChangeArrowheads="1"/>
          </p:cNvSpPr>
          <p:nvPr/>
        </p:nvSpPr>
        <p:spPr bwMode="auto">
          <a:xfrm>
            <a:off x="783771" y="2878139"/>
            <a:ext cx="7183892"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defRPr/>
            </a:pPr>
            <a:r>
              <a:rPr lang="zh-CN" altLang="en-US" sz="2400" kern="0" dirty="0">
                <a:solidFill>
                  <a:srgbClr val="FFFFFF"/>
                </a:solidFill>
                <a:ea typeface="黑体" pitchFamily="49" charset="-122"/>
                <a:sym typeface="Symbol" pitchFamily="18" charset="2"/>
              </a:rPr>
              <a:t>这实际上是</a:t>
            </a:r>
            <a:r>
              <a:rPr lang="en-US" altLang="zh-CN" sz="2400" kern="0" dirty="0">
                <a:solidFill>
                  <a:srgbClr val="FFFFFF"/>
                </a:solidFill>
                <a:ea typeface="黑体" pitchFamily="49" charset="-122"/>
                <a:sym typeface="Symbol" pitchFamily="18" charset="2"/>
              </a:rPr>
              <a:t>Langmuir</a:t>
            </a:r>
            <a:r>
              <a:rPr lang="zh-CN" altLang="en-US" sz="2400" kern="0" dirty="0">
                <a:solidFill>
                  <a:srgbClr val="FFFFFF"/>
                </a:solidFill>
                <a:ea typeface="黑体" pitchFamily="49" charset="-122"/>
                <a:sym typeface="Symbol" pitchFamily="18" charset="2"/>
              </a:rPr>
              <a:t>方程的变体，可令</a:t>
            </a:r>
          </a:p>
        </p:txBody>
      </p:sp>
      <p:sp>
        <p:nvSpPr>
          <p:cNvPr id="2" name="右箭头 1"/>
          <p:cNvSpPr>
            <a:spLocks noChangeArrowheads="1"/>
          </p:cNvSpPr>
          <p:nvPr/>
        </p:nvSpPr>
        <p:spPr bwMode="auto">
          <a:xfrm>
            <a:off x="2424113" y="4292601"/>
            <a:ext cx="1079500" cy="504825"/>
          </a:xfrm>
          <a:prstGeom prst="rightArrow">
            <a:avLst>
              <a:gd name="adj1" fmla="val 50000"/>
              <a:gd name="adj2" fmla="val 4989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spTree>
    <p:extLst>
      <p:ext uri="{BB962C8B-B14F-4D97-AF65-F5344CB8AC3E}">
        <p14:creationId xmlns:p14="http://schemas.microsoft.com/office/powerpoint/2010/main" val="2626114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6869"/>
                                        </p:tgtEl>
                                        <p:attrNameLst>
                                          <p:attrName>style.visibility</p:attrName>
                                        </p:attrNameLst>
                                      </p:cBhvr>
                                      <p:to>
                                        <p:strVal val="visible"/>
                                      </p:to>
                                    </p:set>
                                    <p:animEffect transition="in" filter="fade">
                                      <p:cBhvr>
                                        <p:cTn id="10" dur="500"/>
                                        <p:tgtEl>
                                          <p:spTgt spid="368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6870"/>
                                        </p:tgtEl>
                                        <p:attrNameLst>
                                          <p:attrName>style.visibility</p:attrName>
                                        </p:attrNameLst>
                                      </p:cBhvr>
                                      <p:to>
                                        <p:strVal val="visible"/>
                                      </p:to>
                                    </p:set>
                                    <p:animEffect transition="in" filter="fade">
                                      <p:cBhvr>
                                        <p:cTn id="15" dur="500"/>
                                        <p:tgtEl>
                                          <p:spTgt spid="3687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44220" y="414336"/>
            <a:ext cx="5791200" cy="457200"/>
          </a:xfrm>
        </p:spPr>
        <p:txBody>
          <a:bodyPr/>
          <a:lstStyle/>
          <a:p>
            <a:pPr algn="l" eaLnBrk="1" hangingPunct="1">
              <a:defRPr/>
            </a:pPr>
            <a:r>
              <a:rPr lang="en-US" altLang="zh-CN" sz="3600" dirty="0">
                <a:latin typeface="+mn-lt"/>
                <a:ea typeface="黑体" panose="02010609060101010101" pitchFamily="49" charset="-122"/>
              </a:rPr>
              <a:t>4.4.2 </a:t>
            </a:r>
            <a:r>
              <a:rPr lang="zh-CN" altLang="en-US" sz="3600" dirty="0">
                <a:latin typeface="+mn-lt"/>
                <a:ea typeface="黑体" panose="02010609060101010101" pitchFamily="49" charset="-122"/>
              </a:rPr>
              <a:t>吸附熵</a:t>
            </a:r>
          </a:p>
        </p:txBody>
      </p:sp>
      <p:sp>
        <p:nvSpPr>
          <p:cNvPr id="38915" name="Rectangle 3"/>
          <p:cNvSpPr>
            <a:spLocks noGrp="1" noChangeArrowheads="1"/>
          </p:cNvSpPr>
          <p:nvPr>
            <p:ph type="body" idx="1"/>
          </p:nvPr>
        </p:nvSpPr>
        <p:spPr>
          <a:xfrm>
            <a:off x="320040" y="990600"/>
            <a:ext cx="6639560" cy="566738"/>
          </a:xfrm>
        </p:spPr>
        <p:txBody>
          <a:bodyPr/>
          <a:lstStyle/>
          <a:p>
            <a:pPr marL="0" indent="381000" eaLnBrk="1" hangingPunct="1">
              <a:buNone/>
            </a:pPr>
            <a:r>
              <a:rPr lang="zh-CN" altLang="en-US" sz="2400" dirty="0">
                <a:ea typeface="黑体" panose="02010609060101010101" pitchFamily="49" charset="-122"/>
                <a:sym typeface="Symbol" panose="05050102010706020507" pitchFamily="18" charset="2"/>
              </a:rPr>
              <a:t>据熵的统计表达式，对吸附相</a:t>
            </a:r>
          </a:p>
        </p:txBody>
      </p:sp>
      <p:graphicFrame>
        <p:nvGraphicFramePr>
          <p:cNvPr id="38916" name="Object 6"/>
          <p:cNvGraphicFramePr>
            <a:graphicFrameLocks noChangeAspect="1"/>
          </p:cNvGraphicFramePr>
          <p:nvPr/>
        </p:nvGraphicFramePr>
        <p:xfrm>
          <a:off x="2135189" y="1484313"/>
          <a:ext cx="3849687" cy="544512"/>
        </p:xfrm>
        <a:graphic>
          <a:graphicData uri="http://schemas.openxmlformats.org/presentationml/2006/ole">
            <mc:AlternateContent xmlns:mc="http://schemas.openxmlformats.org/markup-compatibility/2006">
              <mc:Choice xmlns:v="urn:schemas-microsoft-com:vml" Requires="v">
                <p:oleObj spid="_x0000_s36102" name="公式" r:id="rId3" imgW="1803400" imgH="254000" progId="Equation.3">
                  <p:embed/>
                </p:oleObj>
              </mc:Choice>
              <mc:Fallback>
                <p:oleObj name="公式" r:id="rId3" imgW="18034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1484313"/>
                        <a:ext cx="3849687" cy="5445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7"/>
          <p:cNvGraphicFramePr>
            <a:graphicFrameLocks noChangeAspect="1"/>
          </p:cNvGraphicFramePr>
          <p:nvPr/>
        </p:nvGraphicFramePr>
        <p:xfrm>
          <a:off x="3359150" y="3500439"/>
          <a:ext cx="3581400" cy="560387"/>
        </p:xfrm>
        <a:graphic>
          <a:graphicData uri="http://schemas.openxmlformats.org/presentationml/2006/ole">
            <mc:AlternateContent xmlns:mc="http://schemas.openxmlformats.org/markup-compatibility/2006">
              <mc:Choice xmlns:v="urn:schemas-microsoft-com:vml" Requires="v">
                <p:oleObj spid="_x0000_s36103" name="Equation" r:id="rId5" imgW="1625600" imgH="254000" progId="Equation.3">
                  <p:embed/>
                </p:oleObj>
              </mc:Choice>
              <mc:Fallback>
                <p:oleObj name="Equation" r:id="rId5" imgW="16256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150" y="3500439"/>
                        <a:ext cx="3581400" cy="5603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8"/>
          <p:cNvGraphicFramePr>
            <a:graphicFrameLocks noChangeAspect="1"/>
          </p:cNvGraphicFramePr>
          <p:nvPr/>
        </p:nvGraphicFramePr>
        <p:xfrm>
          <a:off x="3359150" y="4149726"/>
          <a:ext cx="2895600" cy="766763"/>
        </p:xfrm>
        <a:graphic>
          <a:graphicData uri="http://schemas.openxmlformats.org/presentationml/2006/ole">
            <mc:AlternateContent xmlns:mc="http://schemas.openxmlformats.org/markup-compatibility/2006">
              <mc:Choice xmlns:v="urn:schemas-microsoft-com:vml" Requires="v">
                <p:oleObj spid="_x0000_s36104" name="Equation" r:id="rId7" imgW="1637589" imgH="431613" progId="Equation.3">
                  <p:embed/>
                </p:oleObj>
              </mc:Choice>
              <mc:Fallback>
                <p:oleObj name="Equation" r:id="rId7" imgW="1637589"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9150" y="4149726"/>
                        <a:ext cx="2895600" cy="76676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5" name="TextBox 6"/>
          <p:cNvSpPr txBox="1">
            <a:spLocks noChangeArrowheads="1"/>
          </p:cNvSpPr>
          <p:nvPr/>
        </p:nvSpPr>
        <p:spPr bwMode="auto">
          <a:xfrm>
            <a:off x="9163051" y="2816226"/>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4.68</a:t>
            </a:r>
            <a:r>
              <a:rPr lang="zh-CN" altLang="en-US" sz="2800">
                <a:solidFill>
                  <a:srgbClr val="FFFFFF"/>
                </a:solidFill>
                <a:ea typeface="隶书" panose="02010509060101010101" pitchFamily="49" charset="-122"/>
              </a:rPr>
              <a:t>）</a:t>
            </a:r>
          </a:p>
        </p:txBody>
      </p:sp>
      <p:sp>
        <p:nvSpPr>
          <p:cNvPr id="8" name="Rectangle 3"/>
          <p:cNvSpPr txBox="1">
            <a:spLocks noChangeArrowheads="1"/>
          </p:cNvSpPr>
          <p:nvPr/>
        </p:nvSpPr>
        <p:spPr bwMode="auto">
          <a:xfrm>
            <a:off x="431074" y="4956177"/>
            <a:ext cx="114430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381000" eaLnBrk="1" hangingPunct="1">
              <a:lnSpc>
                <a:spcPct val="120000"/>
              </a:lnSpc>
              <a:buNone/>
              <a:defRPr/>
            </a:pPr>
            <a:r>
              <a:rPr lang="zh-CN" altLang="en-US" sz="2400" kern="0" dirty="0">
                <a:solidFill>
                  <a:srgbClr val="FFFFFF"/>
                </a:solidFill>
                <a:ea typeface="黑体" pitchFamily="49" charset="-122"/>
                <a:sym typeface="Symbol" pitchFamily="18" charset="2"/>
              </a:rPr>
              <a:t>暂确认吸附分子只有振动运动，故前一式称为吸附分子的</a:t>
            </a:r>
            <a:r>
              <a:rPr lang="zh-CN" altLang="en-US" sz="2400" kern="0" dirty="0">
                <a:solidFill>
                  <a:srgbClr val="FFFF00"/>
                </a:solidFill>
                <a:ea typeface="黑体" pitchFamily="49" charset="-122"/>
                <a:sym typeface="Symbol" pitchFamily="18" charset="2"/>
              </a:rPr>
              <a:t>振动熵</a:t>
            </a:r>
            <a:r>
              <a:rPr lang="en-US" altLang="zh-CN" sz="2400" kern="0" dirty="0">
                <a:solidFill>
                  <a:srgbClr val="FFFFFF"/>
                </a:solidFill>
                <a:ea typeface="黑体" pitchFamily="49" charset="-122"/>
                <a:sym typeface="Symbol" pitchFamily="18" charset="2"/>
              </a:rPr>
              <a:t>, </a:t>
            </a:r>
            <a:r>
              <a:rPr lang="zh-CN" altLang="en-US" sz="2400" kern="0" dirty="0">
                <a:solidFill>
                  <a:srgbClr val="FFFFFF"/>
                </a:solidFill>
                <a:ea typeface="黑体" pitchFamily="49" charset="-122"/>
                <a:sym typeface="Symbol" pitchFamily="18" charset="2"/>
              </a:rPr>
              <a:t>而后一式称为吸附分子的</a:t>
            </a:r>
            <a:r>
              <a:rPr lang="zh-CN" altLang="en-US" sz="2400" kern="0" dirty="0">
                <a:solidFill>
                  <a:srgbClr val="FFFF00"/>
                </a:solidFill>
                <a:ea typeface="黑体" pitchFamily="49" charset="-122"/>
                <a:sym typeface="Symbol" pitchFamily="18" charset="2"/>
              </a:rPr>
              <a:t>构型熵</a:t>
            </a:r>
            <a:r>
              <a:rPr lang="zh-CN" altLang="en-US" sz="2400" kern="0" dirty="0">
                <a:solidFill>
                  <a:srgbClr val="FFFFFF"/>
                </a:solidFill>
                <a:ea typeface="黑体" pitchFamily="49" charset="-122"/>
                <a:sym typeface="Symbol" pitchFamily="18" charset="2"/>
              </a:rPr>
              <a:t>。</a:t>
            </a:r>
          </a:p>
        </p:txBody>
      </p:sp>
      <p:graphicFrame>
        <p:nvGraphicFramePr>
          <p:cNvPr id="2" name="对象 1"/>
          <p:cNvGraphicFramePr>
            <a:graphicFrameLocks noChangeAspect="1"/>
          </p:cNvGraphicFramePr>
          <p:nvPr/>
        </p:nvGraphicFramePr>
        <p:xfrm>
          <a:off x="2855914" y="1998663"/>
          <a:ext cx="6099175" cy="925512"/>
        </p:xfrm>
        <a:graphic>
          <a:graphicData uri="http://schemas.openxmlformats.org/presentationml/2006/ole">
            <mc:AlternateContent xmlns:mc="http://schemas.openxmlformats.org/markup-compatibility/2006">
              <mc:Choice xmlns:v="urn:schemas-microsoft-com:vml" Requires="v">
                <p:oleObj spid="_x0000_s36105" name="公式" r:id="rId9" imgW="2857500" imgH="431800" progId="Equation.3">
                  <p:embed/>
                </p:oleObj>
              </mc:Choice>
              <mc:Fallback>
                <p:oleObj name="公式" r:id="rId9" imgW="28575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5914" y="1998663"/>
                        <a:ext cx="6099175" cy="9255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对象 2"/>
          <p:cNvGraphicFramePr>
            <a:graphicFrameLocks noChangeAspect="1"/>
          </p:cNvGraphicFramePr>
          <p:nvPr/>
        </p:nvGraphicFramePr>
        <p:xfrm>
          <a:off x="2855914" y="2851151"/>
          <a:ext cx="1679575" cy="544513"/>
        </p:xfrm>
        <a:graphic>
          <a:graphicData uri="http://schemas.openxmlformats.org/presentationml/2006/ole">
            <mc:AlternateContent xmlns:mc="http://schemas.openxmlformats.org/markup-compatibility/2006">
              <mc:Choice xmlns:v="urn:schemas-microsoft-com:vml" Requires="v">
                <p:oleObj spid="_x0000_s36106" name="公式" r:id="rId11" imgW="787058" imgH="253890" progId="Equation.3">
                  <p:embed/>
                </p:oleObj>
              </mc:Choice>
              <mc:Fallback>
                <p:oleObj name="公式" r:id="rId11" imgW="787058" imgH="25389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5914" y="2851151"/>
                        <a:ext cx="1679575" cy="5445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3"/>
          <p:cNvSpPr txBox="1">
            <a:spLocks noChangeArrowheads="1"/>
          </p:cNvSpPr>
          <p:nvPr/>
        </p:nvSpPr>
        <p:spPr bwMode="auto">
          <a:xfrm>
            <a:off x="476794" y="3500439"/>
            <a:ext cx="2882356"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381000" eaLnBrk="1" hangingPunct="1">
              <a:buNone/>
              <a:defRPr/>
            </a:pPr>
            <a:r>
              <a:rPr lang="zh-CN" altLang="en-US" sz="2400" kern="0" dirty="0">
                <a:solidFill>
                  <a:srgbClr val="FFFFFF"/>
                </a:solidFill>
                <a:ea typeface="黑体" pitchFamily="49" charset="-122"/>
                <a:sym typeface="Symbol" pitchFamily="18" charset="2"/>
              </a:rPr>
              <a:t>若定义</a:t>
            </a:r>
          </a:p>
        </p:txBody>
      </p:sp>
    </p:spTree>
    <p:extLst>
      <p:ext uri="{BB962C8B-B14F-4D97-AF65-F5344CB8AC3E}">
        <p14:creationId xmlns:p14="http://schemas.microsoft.com/office/powerpoint/2010/main" val="768354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fade">
                                      <p:cBhvr>
                                        <p:cTn id="12" dur="500"/>
                                        <p:tgtEl>
                                          <p:spTgt spid="3789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37893"/>
                                        </p:tgtEl>
                                        <p:attrNameLst>
                                          <p:attrName>style.visibility</p:attrName>
                                        </p:attrNameLst>
                                      </p:cBhvr>
                                      <p:to>
                                        <p:strVal val="visible"/>
                                      </p:to>
                                    </p:set>
                                    <p:animEffect transition="in" filter="fade">
                                      <p:cBhvr>
                                        <p:cTn id="18" dur="500"/>
                                        <p:tgtEl>
                                          <p:spTgt spid="378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895"/>
                                        </p:tgtEl>
                                        <p:attrNameLst>
                                          <p:attrName>style.visibility</p:attrName>
                                        </p:attrNameLst>
                                      </p:cBhvr>
                                      <p:to>
                                        <p:strVal val="visible"/>
                                      </p:to>
                                    </p:set>
                                    <p:animEffect transition="in" filter="fade">
                                      <p:cBhvr>
                                        <p:cTn id="31"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8"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zh-CN" altLang="zh-CN" smtClean="0"/>
          </a:p>
        </p:txBody>
      </p:sp>
      <p:sp>
        <p:nvSpPr>
          <p:cNvPr id="39939" name="Rectangle 3"/>
          <p:cNvSpPr>
            <a:spLocks noGrp="1" noChangeArrowheads="1"/>
          </p:cNvSpPr>
          <p:nvPr>
            <p:ph type="body" idx="1"/>
          </p:nvPr>
        </p:nvSpPr>
        <p:spPr>
          <a:xfrm>
            <a:off x="862149" y="450850"/>
            <a:ext cx="9583601" cy="863600"/>
          </a:xfrm>
        </p:spPr>
        <p:txBody>
          <a:bodyPr/>
          <a:lstStyle/>
          <a:p>
            <a:pPr marL="0" indent="0" eaLnBrk="1" hangingPunct="1">
              <a:lnSpc>
                <a:spcPct val="120000"/>
              </a:lnSpc>
              <a:buNone/>
            </a:pPr>
            <a:r>
              <a:rPr lang="zh-CN" altLang="en-US" sz="2400" dirty="0">
                <a:ea typeface="黑体" panose="02010609060101010101" pitchFamily="49" charset="-122"/>
              </a:rPr>
              <a:t>对构型熵展开：</a:t>
            </a:r>
          </a:p>
          <a:p>
            <a:pPr marL="0" indent="0" eaLnBrk="1" hangingPunct="1">
              <a:lnSpc>
                <a:spcPct val="120000"/>
              </a:lnSpc>
              <a:buNone/>
            </a:pPr>
            <a:endParaRPr lang="en-US" altLang="zh-CN" sz="2400" dirty="0">
              <a:ea typeface="黑体" panose="02010609060101010101" pitchFamily="49" charset="-122"/>
            </a:endParaRPr>
          </a:p>
        </p:txBody>
      </p:sp>
      <p:graphicFrame>
        <p:nvGraphicFramePr>
          <p:cNvPr id="39940" name="Object 4"/>
          <p:cNvGraphicFramePr>
            <a:graphicFrameLocks noChangeAspect="1"/>
          </p:cNvGraphicFramePr>
          <p:nvPr/>
        </p:nvGraphicFramePr>
        <p:xfrm>
          <a:off x="4151313" y="368300"/>
          <a:ext cx="4114800" cy="1200150"/>
        </p:xfrm>
        <a:graphic>
          <a:graphicData uri="http://schemas.openxmlformats.org/presentationml/2006/ole">
            <mc:AlternateContent xmlns:mc="http://schemas.openxmlformats.org/markup-compatibility/2006">
              <mc:Choice xmlns:v="urn:schemas-microsoft-com:vml" Requires="v">
                <p:oleObj spid="_x0000_s37126" name="Equation" r:id="rId3" imgW="2362200" imgH="685800" progId="Equation.3">
                  <p:embed/>
                </p:oleObj>
              </mc:Choice>
              <mc:Fallback>
                <p:oleObj name="Equation" r:id="rId3" imgW="23622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3" y="368300"/>
                        <a:ext cx="4114800" cy="12001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4224339" y="1690688"/>
          <a:ext cx="3851275" cy="544512"/>
        </p:xfrm>
        <a:graphic>
          <a:graphicData uri="http://schemas.openxmlformats.org/presentationml/2006/ole">
            <mc:AlternateContent xmlns:mc="http://schemas.openxmlformats.org/markup-compatibility/2006">
              <mc:Choice xmlns:v="urn:schemas-microsoft-com:vml" Requires="v">
                <p:oleObj spid="_x0000_s37127" name="公式" r:id="rId5" imgW="1803400" imgH="254000" progId="Equation.3">
                  <p:embed/>
                </p:oleObj>
              </mc:Choice>
              <mc:Fallback>
                <p:oleObj name="公式" r:id="rId5" imgW="18034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339" y="1690688"/>
                        <a:ext cx="3851275" cy="5445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8" name="Object 6"/>
          <p:cNvGraphicFramePr>
            <a:graphicFrameLocks noChangeAspect="1"/>
          </p:cNvGraphicFramePr>
          <p:nvPr/>
        </p:nvGraphicFramePr>
        <p:xfrm>
          <a:off x="5591176" y="3028950"/>
          <a:ext cx="2009775" cy="547688"/>
        </p:xfrm>
        <a:graphic>
          <a:graphicData uri="http://schemas.openxmlformats.org/presentationml/2006/ole">
            <mc:AlternateContent xmlns:mc="http://schemas.openxmlformats.org/markup-compatibility/2006">
              <mc:Choice xmlns:v="urn:schemas-microsoft-com:vml" Requires="v">
                <p:oleObj spid="_x0000_s37128" name="公式" r:id="rId7" imgW="977476" imgH="266584" progId="Equation.3">
                  <p:embed/>
                </p:oleObj>
              </mc:Choice>
              <mc:Fallback>
                <p:oleObj name="公式" r:id="rId7" imgW="977476" imgH="26658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1176" y="3028950"/>
                        <a:ext cx="2009775" cy="54768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9" name="Object 7"/>
          <p:cNvGraphicFramePr>
            <a:graphicFrameLocks noChangeAspect="1"/>
          </p:cNvGraphicFramePr>
          <p:nvPr/>
        </p:nvGraphicFramePr>
        <p:xfrm>
          <a:off x="3863976" y="3716339"/>
          <a:ext cx="5089525" cy="547687"/>
        </p:xfrm>
        <a:graphic>
          <a:graphicData uri="http://schemas.openxmlformats.org/presentationml/2006/ole">
            <mc:AlternateContent xmlns:mc="http://schemas.openxmlformats.org/markup-compatibility/2006">
              <mc:Choice xmlns:v="urn:schemas-microsoft-com:vml" Requires="v">
                <p:oleObj spid="_x0000_s37129" name="Equation" r:id="rId9" imgW="2476500" imgH="266700" progId="Equation.3">
                  <p:embed/>
                </p:oleObj>
              </mc:Choice>
              <mc:Fallback>
                <p:oleObj name="Equation" r:id="rId9" imgW="2476500" imgH="266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3976" y="3716339"/>
                        <a:ext cx="5089525" cy="54768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4" name="TextBox 7"/>
          <p:cNvSpPr txBox="1">
            <a:spLocks noChangeArrowheads="1"/>
          </p:cNvSpPr>
          <p:nvPr/>
        </p:nvSpPr>
        <p:spPr bwMode="auto">
          <a:xfrm>
            <a:off x="8616951" y="1052514"/>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4.69</a:t>
            </a:r>
            <a:r>
              <a:rPr lang="zh-CN" altLang="en-US" sz="2800">
                <a:solidFill>
                  <a:srgbClr val="FFFFFF"/>
                </a:solidFill>
                <a:ea typeface="隶书" panose="02010509060101010101" pitchFamily="49" charset="-122"/>
              </a:rPr>
              <a:t>）</a:t>
            </a:r>
          </a:p>
        </p:txBody>
      </p:sp>
      <p:sp>
        <p:nvSpPr>
          <p:cNvPr id="9" name="Rectangle 3"/>
          <p:cNvSpPr txBox="1">
            <a:spLocks noChangeArrowheads="1"/>
          </p:cNvSpPr>
          <p:nvPr/>
        </p:nvSpPr>
        <p:spPr bwMode="auto">
          <a:xfrm>
            <a:off x="862149" y="2420938"/>
            <a:ext cx="4657589"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故脱附过程的熵变为：</a:t>
            </a:r>
          </a:p>
        </p:txBody>
      </p:sp>
      <p:sp>
        <p:nvSpPr>
          <p:cNvPr id="10" name="Rectangle 3"/>
          <p:cNvSpPr txBox="1">
            <a:spLocks noChangeArrowheads="1"/>
          </p:cNvSpPr>
          <p:nvPr/>
        </p:nvSpPr>
        <p:spPr bwMode="auto">
          <a:xfrm>
            <a:off x="914401" y="1647826"/>
            <a:ext cx="3381376"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而气相的熵为</a:t>
            </a:r>
          </a:p>
        </p:txBody>
      </p:sp>
      <p:sp>
        <p:nvSpPr>
          <p:cNvPr id="11" name="Rectangle 3"/>
          <p:cNvSpPr txBox="1">
            <a:spLocks noChangeArrowheads="1"/>
          </p:cNvSpPr>
          <p:nvPr/>
        </p:nvSpPr>
        <p:spPr bwMode="auto">
          <a:xfrm>
            <a:off x="535577" y="4365626"/>
            <a:ext cx="11430000"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defRPr/>
            </a:pPr>
            <a:r>
              <a:rPr lang="zh-CN" altLang="en-US" sz="2400" kern="0" dirty="0">
                <a:solidFill>
                  <a:srgbClr val="FFFFFF"/>
                </a:solidFill>
                <a:ea typeface="黑体" pitchFamily="49" charset="-122"/>
              </a:rPr>
              <a:t>前者即为通常定义的</a:t>
            </a:r>
            <a:r>
              <a:rPr lang="zh-CN" altLang="en-US" sz="2400" kern="0" dirty="0">
                <a:solidFill>
                  <a:srgbClr val="FFFF00"/>
                </a:solidFill>
                <a:ea typeface="黑体" pitchFamily="49" charset="-122"/>
              </a:rPr>
              <a:t>吸附熵</a:t>
            </a:r>
            <a:r>
              <a:rPr lang="zh-CN" altLang="en-US" sz="2400" kern="0" dirty="0">
                <a:solidFill>
                  <a:srgbClr val="FFFFFF"/>
                </a:solidFill>
                <a:ea typeface="黑体" pitchFamily="49" charset="-122"/>
              </a:rPr>
              <a:t>，实质上是吸附过程中的</a:t>
            </a:r>
            <a:r>
              <a:rPr lang="zh-CN" altLang="en-US" sz="2400" kern="0" dirty="0">
                <a:solidFill>
                  <a:srgbClr val="FFFF00"/>
                </a:solidFill>
                <a:ea typeface="黑体" pitchFamily="49" charset="-122"/>
              </a:rPr>
              <a:t>热熵</a:t>
            </a:r>
            <a:r>
              <a:rPr lang="zh-CN" altLang="en-US" sz="2400" kern="0" dirty="0">
                <a:solidFill>
                  <a:srgbClr val="FFFFFF"/>
                </a:solidFill>
                <a:ea typeface="黑体" pitchFamily="49" charset="-122"/>
              </a:rPr>
              <a:t>。</a:t>
            </a:r>
            <a:endParaRPr lang="en-US" altLang="zh-CN" sz="2400" kern="0" dirty="0">
              <a:solidFill>
                <a:srgbClr val="FFFFFF"/>
              </a:solidFill>
              <a:ea typeface="黑体" pitchFamily="49" charset="-122"/>
            </a:endParaRPr>
          </a:p>
          <a:p>
            <a:pPr eaLnBrk="1" hangingPunct="1">
              <a:lnSpc>
                <a:spcPct val="120000"/>
              </a:lnSpc>
              <a:defRPr/>
            </a:pPr>
            <a:r>
              <a:rPr lang="zh-CN" altLang="en-US" sz="2400" kern="0" dirty="0">
                <a:solidFill>
                  <a:srgbClr val="FFFFFF"/>
                </a:solidFill>
                <a:ea typeface="黑体" pitchFamily="49" charset="-122"/>
              </a:rPr>
              <a:t>后者</a:t>
            </a:r>
            <a:r>
              <a:rPr lang="en-US" altLang="zh-CN" sz="2400" kern="0" dirty="0">
                <a:solidFill>
                  <a:srgbClr val="FFFFFF"/>
                </a:solidFill>
                <a:ea typeface="黑体" pitchFamily="49" charset="-122"/>
              </a:rPr>
              <a:t>(</a:t>
            </a:r>
            <a:r>
              <a:rPr lang="zh-CN" altLang="en-US" sz="2400" kern="0" dirty="0">
                <a:solidFill>
                  <a:srgbClr val="FFFF00"/>
                </a:solidFill>
                <a:ea typeface="黑体" pitchFamily="49" charset="-122"/>
              </a:rPr>
              <a:t>构型熵</a:t>
            </a:r>
            <a:r>
              <a:rPr lang="en-US" altLang="zh-CN" sz="2400" kern="0" dirty="0">
                <a:solidFill>
                  <a:srgbClr val="FFFFFF"/>
                </a:solidFill>
                <a:ea typeface="黑体" pitchFamily="49" charset="-122"/>
              </a:rPr>
              <a:t>)</a:t>
            </a:r>
            <a:r>
              <a:rPr lang="zh-CN" altLang="en-US" sz="2400" kern="0" dirty="0">
                <a:solidFill>
                  <a:srgbClr val="FFFFFF"/>
                </a:solidFill>
                <a:ea typeface="黑体" pitchFamily="49" charset="-122"/>
              </a:rPr>
              <a:t>与温度无关，即使</a:t>
            </a:r>
            <a:r>
              <a:rPr lang="en-US" altLang="zh-CN" sz="2400" b="1" i="1" kern="0" dirty="0">
                <a:solidFill>
                  <a:srgbClr val="FFFF00"/>
                </a:solidFill>
                <a:ea typeface="黑体" pitchFamily="49" charset="-122"/>
              </a:rPr>
              <a:t>T</a:t>
            </a:r>
            <a:r>
              <a:rPr lang="en-US" altLang="zh-CN" sz="2400" b="1" i="1" kern="0" dirty="0">
                <a:solidFill>
                  <a:srgbClr val="FFFF00"/>
                </a:solidFill>
                <a:ea typeface="黑体" pitchFamily="49" charset="-122"/>
                <a:sym typeface="Wingdings" panose="05000000000000000000" pitchFamily="2" charset="2"/>
              </a:rPr>
              <a:t>0K </a:t>
            </a:r>
            <a:r>
              <a:rPr lang="zh-CN" altLang="en-US" sz="2400" kern="0" dirty="0">
                <a:solidFill>
                  <a:srgbClr val="FFFFFF"/>
                </a:solidFill>
                <a:ea typeface="黑体" pitchFamily="49" charset="-122"/>
                <a:sym typeface="Wingdings" panose="05000000000000000000" pitchFamily="2" charset="2"/>
              </a:rPr>
              <a:t>仍然存在，</a:t>
            </a:r>
            <a:r>
              <a:rPr lang="zh-CN" altLang="en-US" sz="2400" kern="0" dirty="0">
                <a:solidFill>
                  <a:srgbClr val="FFFFFF"/>
                </a:solidFill>
                <a:ea typeface="黑体" pitchFamily="49" charset="-122"/>
              </a:rPr>
              <a:t>因而</a:t>
            </a:r>
            <a:r>
              <a:rPr lang="zh-CN" altLang="en-US" sz="2400" kern="0" dirty="0">
                <a:solidFill>
                  <a:srgbClr val="FFFF00"/>
                </a:solidFill>
                <a:ea typeface="黑体" pitchFamily="49" charset="-122"/>
              </a:rPr>
              <a:t>无法直接通过量热法测定</a:t>
            </a:r>
            <a:r>
              <a:rPr lang="zh-CN" altLang="en-US" sz="2400" kern="0" dirty="0">
                <a:solidFill>
                  <a:srgbClr val="FFFFFF"/>
                </a:solidFill>
                <a:ea typeface="黑体" pitchFamily="49" charset="-122"/>
              </a:rPr>
              <a:t>。</a:t>
            </a:r>
            <a:endParaRPr lang="en-US" altLang="zh-CN" sz="2400" kern="0" dirty="0">
              <a:solidFill>
                <a:srgbClr val="FFFFFF"/>
              </a:solidFill>
              <a:ea typeface="黑体" pitchFamily="49" charset="-122"/>
            </a:endParaRPr>
          </a:p>
        </p:txBody>
      </p:sp>
      <p:graphicFrame>
        <p:nvGraphicFramePr>
          <p:cNvPr id="2" name="对象 1"/>
          <p:cNvGraphicFramePr>
            <a:graphicFrameLocks noChangeAspect="1"/>
          </p:cNvGraphicFramePr>
          <p:nvPr/>
        </p:nvGraphicFramePr>
        <p:xfrm>
          <a:off x="5159376" y="2471739"/>
          <a:ext cx="4906963" cy="547687"/>
        </p:xfrm>
        <a:graphic>
          <a:graphicData uri="http://schemas.openxmlformats.org/presentationml/2006/ole">
            <mc:AlternateContent xmlns:mc="http://schemas.openxmlformats.org/markup-compatibility/2006">
              <mc:Choice xmlns:v="urn:schemas-microsoft-com:vml" Requires="v">
                <p:oleObj spid="_x0000_s37130" name="公式" r:id="rId11" imgW="2387600" imgH="266700" progId="Equation.3">
                  <p:embed/>
                </p:oleObj>
              </mc:Choice>
              <mc:Fallback>
                <p:oleObj name="公式" r:id="rId11" imgW="2387600" imgH="266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59376" y="2471739"/>
                        <a:ext cx="4906963" cy="54768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48311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8917"/>
                                        </p:tgtEl>
                                        <p:attrNameLst>
                                          <p:attrName>style.visibility</p:attrName>
                                        </p:attrNameLst>
                                      </p:cBhvr>
                                      <p:to>
                                        <p:strVal val="visible"/>
                                      </p:to>
                                    </p:set>
                                    <p:animEffect transition="in" filter="fade">
                                      <p:cBhvr>
                                        <p:cTn id="10" dur="500"/>
                                        <p:tgtEl>
                                          <p:spTgt spid="389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8919"/>
                                        </p:tgtEl>
                                        <p:attrNameLst>
                                          <p:attrName>style.visibility</p:attrName>
                                        </p:attrNameLst>
                                      </p:cBhvr>
                                      <p:to>
                                        <p:strVal val="visible"/>
                                      </p:to>
                                    </p:set>
                                    <p:animEffect transition="in" filter="fade">
                                      <p:cBhvr>
                                        <p:cTn id="23" dur="500"/>
                                        <p:tgtEl>
                                          <p:spTgt spid="389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8918"/>
                                        </p:tgtEl>
                                        <p:attrNameLst>
                                          <p:attrName>style.visibility</p:attrName>
                                        </p:attrNameLst>
                                      </p:cBhvr>
                                      <p:to>
                                        <p:strVal val="visible"/>
                                      </p:to>
                                    </p:set>
                                    <p:animEffect transition="in" filter="fade">
                                      <p:cBhvr>
                                        <p:cTn id="28" dur="500"/>
                                        <p:tgtEl>
                                          <p:spTgt spid="389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063750" y="188913"/>
            <a:ext cx="6781800" cy="838200"/>
          </a:xfrm>
          <a:scene3d>
            <a:camera prst="legacyObliqueTopRight"/>
            <a:lightRig rig="legacyFlat3" dir="b"/>
          </a:scene3d>
          <a:sp3d extrusionH="430200" prstMaterial="legacyMatte">
            <a:bevelT w="13500" h="13500" prst="angle"/>
            <a:bevelB w="13500" h="13500" prst="angle"/>
            <a:extrusionClr>
              <a:srgbClr val="CCECFF"/>
            </a:extrusionClr>
          </a:sp3d>
        </p:spPr>
        <p:txBody>
          <a:bodyPr>
            <a:flatTx/>
          </a:bodyPr>
          <a:lstStyle/>
          <a:p>
            <a:pPr eaLnBrk="1" hangingPunct="1">
              <a:defRPr/>
            </a:pPr>
            <a:r>
              <a:rPr lang="en-US" altLang="zh-CN" sz="3600" b="1" i="1" dirty="0">
                <a:solidFill>
                  <a:srgbClr val="FFFF00"/>
                </a:solidFill>
                <a:latin typeface="+mn-lt"/>
                <a:ea typeface="黑体" panose="02010609060101010101" pitchFamily="49" charset="-122"/>
              </a:rPr>
              <a:t>4.4.3 </a:t>
            </a:r>
            <a:r>
              <a:rPr lang="zh-CN" altLang="en-US" sz="3600" b="1" i="1" dirty="0">
                <a:solidFill>
                  <a:srgbClr val="FFFF00"/>
                </a:solidFill>
                <a:latin typeface="+mn-lt"/>
                <a:ea typeface="黑体" panose="02010609060101010101" pitchFamily="49" charset="-122"/>
              </a:rPr>
              <a:t>多层吸附 </a:t>
            </a:r>
            <a:r>
              <a:rPr lang="en-US" altLang="zh-CN" sz="3600" b="1" i="1" dirty="0">
                <a:solidFill>
                  <a:srgbClr val="FFFF00"/>
                </a:solidFill>
                <a:latin typeface="+mn-lt"/>
                <a:ea typeface="黑体" panose="02010609060101010101" pitchFamily="49" charset="-122"/>
              </a:rPr>
              <a:t>---B.E.T</a:t>
            </a:r>
            <a:r>
              <a:rPr lang="zh-CN" altLang="en-US" sz="3600" b="1" i="1" dirty="0">
                <a:solidFill>
                  <a:srgbClr val="FFFF00"/>
                </a:solidFill>
                <a:latin typeface="+mn-lt"/>
                <a:ea typeface="黑体" panose="02010609060101010101" pitchFamily="49" charset="-122"/>
              </a:rPr>
              <a:t>公式</a:t>
            </a:r>
          </a:p>
        </p:txBody>
      </p:sp>
      <p:sp>
        <p:nvSpPr>
          <p:cNvPr id="40963" name="Rectangle 3"/>
          <p:cNvSpPr>
            <a:spLocks noGrp="1" noChangeArrowheads="1"/>
          </p:cNvSpPr>
          <p:nvPr>
            <p:ph type="body" idx="1"/>
          </p:nvPr>
        </p:nvSpPr>
        <p:spPr>
          <a:xfrm>
            <a:off x="391886" y="1052513"/>
            <a:ext cx="10023703" cy="576262"/>
          </a:xfrm>
        </p:spPr>
        <p:txBody>
          <a:bodyPr/>
          <a:lstStyle/>
          <a:p>
            <a:pPr eaLnBrk="1" hangingPunct="1">
              <a:lnSpc>
                <a:spcPct val="110000"/>
              </a:lnSpc>
              <a:spcBef>
                <a:spcPts val="1200"/>
              </a:spcBef>
            </a:pPr>
            <a:r>
              <a:rPr lang="zh-CN" altLang="en-US" sz="2400" dirty="0">
                <a:ea typeface="黑体" panose="02010609060101010101" pitchFamily="49" charset="-122"/>
              </a:rPr>
              <a:t>在吸附剂表面上，吸附质亦可发生多分子层吸附。</a:t>
            </a:r>
          </a:p>
        </p:txBody>
      </p:sp>
      <p:graphicFrame>
        <p:nvGraphicFramePr>
          <p:cNvPr id="40964" name="Object 4"/>
          <p:cNvGraphicFramePr>
            <a:graphicFrameLocks noChangeAspect="1"/>
          </p:cNvGraphicFramePr>
          <p:nvPr>
            <p:extLst>
              <p:ext uri="{D42A27DB-BD31-4B8C-83A1-F6EECF244321}">
                <p14:modId xmlns:p14="http://schemas.microsoft.com/office/powerpoint/2010/main" val="815574623"/>
              </p:ext>
            </p:extLst>
          </p:nvPr>
        </p:nvGraphicFramePr>
        <p:xfrm>
          <a:off x="2241550" y="4327525"/>
          <a:ext cx="2663825" cy="1476375"/>
        </p:xfrm>
        <a:graphic>
          <a:graphicData uri="http://schemas.openxmlformats.org/presentationml/2006/ole">
            <mc:AlternateContent xmlns:mc="http://schemas.openxmlformats.org/markup-compatibility/2006">
              <mc:Choice xmlns:v="urn:schemas-microsoft-com:vml" Requires="v">
                <p:oleObj spid="_x0000_s37994" name="CS ChemDraw Drawing" r:id="rId3" imgW="994601" imgH="551089" progId="ChemDraw.Document.6.0">
                  <p:embed/>
                </p:oleObj>
              </mc:Choice>
              <mc:Fallback>
                <p:oleObj name="CS ChemDraw Drawing" r:id="rId3" imgW="994601" imgH="551089" progId="ChemDraw.Document.6.0">
                  <p:embed/>
                  <p:pic>
                    <p:nvPicPr>
                      <p:cNvPr id="0" name=""/>
                      <p:cNvPicPr>
                        <a:picLocks noChangeAspect="1" noChangeArrowheads="1"/>
                      </p:cNvPicPr>
                      <p:nvPr/>
                    </p:nvPicPr>
                    <p:blipFill>
                      <a:blip r:embed="rId4"/>
                      <a:srcRect/>
                      <a:stretch>
                        <a:fillRect/>
                      </a:stretch>
                    </p:blipFill>
                    <p:spPr bwMode="auto">
                      <a:xfrm>
                        <a:off x="2241550" y="4327525"/>
                        <a:ext cx="2663825" cy="1476375"/>
                      </a:xfrm>
                      <a:prstGeom prst="rect">
                        <a:avLst/>
                      </a:prstGeom>
                      <a:solidFill>
                        <a:srgbClr val="FFFFCC"/>
                      </a:solidFill>
                      <a:ln w="28575">
                        <a:solidFill>
                          <a:srgbClr val="FF0000"/>
                        </a:solidFill>
                        <a:miter lim="800000"/>
                        <a:headEnd/>
                        <a:tailEnd/>
                      </a:ln>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3675647632"/>
              </p:ext>
            </p:extLst>
          </p:nvPr>
        </p:nvGraphicFramePr>
        <p:xfrm>
          <a:off x="5016500" y="4295190"/>
          <a:ext cx="4419600" cy="1509712"/>
        </p:xfrm>
        <a:graphic>
          <a:graphicData uri="http://schemas.openxmlformats.org/presentationml/2006/ole">
            <mc:AlternateContent xmlns:mc="http://schemas.openxmlformats.org/markup-compatibility/2006">
              <mc:Choice xmlns:v="urn:schemas-microsoft-com:vml" Requires="v">
                <p:oleObj spid="_x0000_s37995" name="CS ChemDraw Drawing" r:id="rId5" imgW="1844040" imgH="629920" progId="ChemDraw.Document.4.5">
                  <p:embed/>
                </p:oleObj>
              </mc:Choice>
              <mc:Fallback>
                <p:oleObj name="CS ChemDraw Drawing" r:id="rId5" imgW="1844040" imgH="62992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500" y="4295190"/>
                        <a:ext cx="4419600" cy="1509712"/>
                      </a:xfrm>
                      <a:prstGeom prst="rect">
                        <a:avLst/>
                      </a:prstGeom>
                      <a:solidFill>
                        <a:srgbClr val="FFFFCC"/>
                      </a:solidFill>
                      <a:ln w="28575">
                        <a:solidFill>
                          <a:srgbClr val="FF0000"/>
                        </a:solidFill>
                        <a:miter lim="800000"/>
                        <a:headEnd/>
                        <a:tailEnd/>
                      </a:ln>
                    </p:spPr>
                  </p:pic>
                </p:oleObj>
              </mc:Fallback>
            </mc:AlternateContent>
          </a:graphicData>
        </a:graphic>
      </p:graphicFrame>
      <p:sp>
        <p:nvSpPr>
          <p:cNvPr id="40966" name="TextBox 3"/>
          <p:cNvSpPr txBox="1">
            <a:spLocks noChangeArrowheads="1"/>
          </p:cNvSpPr>
          <p:nvPr/>
        </p:nvSpPr>
        <p:spPr bwMode="auto">
          <a:xfrm>
            <a:off x="5159375" y="4393615"/>
            <a:ext cx="2952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400" b="1">
                <a:solidFill>
                  <a:srgbClr val="FF0000"/>
                </a:solidFill>
                <a:ea typeface="黑体" panose="02010609060101010101" pitchFamily="49" charset="-122"/>
              </a:rPr>
              <a:t>独立吸附位模型</a:t>
            </a:r>
            <a:endParaRPr lang="zh-CN" altLang="en-US" sz="2400">
              <a:solidFill>
                <a:srgbClr val="FF0000"/>
              </a:solidFill>
              <a:ea typeface="隶书" panose="02010509060101010101" pitchFamily="49" charset="-122"/>
            </a:endParaRPr>
          </a:p>
        </p:txBody>
      </p:sp>
      <p:sp>
        <p:nvSpPr>
          <p:cNvPr id="7" name="Rectangle 3"/>
          <p:cNvSpPr txBox="1">
            <a:spLocks noChangeArrowheads="1"/>
          </p:cNvSpPr>
          <p:nvPr/>
        </p:nvSpPr>
        <p:spPr bwMode="auto">
          <a:xfrm>
            <a:off x="403860" y="2978332"/>
            <a:ext cx="11384280"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10000"/>
              </a:lnSpc>
              <a:spcBef>
                <a:spcPts val="1200"/>
              </a:spcBef>
              <a:defRPr/>
            </a:pPr>
            <a:r>
              <a:rPr lang="en-US" altLang="zh-CN" sz="2400" b="1" i="1" kern="0" dirty="0">
                <a:solidFill>
                  <a:srgbClr val="FF9900">
                    <a:lumMod val="20000"/>
                    <a:lumOff val="80000"/>
                  </a:srgbClr>
                </a:solidFill>
                <a:ea typeface="黑体" pitchFamily="49" charset="-122"/>
              </a:rPr>
              <a:t>Hill</a:t>
            </a:r>
            <a:r>
              <a:rPr lang="zh-CN" altLang="en-US" sz="2400" kern="0" dirty="0">
                <a:solidFill>
                  <a:srgbClr val="FFFFFF"/>
                </a:solidFill>
                <a:ea typeface="黑体" pitchFamily="49" charset="-122"/>
              </a:rPr>
              <a:t>于</a:t>
            </a:r>
            <a:r>
              <a:rPr lang="en-US" altLang="zh-CN" sz="2400" kern="0" dirty="0">
                <a:solidFill>
                  <a:srgbClr val="FF9900">
                    <a:lumMod val="20000"/>
                    <a:lumOff val="80000"/>
                  </a:srgbClr>
                </a:solidFill>
                <a:ea typeface="黑体" pitchFamily="49" charset="-122"/>
              </a:rPr>
              <a:t>1960</a:t>
            </a:r>
            <a:r>
              <a:rPr lang="zh-CN" altLang="en-US" sz="2400" kern="0" dirty="0">
                <a:solidFill>
                  <a:srgbClr val="FF9900">
                    <a:lumMod val="20000"/>
                    <a:lumOff val="80000"/>
                  </a:srgbClr>
                </a:solidFill>
                <a:ea typeface="黑体" pitchFamily="49" charset="-122"/>
              </a:rPr>
              <a:t>年</a:t>
            </a:r>
            <a:r>
              <a:rPr lang="zh-CN" altLang="en-US" sz="2400" kern="0" dirty="0">
                <a:solidFill>
                  <a:srgbClr val="FFFFFF"/>
                </a:solidFill>
                <a:ea typeface="黑体" pitchFamily="49" charset="-122"/>
              </a:rPr>
              <a:t>提出了</a:t>
            </a:r>
            <a:r>
              <a:rPr lang="zh-CN" altLang="en-US" sz="2400" b="1" kern="0" dirty="0">
                <a:solidFill>
                  <a:srgbClr val="FFFF00"/>
                </a:solidFill>
                <a:ea typeface="黑体" pitchFamily="49" charset="-122"/>
              </a:rPr>
              <a:t>独立吸附位模型 ，</a:t>
            </a:r>
            <a:r>
              <a:rPr lang="zh-CN" altLang="en-US" sz="2400" b="1" kern="0" dirty="0">
                <a:solidFill>
                  <a:srgbClr val="FFFFFF"/>
                </a:solidFill>
                <a:ea typeface="黑体" pitchFamily="49" charset="-122"/>
              </a:rPr>
              <a:t>并</a:t>
            </a:r>
            <a:r>
              <a:rPr lang="zh-CN" altLang="en-US" sz="2400" kern="0" dirty="0">
                <a:solidFill>
                  <a:srgbClr val="FFFFFF"/>
                </a:solidFill>
                <a:ea typeface="黑体" pitchFamily="49" charset="-122"/>
              </a:rPr>
              <a:t>应用巨正则系综导出多层吸附方程。该方法具有普遍性，可用于处理各种不同类型的吸附体系。</a:t>
            </a:r>
          </a:p>
        </p:txBody>
      </p:sp>
      <p:sp>
        <p:nvSpPr>
          <p:cNvPr id="8" name="Rectangle 3"/>
          <p:cNvSpPr txBox="1">
            <a:spLocks noChangeArrowheads="1"/>
          </p:cNvSpPr>
          <p:nvPr/>
        </p:nvSpPr>
        <p:spPr bwMode="auto">
          <a:xfrm>
            <a:off x="391886" y="1638301"/>
            <a:ext cx="11312434"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10000"/>
              </a:lnSpc>
              <a:spcBef>
                <a:spcPts val="1200"/>
              </a:spcBef>
              <a:defRPr/>
            </a:pPr>
            <a:r>
              <a:rPr lang="zh-CN" altLang="en-US" sz="2400" kern="0" dirty="0">
                <a:solidFill>
                  <a:srgbClr val="FFFFFF"/>
                </a:solidFill>
                <a:ea typeface="黑体" pitchFamily="49" charset="-122"/>
              </a:rPr>
              <a:t>任何一吸附位都可有限制或无限制地沿着垂直于表面的方向叠加吸附分子。或者说每个吸附分子本身构成一个吸附位。但从第二层开始，吸附力性质转属物理吸附，故</a:t>
            </a:r>
            <a:r>
              <a:rPr lang="zh-CN" altLang="en-US" sz="2400" b="1" kern="0" dirty="0">
                <a:solidFill>
                  <a:srgbClr val="FFFF00"/>
                </a:solidFill>
                <a:ea typeface="黑体" pitchFamily="49" charset="-122"/>
              </a:rPr>
              <a:t>多吸附层的叠加类似于气体分子的凝聚液化</a:t>
            </a:r>
            <a:r>
              <a:rPr lang="zh-CN" altLang="en-US" sz="2400" kern="0" dirty="0">
                <a:solidFill>
                  <a:srgbClr val="FFFFFF"/>
                </a:solidFill>
                <a:ea typeface="黑体" pitchFamily="49" charset="-122"/>
              </a:rPr>
              <a:t>。</a:t>
            </a:r>
          </a:p>
        </p:txBody>
      </p:sp>
    </p:spTree>
    <p:extLst>
      <p:ext uri="{BB962C8B-B14F-4D97-AF65-F5344CB8AC3E}">
        <p14:creationId xmlns:p14="http://schemas.microsoft.com/office/powerpoint/2010/main" val="1847442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966"/>
                                        </p:tgtEl>
                                        <p:attrNameLst>
                                          <p:attrName>style.visibility</p:attrName>
                                        </p:attrNameLst>
                                      </p:cBhvr>
                                      <p:to>
                                        <p:strVal val="visible"/>
                                      </p:to>
                                    </p:set>
                                    <p:animEffect transition="in" filter="fade">
                                      <p:cBhvr>
                                        <p:cTn id="15" dur="500"/>
                                        <p:tgtEl>
                                          <p:spTgt spid="40966"/>
                                        </p:tgtEl>
                                      </p:cBhvr>
                                    </p:animEffect>
                                  </p:childTnLst>
                                </p:cTn>
                              </p:par>
                              <p:par>
                                <p:cTn id="16" presetID="10" presetClass="entr" presetSubtype="0" fill="hold" nodeType="withEffect">
                                  <p:stCondLst>
                                    <p:cond delay="0"/>
                                  </p:stCondLst>
                                  <p:childTnLst>
                                    <p:set>
                                      <p:cBhvr>
                                        <p:cTn id="17" dur="1" fill="hold">
                                          <p:stCondLst>
                                            <p:cond delay="0"/>
                                          </p:stCondLst>
                                        </p:cTn>
                                        <p:tgtEl>
                                          <p:spTgt spid="40965"/>
                                        </p:tgtEl>
                                        <p:attrNameLst>
                                          <p:attrName>style.visibility</p:attrName>
                                        </p:attrNameLst>
                                      </p:cBhvr>
                                      <p:to>
                                        <p:strVal val="visible"/>
                                      </p:to>
                                    </p:set>
                                    <p:animEffect transition="in" filter="fade">
                                      <p:cBhvr>
                                        <p:cTn id="18"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7"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777240" y="260351"/>
            <a:ext cx="7415849" cy="576263"/>
          </a:xfrm>
        </p:spPr>
        <p:txBody>
          <a:bodyPr/>
          <a:lstStyle/>
          <a:p>
            <a:pPr eaLnBrk="1" hangingPunct="1">
              <a:lnSpc>
                <a:spcPct val="120000"/>
              </a:lnSpc>
              <a:buFontTx/>
              <a:buNone/>
            </a:pPr>
            <a:r>
              <a:rPr lang="zh-CN" altLang="en-US" sz="2800" dirty="0">
                <a:ea typeface="黑体" panose="02010609060101010101" pitchFamily="49" charset="-122"/>
              </a:rPr>
              <a:t>分子基态能量为零的配分函数可表示为：</a:t>
            </a:r>
          </a:p>
          <a:p>
            <a:pPr eaLnBrk="1" hangingPunct="1">
              <a:lnSpc>
                <a:spcPct val="120000"/>
              </a:lnSpc>
              <a:buFontTx/>
              <a:buNone/>
            </a:pPr>
            <a:endParaRPr lang="zh-CN" altLang="en-US" sz="2800" dirty="0">
              <a:ea typeface="黑体" panose="02010609060101010101" pitchFamily="49" charset="-122"/>
            </a:endParaRPr>
          </a:p>
        </p:txBody>
      </p:sp>
      <p:graphicFrame>
        <p:nvGraphicFramePr>
          <p:cNvPr id="5123" name="Object 4"/>
          <p:cNvGraphicFramePr>
            <a:graphicFrameLocks noChangeAspect="1"/>
          </p:cNvGraphicFramePr>
          <p:nvPr>
            <p:extLst>
              <p:ext uri="{D42A27DB-BD31-4B8C-83A1-F6EECF244321}">
                <p14:modId xmlns:p14="http://schemas.microsoft.com/office/powerpoint/2010/main" val="2770420912"/>
              </p:ext>
            </p:extLst>
          </p:nvPr>
        </p:nvGraphicFramePr>
        <p:xfrm>
          <a:off x="7605165" y="240972"/>
          <a:ext cx="1679575" cy="1058862"/>
        </p:xfrm>
        <a:graphic>
          <a:graphicData uri="http://schemas.openxmlformats.org/presentationml/2006/ole">
            <mc:AlternateContent xmlns:mc="http://schemas.openxmlformats.org/markup-compatibility/2006">
              <mc:Choice xmlns:v="urn:schemas-microsoft-com:vml" Requires="v">
                <p:oleObj spid="_x0000_s3333" name="公式" r:id="rId3" imgW="723586" imgH="457002" progId="Equation.3">
                  <p:embed/>
                </p:oleObj>
              </mc:Choice>
              <mc:Fallback>
                <p:oleObj name="公式" r:id="rId3" imgW="723586" imgH="45700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165" y="240972"/>
                        <a:ext cx="1679575" cy="1058862"/>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5"/>
          <p:cNvGraphicFramePr>
            <a:graphicFrameLocks noChangeAspect="1"/>
          </p:cNvGraphicFramePr>
          <p:nvPr>
            <p:extLst>
              <p:ext uri="{D42A27DB-BD31-4B8C-83A1-F6EECF244321}">
                <p14:modId xmlns:p14="http://schemas.microsoft.com/office/powerpoint/2010/main" val="309863224"/>
              </p:ext>
            </p:extLst>
          </p:nvPr>
        </p:nvGraphicFramePr>
        <p:xfrm>
          <a:off x="1892300" y="1566863"/>
          <a:ext cx="7429500" cy="981075"/>
        </p:xfrm>
        <a:graphic>
          <a:graphicData uri="http://schemas.openxmlformats.org/presentationml/2006/ole">
            <mc:AlternateContent xmlns:mc="http://schemas.openxmlformats.org/markup-compatibility/2006">
              <mc:Choice xmlns:v="urn:schemas-microsoft-com:vml" Requires="v">
                <p:oleObj spid="_x0000_s3334" name="公式" r:id="rId5" imgW="3467100" imgH="457200" progId="Equation.3">
                  <p:embed/>
                </p:oleObj>
              </mc:Choice>
              <mc:Fallback>
                <p:oleObj name="公式" r:id="rId5" imgW="34671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1566863"/>
                        <a:ext cx="7429500" cy="9810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6"/>
          <p:cNvGraphicFramePr>
            <a:graphicFrameLocks noChangeAspect="1"/>
          </p:cNvGraphicFramePr>
          <p:nvPr/>
        </p:nvGraphicFramePr>
        <p:xfrm>
          <a:off x="1779589" y="3168651"/>
          <a:ext cx="5006975" cy="981075"/>
        </p:xfrm>
        <a:graphic>
          <a:graphicData uri="http://schemas.openxmlformats.org/presentationml/2006/ole">
            <mc:AlternateContent xmlns:mc="http://schemas.openxmlformats.org/markup-compatibility/2006">
              <mc:Choice xmlns:v="urn:schemas-microsoft-com:vml" Requires="v">
                <p:oleObj spid="_x0000_s3335" name="公式" r:id="rId7" imgW="2336800" imgH="457200" progId="Equation.3">
                  <p:embed/>
                </p:oleObj>
              </mc:Choice>
              <mc:Fallback>
                <p:oleObj name="公式" r:id="rId7" imgW="23368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9589" y="3168651"/>
                        <a:ext cx="5006975" cy="9810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7"/>
          <p:cNvGraphicFramePr>
            <a:graphicFrameLocks noChangeAspect="1"/>
          </p:cNvGraphicFramePr>
          <p:nvPr/>
        </p:nvGraphicFramePr>
        <p:xfrm>
          <a:off x="3582988" y="4397376"/>
          <a:ext cx="5738812" cy="981075"/>
        </p:xfrm>
        <a:graphic>
          <a:graphicData uri="http://schemas.openxmlformats.org/presentationml/2006/ole">
            <mc:AlternateContent xmlns:mc="http://schemas.openxmlformats.org/markup-compatibility/2006">
              <mc:Choice xmlns:v="urn:schemas-microsoft-com:vml" Requires="v">
                <p:oleObj spid="_x0000_s3336" name="公式" r:id="rId9" imgW="2679700" imgH="457200" progId="Equation.3">
                  <p:embed/>
                </p:oleObj>
              </mc:Choice>
              <mc:Fallback>
                <p:oleObj name="公式" r:id="rId9" imgW="26797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2988" y="4397376"/>
                        <a:ext cx="5738812" cy="9810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3"/>
          <p:cNvSpPr txBox="1">
            <a:spLocks noChangeArrowheads="1"/>
          </p:cNvSpPr>
          <p:nvPr/>
        </p:nvSpPr>
        <p:spPr bwMode="auto">
          <a:xfrm>
            <a:off x="981710" y="5516565"/>
            <a:ext cx="10861039" cy="635000"/>
          </a:xfrm>
          <a:prstGeom prst="rect">
            <a:avLst/>
          </a:prstGeom>
          <a:noFill/>
          <a:ln>
            <a:noFill/>
          </a:ln>
          <a:effec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90000"/>
              </a:lnSpc>
              <a:buFontTx/>
              <a:buNone/>
              <a:defRPr/>
            </a:pPr>
            <a:r>
              <a:rPr lang="zh-CN" altLang="en-US" sz="2800" kern="0" dirty="0">
                <a:solidFill>
                  <a:srgbClr val="FFFFFF"/>
                </a:solidFill>
                <a:ea typeface="黑体" pitchFamily="49" charset="-122"/>
              </a:rPr>
              <a:t>但基态</a:t>
            </a:r>
            <a:r>
              <a:rPr lang="zh-CN" altLang="en-US" sz="2800" kern="0" dirty="0">
                <a:solidFill>
                  <a:srgbClr val="FFFF00"/>
                </a:solidFill>
                <a:ea typeface="黑体" pitchFamily="49" charset="-122"/>
                <a:sym typeface="Symbol" pitchFamily="18" charset="2"/>
              </a:rPr>
              <a:t></a:t>
            </a:r>
            <a:r>
              <a:rPr lang="en-US" altLang="zh-CN" sz="2800" kern="0" baseline="-25000" dirty="0">
                <a:solidFill>
                  <a:srgbClr val="FFFF00"/>
                </a:solidFill>
                <a:ea typeface="黑体" pitchFamily="49" charset="-122"/>
                <a:sym typeface="Symbol" pitchFamily="18" charset="2"/>
              </a:rPr>
              <a:t>0</a:t>
            </a:r>
            <a:r>
              <a:rPr lang="zh-CN" altLang="en-US" sz="2800" kern="0" dirty="0">
                <a:solidFill>
                  <a:srgbClr val="FFFFFF"/>
                </a:solidFill>
                <a:ea typeface="黑体" pitchFamily="49" charset="-122"/>
                <a:sym typeface="Symbol" pitchFamily="18" charset="2"/>
              </a:rPr>
              <a:t>绝对值未知，实际上</a:t>
            </a:r>
            <a:r>
              <a:rPr lang="zh-CN" altLang="en-US" sz="2800" b="1" i="1" kern="0" dirty="0">
                <a:solidFill>
                  <a:srgbClr val="FFFF00"/>
                </a:solidFill>
                <a:ea typeface="黑体" pitchFamily="49" charset="-122"/>
                <a:sym typeface="Symbol" pitchFamily="18" charset="2"/>
              </a:rPr>
              <a:t></a:t>
            </a:r>
            <a:r>
              <a:rPr lang="en-US" altLang="zh-CN" sz="2800" b="1" i="1" kern="0" baseline="30000" dirty="0">
                <a:solidFill>
                  <a:srgbClr val="FFFF00"/>
                </a:solidFill>
                <a:ea typeface="黑体" pitchFamily="49" charset="-122"/>
                <a:sym typeface="Symbol" pitchFamily="18" charset="2"/>
              </a:rPr>
              <a:t>o</a:t>
            </a:r>
            <a:r>
              <a:rPr lang="zh-CN" altLang="en-US" sz="2800" kern="0" dirty="0">
                <a:solidFill>
                  <a:srgbClr val="FFFFFF"/>
                </a:solidFill>
                <a:ea typeface="黑体" pitchFamily="49" charset="-122"/>
                <a:sym typeface="Symbol" pitchFamily="18" charset="2"/>
              </a:rPr>
              <a:t>的绝对值</a:t>
            </a:r>
            <a:r>
              <a:rPr lang="zh-CN" altLang="en-US" sz="2800" kern="0" dirty="0">
                <a:solidFill>
                  <a:schemeClr val="tx2"/>
                </a:solidFill>
                <a:ea typeface="黑体" pitchFamily="49" charset="-122"/>
                <a:sym typeface="Symbol" pitchFamily="18" charset="2"/>
              </a:rPr>
              <a:t>仍不可得</a:t>
            </a:r>
            <a:r>
              <a:rPr lang="zh-CN" altLang="en-US" sz="2800" kern="0" dirty="0" smtClean="0">
                <a:solidFill>
                  <a:schemeClr val="tx2"/>
                </a:solidFill>
                <a:ea typeface="黑体" pitchFamily="49" charset="-122"/>
                <a:sym typeface="Symbol" pitchFamily="18" charset="2"/>
              </a:rPr>
              <a:t>！</a:t>
            </a:r>
            <a:r>
              <a:rPr lang="zh-CN" altLang="en-US" sz="2800" kern="0" dirty="0">
                <a:solidFill>
                  <a:schemeClr val="tx2"/>
                </a:solidFill>
                <a:ea typeface="黑体" pitchFamily="49" charset="-122"/>
                <a:sym typeface="Symbol" pitchFamily="18" charset="2"/>
              </a:rPr>
              <a:t>！</a:t>
            </a:r>
            <a:endParaRPr lang="zh-CN" altLang="en-US" sz="2800" kern="0" dirty="0">
              <a:solidFill>
                <a:schemeClr val="tx2"/>
              </a:solidFill>
              <a:ea typeface="黑体" pitchFamily="49" charset="-122"/>
            </a:endParaRPr>
          </a:p>
        </p:txBody>
      </p:sp>
      <p:sp>
        <p:nvSpPr>
          <p:cNvPr id="11" name="Rectangle 3"/>
          <p:cNvSpPr txBox="1">
            <a:spLocks noChangeArrowheads="1"/>
          </p:cNvSpPr>
          <p:nvPr/>
        </p:nvSpPr>
        <p:spPr bwMode="auto">
          <a:xfrm>
            <a:off x="907870" y="2636839"/>
            <a:ext cx="821232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90000"/>
              </a:lnSpc>
              <a:buFontTx/>
              <a:buNone/>
              <a:defRPr/>
            </a:pPr>
            <a:r>
              <a:rPr lang="zh-CN" altLang="en-US" sz="2800" kern="0" dirty="0">
                <a:solidFill>
                  <a:srgbClr val="FFFFFF"/>
                </a:solidFill>
                <a:ea typeface="黑体" pitchFamily="49" charset="-122"/>
              </a:rPr>
              <a:t>因热力学中某组分化学位以</a:t>
            </a:r>
            <a:r>
              <a:rPr lang="en-US" altLang="zh-CN" sz="2800" i="1" kern="0" dirty="0">
                <a:solidFill>
                  <a:srgbClr val="FFFF00"/>
                </a:solidFill>
                <a:ea typeface="黑体" pitchFamily="49" charset="-122"/>
              </a:rPr>
              <a:t>j/</a:t>
            </a:r>
            <a:r>
              <a:rPr lang="en-US" altLang="zh-CN" sz="2800" i="1" kern="0" dirty="0" err="1">
                <a:solidFill>
                  <a:srgbClr val="FFFF00"/>
                </a:solidFill>
                <a:ea typeface="黑体" pitchFamily="49" charset="-122"/>
              </a:rPr>
              <a:t>mol</a:t>
            </a:r>
            <a:r>
              <a:rPr lang="zh-CN" altLang="en-US" sz="2800" kern="0" dirty="0">
                <a:solidFill>
                  <a:srgbClr val="FFFFFF"/>
                </a:solidFill>
                <a:ea typeface="黑体" pitchFamily="49" charset="-122"/>
              </a:rPr>
              <a:t>为单位，</a:t>
            </a:r>
          </a:p>
        </p:txBody>
      </p:sp>
      <p:sp>
        <p:nvSpPr>
          <p:cNvPr id="2" name="矩形标注 1"/>
          <p:cNvSpPr/>
          <p:nvPr/>
        </p:nvSpPr>
        <p:spPr bwMode="auto">
          <a:xfrm>
            <a:off x="1524000" y="4149725"/>
            <a:ext cx="2032000" cy="503238"/>
          </a:xfrm>
          <a:prstGeom prst="wedgeRectCallout">
            <a:avLst>
              <a:gd name="adj1" fmla="val -24110"/>
              <a:gd name="adj2" fmla="val -109920"/>
            </a:avLst>
          </a:prstGeom>
          <a:solidFill>
            <a:schemeClr val="accent1">
              <a:lumMod val="20000"/>
              <a:lumOff val="80000"/>
            </a:schemeClr>
          </a:solidFill>
          <a:ln w="9525" cap="flat" cmpd="sng" algn="ctr">
            <a:solidFill>
              <a:srgbClr val="FF0000"/>
            </a:solidFill>
            <a:prstDash val="solid"/>
            <a:round/>
            <a:headEnd type="none" w="med" len="med"/>
            <a:tailEnd type="none" w="med" len="med"/>
          </a:ln>
          <a:effectLst/>
          <a:extLst/>
        </p:spPr>
        <p:txBody>
          <a:bodyPr wrap="none"/>
          <a:lstStyle/>
          <a:p>
            <a:pPr algn="ctr" fontAlgn="base">
              <a:spcBef>
                <a:spcPct val="20000"/>
              </a:spcBef>
              <a:spcAft>
                <a:spcPct val="0"/>
              </a:spcAft>
              <a:defRPr/>
            </a:pPr>
            <a:r>
              <a:rPr kumimoji="1" lang="en-US" altLang="zh-CN" sz="2400" b="1" i="1" dirty="0">
                <a:solidFill>
                  <a:srgbClr val="FF0000"/>
                </a:solidFill>
                <a:ea typeface="微软雅黑" panose="020B0503020204020204" pitchFamily="34" charset="-122"/>
              </a:rPr>
              <a:t>j/</a:t>
            </a:r>
            <a:r>
              <a:rPr kumimoji="1" lang="en-US" altLang="zh-CN" sz="2400" b="1" i="1" dirty="0" err="1">
                <a:solidFill>
                  <a:srgbClr val="FF0000"/>
                </a:solidFill>
                <a:ea typeface="微软雅黑" panose="020B0503020204020204" pitchFamily="34" charset="-122"/>
              </a:rPr>
              <a:t>mol</a:t>
            </a:r>
            <a:r>
              <a:rPr kumimoji="1" lang="zh-CN" altLang="en-US" sz="2400" b="1" dirty="0">
                <a:solidFill>
                  <a:srgbClr val="0000FF"/>
                </a:solidFill>
                <a:ea typeface="微软雅黑" panose="020B0503020204020204" pitchFamily="34" charset="-122"/>
              </a:rPr>
              <a:t>为单位</a:t>
            </a:r>
          </a:p>
        </p:txBody>
      </p:sp>
      <p:sp>
        <p:nvSpPr>
          <p:cNvPr id="13" name="Rectangle 3"/>
          <p:cNvSpPr txBox="1">
            <a:spLocks noChangeArrowheads="1"/>
          </p:cNvSpPr>
          <p:nvPr/>
        </p:nvSpPr>
        <p:spPr bwMode="auto">
          <a:xfrm>
            <a:off x="1259478" y="4702177"/>
            <a:ext cx="14636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90000"/>
              </a:lnSpc>
              <a:buFontTx/>
              <a:buNone/>
              <a:defRPr/>
            </a:pPr>
            <a:r>
              <a:rPr lang="zh-CN" altLang="en-US" sz="2800" kern="0" dirty="0">
                <a:solidFill>
                  <a:srgbClr val="FFFFFF"/>
                </a:solidFill>
                <a:ea typeface="黑体" pitchFamily="49" charset="-122"/>
              </a:rPr>
              <a:t>其中</a:t>
            </a:r>
          </a:p>
        </p:txBody>
      </p:sp>
      <p:sp>
        <p:nvSpPr>
          <p:cNvPr id="5131" name="TextBox 13"/>
          <p:cNvSpPr txBox="1">
            <a:spLocks noChangeArrowheads="1"/>
          </p:cNvSpPr>
          <p:nvPr/>
        </p:nvSpPr>
        <p:spPr bwMode="auto">
          <a:xfrm>
            <a:off x="9428163" y="1782763"/>
            <a:ext cx="107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400">
                <a:solidFill>
                  <a:srgbClr val="FFFFFF"/>
                </a:solidFill>
                <a:ea typeface="隶书" panose="02010509060101010101" pitchFamily="49" charset="-122"/>
              </a:rPr>
              <a:t>（</a:t>
            </a:r>
            <a:r>
              <a:rPr lang="en-US" altLang="zh-CN" sz="2400">
                <a:solidFill>
                  <a:srgbClr val="FFFFFF"/>
                </a:solidFill>
                <a:ea typeface="隶书" panose="02010509060101010101" pitchFamily="49" charset="-122"/>
              </a:rPr>
              <a:t>4.5</a:t>
            </a:r>
            <a:r>
              <a:rPr lang="zh-CN" altLang="en-US" sz="2400">
                <a:solidFill>
                  <a:srgbClr val="FFFFFF"/>
                </a:solidFill>
                <a:ea typeface="隶书" panose="02010509060101010101" pitchFamily="49" charset="-122"/>
              </a:rPr>
              <a:t>）</a:t>
            </a:r>
          </a:p>
        </p:txBody>
      </p:sp>
      <p:sp>
        <p:nvSpPr>
          <p:cNvPr id="5132" name="TextBox 14"/>
          <p:cNvSpPr txBox="1">
            <a:spLocks noChangeArrowheads="1"/>
          </p:cNvSpPr>
          <p:nvPr/>
        </p:nvSpPr>
        <p:spPr bwMode="auto">
          <a:xfrm>
            <a:off x="8896350" y="3486151"/>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r" eaLnBrk="1" fontAlgn="base" hangingPunct="1">
              <a:spcBef>
                <a:spcPct val="20000"/>
              </a:spcBef>
              <a:spcAft>
                <a:spcPct val="0"/>
              </a:spcAft>
              <a:buFontTx/>
              <a:buNone/>
            </a:pPr>
            <a:r>
              <a:rPr lang="zh-CN" altLang="en-US" sz="2400">
                <a:solidFill>
                  <a:srgbClr val="FFFFFF"/>
                </a:solidFill>
                <a:ea typeface="隶书" panose="02010509060101010101" pitchFamily="49" charset="-122"/>
              </a:rPr>
              <a:t>（</a:t>
            </a:r>
            <a:r>
              <a:rPr lang="en-US" altLang="zh-CN" sz="2400">
                <a:solidFill>
                  <a:srgbClr val="FFFFFF"/>
                </a:solidFill>
                <a:ea typeface="隶书" panose="02010509060101010101" pitchFamily="49" charset="-122"/>
              </a:rPr>
              <a:t>4.6</a:t>
            </a:r>
            <a:r>
              <a:rPr lang="zh-CN" altLang="en-US" sz="2400">
                <a:solidFill>
                  <a:srgbClr val="FFFFFF"/>
                </a:solidFill>
                <a:ea typeface="隶书" panose="02010509060101010101" pitchFamily="49" charset="-122"/>
              </a:rPr>
              <a:t>）</a:t>
            </a:r>
          </a:p>
        </p:txBody>
      </p:sp>
      <p:sp>
        <p:nvSpPr>
          <p:cNvPr id="5133" name="TextBox 15"/>
          <p:cNvSpPr txBox="1">
            <a:spLocks noChangeArrowheads="1"/>
          </p:cNvSpPr>
          <p:nvPr/>
        </p:nvSpPr>
        <p:spPr bwMode="auto">
          <a:xfrm>
            <a:off x="9088439" y="4797426"/>
            <a:ext cx="172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400">
                <a:solidFill>
                  <a:srgbClr val="FFFFFF"/>
                </a:solidFill>
                <a:ea typeface="隶书" panose="02010509060101010101" pitchFamily="49" charset="-122"/>
              </a:rPr>
              <a:t>（</a:t>
            </a:r>
            <a:r>
              <a:rPr lang="en-US" altLang="zh-CN" sz="2400">
                <a:solidFill>
                  <a:srgbClr val="FFFFFF"/>
                </a:solidFill>
                <a:ea typeface="隶书" panose="02010509060101010101" pitchFamily="49" charset="-122"/>
              </a:rPr>
              <a:t>4.7</a:t>
            </a:r>
            <a:r>
              <a:rPr lang="zh-CN" altLang="en-US" sz="2400">
                <a:solidFill>
                  <a:srgbClr val="FFFFFF"/>
                </a:solidFill>
                <a:ea typeface="隶书" panose="02010509060101010101" pitchFamily="49" charset="-122"/>
              </a:rPr>
              <a:t>）</a:t>
            </a:r>
          </a:p>
        </p:txBody>
      </p:sp>
      <p:sp>
        <p:nvSpPr>
          <p:cNvPr id="14" name="Rectangle 3"/>
          <p:cNvSpPr txBox="1">
            <a:spLocks noChangeArrowheads="1"/>
          </p:cNvSpPr>
          <p:nvPr/>
        </p:nvSpPr>
        <p:spPr bwMode="auto">
          <a:xfrm>
            <a:off x="907869" y="958850"/>
            <a:ext cx="5516744"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buFontTx/>
              <a:buNone/>
              <a:defRPr/>
            </a:pPr>
            <a:r>
              <a:rPr lang="zh-CN" altLang="en-US" sz="2800" kern="0" dirty="0">
                <a:solidFill>
                  <a:srgbClr val="FFFFFF"/>
                </a:solidFill>
                <a:ea typeface="黑体" pitchFamily="49" charset="-122"/>
              </a:rPr>
              <a:t>因而分子的化学位可表示为：</a:t>
            </a:r>
          </a:p>
          <a:p>
            <a:pPr eaLnBrk="1" hangingPunct="1">
              <a:lnSpc>
                <a:spcPct val="120000"/>
              </a:lnSpc>
              <a:buFontTx/>
              <a:buNone/>
              <a:defRPr/>
            </a:pPr>
            <a:endParaRPr lang="zh-CN" altLang="en-US" sz="2800" kern="0" dirty="0">
              <a:solidFill>
                <a:srgbClr val="FFFFFF"/>
              </a:solidFill>
              <a:ea typeface="黑体" pitchFamily="49" charset="-122"/>
            </a:endParaRPr>
          </a:p>
          <a:p>
            <a:pPr eaLnBrk="1" hangingPunct="1">
              <a:lnSpc>
                <a:spcPct val="120000"/>
              </a:lnSpc>
              <a:buFontTx/>
              <a:buNone/>
              <a:defRPr/>
            </a:pPr>
            <a:endParaRPr lang="zh-CN" altLang="en-US" sz="2800" kern="0" dirty="0">
              <a:solidFill>
                <a:srgbClr val="FFFFFF"/>
              </a:solidFill>
              <a:ea typeface="黑体" pitchFamily="49" charset="-122"/>
            </a:endParaRPr>
          </a:p>
        </p:txBody>
      </p:sp>
      <p:sp>
        <p:nvSpPr>
          <p:cNvPr id="4" name="文本框 3"/>
          <p:cNvSpPr txBox="1"/>
          <p:nvPr/>
        </p:nvSpPr>
        <p:spPr>
          <a:xfrm>
            <a:off x="6788154" y="3411538"/>
            <a:ext cx="2143536" cy="523220"/>
          </a:xfrm>
          <a:prstGeom prst="rect">
            <a:avLst/>
          </a:prstGeom>
          <a:noFill/>
        </p:spPr>
        <p:txBody>
          <a:bodyPr wrap="none" rtlCol="0">
            <a:spAutoFit/>
          </a:bodyPr>
          <a:lstStyle/>
          <a:p>
            <a:r>
              <a:rPr lang="en-US" altLang="zh-CN" sz="2800" b="1" i="1" dirty="0" smtClean="0">
                <a:solidFill>
                  <a:schemeClr val="tx2"/>
                </a:solidFill>
              </a:rPr>
              <a:t>= </a:t>
            </a:r>
            <a:r>
              <a:rPr lang="en-US" altLang="zh-CN" sz="2800" b="1" i="1" dirty="0" smtClean="0">
                <a:solidFill>
                  <a:schemeClr val="tx2"/>
                </a:solidFill>
                <a:sym typeface="Symbol" panose="05050102010706020507" pitchFamily="18" charset="2"/>
              </a:rPr>
              <a:t></a:t>
            </a:r>
            <a:r>
              <a:rPr lang="en-US" altLang="zh-CN" sz="2800" b="1" i="1" baseline="30000" dirty="0" smtClean="0">
                <a:solidFill>
                  <a:schemeClr val="tx2"/>
                </a:solidFill>
                <a:sym typeface="Symbol" panose="05050102010706020507" pitchFamily="18" charset="2"/>
              </a:rPr>
              <a:t>o</a:t>
            </a:r>
            <a:r>
              <a:rPr lang="en-US" altLang="zh-CN" sz="2800" b="1" i="1" dirty="0" smtClean="0">
                <a:solidFill>
                  <a:schemeClr val="tx2"/>
                </a:solidFill>
                <a:sym typeface="Symbol" panose="05050102010706020507" pitchFamily="18" charset="2"/>
              </a:rPr>
              <a:t> + </a:t>
            </a:r>
            <a:r>
              <a:rPr lang="en-US" altLang="zh-CN" sz="2800" b="1" i="1" dirty="0" err="1" smtClean="0">
                <a:solidFill>
                  <a:schemeClr val="tx2"/>
                </a:solidFill>
                <a:sym typeface="Symbol" panose="05050102010706020507" pitchFamily="18" charset="2"/>
              </a:rPr>
              <a:t>RTlnp</a:t>
            </a:r>
            <a:endParaRPr lang="zh-CN" altLang="en-US" sz="2800" b="1" i="1" dirty="0">
              <a:solidFill>
                <a:schemeClr val="tx2"/>
              </a:solidFill>
            </a:endParaRPr>
          </a:p>
        </p:txBody>
      </p:sp>
    </p:spTree>
    <p:extLst>
      <p:ext uri="{BB962C8B-B14F-4D97-AF65-F5344CB8AC3E}">
        <p14:creationId xmlns:p14="http://schemas.microsoft.com/office/powerpoint/2010/main" val="1615139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fade">
                                      <p:cBhvr>
                                        <p:cTn id="18" dur="500"/>
                                        <p:tgtEl>
                                          <p:spTgt spid="51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32"/>
                                        </p:tgtEl>
                                        <p:attrNameLst>
                                          <p:attrName>style.visibility</p:attrName>
                                        </p:attrNameLst>
                                      </p:cBhvr>
                                      <p:to>
                                        <p:strVal val="visible"/>
                                      </p:to>
                                    </p:set>
                                    <p:animEffect transition="in" filter="fade">
                                      <p:cBhvr>
                                        <p:cTn id="24" dur="500"/>
                                        <p:tgtEl>
                                          <p:spTgt spid="51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5126"/>
                                        </p:tgtEl>
                                        <p:attrNameLst>
                                          <p:attrName>style.visibility</p:attrName>
                                        </p:attrNameLst>
                                      </p:cBhvr>
                                      <p:to>
                                        <p:strVal val="visible"/>
                                      </p:to>
                                    </p:set>
                                    <p:animEffect transition="in" filter="fade">
                                      <p:cBhvr>
                                        <p:cTn id="37" dur="500"/>
                                        <p:tgtEl>
                                          <p:spTgt spid="51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33"/>
                                        </p:tgtEl>
                                        <p:attrNameLst>
                                          <p:attrName>style.visibility</p:attrName>
                                        </p:attrNameLst>
                                      </p:cBhvr>
                                      <p:to>
                                        <p:strVal val="visible"/>
                                      </p:to>
                                    </p:set>
                                    <p:animEffect transition="in" filter="fade">
                                      <p:cBhvr>
                                        <p:cTn id="40" dur="500"/>
                                        <p:tgtEl>
                                          <p:spTgt spid="513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13" grpId="0"/>
      <p:bldP spid="5131" grpId="0"/>
      <p:bldP spid="5132" grpId="0"/>
      <p:bldP spid="5133" grpId="0"/>
      <p:bldP spid="14"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522515" y="1061597"/>
            <a:ext cx="11397342" cy="2657475"/>
          </a:xfrm>
        </p:spPr>
        <p:txBody>
          <a:bodyPr/>
          <a:lstStyle/>
          <a:p>
            <a:pPr eaLnBrk="1" hangingPunct="1">
              <a:lnSpc>
                <a:spcPct val="130000"/>
              </a:lnSpc>
            </a:pPr>
            <a:r>
              <a:rPr lang="zh-CN" altLang="en-US" sz="2400" dirty="0">
                <a:ea typeface="黑体" panose="02010609060101010101" pitchFamily="49" charset="-122"/>
              </a:rPr>
              <a:t>以</a:t>
            </a:r>
            <a:r>
              <a:rPr lang="en-US" altLang="zh-CN" sz="2400" b="1" i="1" dirty="0">
                <a:solidFill>
                  <a:srgbClr val="FFFF00"/>
                </a:solidFill>
                <a:ea typeface="黑体" panose="02010609060101010101" pitchFamily="49" charset="-122"/>
              </a:rPr>
              <a:t>N</a:t>
            </a:r>
            <a:r>
              <a:rPr lang="en-US" altLang="zh-CN" sz="2400" b="1" i="1" baseline="-25000" dirty="0">
                <a:solidFill>
                  <a:srgbClr val="FFFF00"/>
                </a:solidFill>
                <a:ea typeface="黑体" panose="02010609060101010101" pitchFamily="49" charset="-122"/>
              </a:rPr>
              <a:t>S</a:t>
            </a:r>
            <a:r>
              <a:rPr lang="en-US" altLang="zh-CN" sz="2400" b="1" i="1" dirty="0">
                <a:solidFill>
                  <a:srgbClr val="FFFF00"/>
                </a:solidFill>
                <a:ea typeface="黑体" panose="02010609060101010101" pitchFamily="49" charset="-122"/>
              </a:rPr>
              <a:t> </a:t>
            </a:r>
            <a:r>
              <a:rPr lang="zh-CN" altLang="en-US" sz="2400" dirty="0">
                <a:ea typeface="黑体" panose="02010609060101010101" pitchFamily="49" charset="-122"/>
              </a:rPr>
              <a:t>和</a:t>
            </a:r>
            <a:r>
              <a:rPr lang="en-US" altLang="zh-CN" sz="2400" b="1" i="1" dirty="0">
                <a:solidFill>
                  <a:srgbClr val="FFFF00"/>
                </a:solidFill>
                <a:ea typeface="黑体" panose="02010609060101010101" pitchFamily="49" charset="-122"/>
              </a:rPr>
              <a:t>N</a:t>
            </a:r>
            <a:r>
              <a:rPr lang="en-US" altLang="zh-CN" sz="2400" b="1" i="1" baseline="-25000" dirty="0">
                <a:solidFill>
                  <a:srgbClr val="FFFF00"/>
                </a:solidFill>
                <a:ea typeface="黑体" panose="02010609060101010101" pitchFamily="49" charset="-122"/>
              </a:rPr>
              <a:t>A</a:t>
            </a:r>
            <a:r>
              <a:rPr lang="zh-CN" altLang="en-US" sz="2400" dirty="0">
                <a:ea typeface="黑体" panose="02010609060101010101" pitchFamily="49" charset="-122"/>
              </a:rPr>
              <a:t>表示固体表面吸附位数和吸附分子总数；</a:t>
            </a:r>
            <a:endParaRPr lang="en-US" altLang="zh-CN" sz="2400" dirty="0">
              <a:ea typeface="黑体" panose="02010609060101010101" pitchFamily="49" charset="-122"/>
            </a:endParaRPr>
          </a:p>
          <a:p>
            <a:pPr eaLnBrk="1" hangingPunct="1">
              <a:lnSpc>
                <a:spcPct val="130000"/>
              </a:lnSpc>
            </a:pPr>
            <a:r>
              <a:rPr lang="en-US" altLang="zh-CN" sz="2400" b="1" i="1" dirty="0">
                <a:solidFill>
                  <a:srgbClr val="FFFF00"/>
                </a:solidFill>
                <a:ea typeface="黑体" panose="02010609060101010101" pitchFamily="49" charset="-122"/>
              </a:rPr>
              <a:t>a</a:t>
            </a:r>
            <a:r>
              <a:rPr lang="en-US" altLang="zh-CN" sz="2400" b="1" i="1" baseline="-25000" dirty="0">
                <a:solidFill>
                  <a:srgbClr val="FFFF00"/>
                </a:solidFill>
                <a:ea typeface="黑体" panose="02010609060101010101" pitchFamily="49" charset="-122"/>
              </a:rPr>
              <a:t>m</a:t>
            </a:r>
            <a:r>
              <a:rPr lang="zh-CN" altLang="en-US" sz="2400" dirty="0">
                <a:ea typeface="黑体" panose="02010609060101010101" pitchFamily="49" charset="-122"/>
              </a:rPr>
              <a:t>表示吸附相中已形成</a:t>
            </a:r>
            <a:r>
              <a:rPr lang="en-US" altLang="zh-CN" sz="2400" b="1" i="1" dirty="0">
                <a:solidFill>
                  <a:schemeClr val="tx2"/>
                </a:solidFill>
                <a:ea typeface="黑体" panose="02010609060101010101" pitchFamily="49" charset="-122"/>
              </a:rPr>
              <a:t>m</a:t>
            </a:r>
            <a:r>
              <a:rPr lang="zh-CN" altLang="en-US" sz="2400" dirty="0">
                <a:ea typeface="黑体" panose="02010609060101010101" pitchFamily="49" charset="-122"/>
              </a:rPr>
              <a:t>个吸附分子层的吸附位数；</a:t>
            </a:r>
            <a:endParaRPr lang="en-US" altLang="zh-CN" sz="2400" dirty="0">
              <a:ea typeface="黑体" panose="02010609060101010101" pitchFamily="49" charset="-122"/>
            </a:endParaRPr>
          </a:p>
          <a:p>
            <a:pPr eaLnBrk="1" hangingPunct="1">
              <a:lnSpc>
                <a:spcPct val="130000"/>
              </a:lnSpc>
            </a:pPr>
            <a:r>
              <a:rPr lang="zh-CN" altLang="en-US" sz="2400" dirty="0" smtClean="0">
                <a:ea typeface="黑体" panose="02010609060101010101" pitchFamily="49" charset="-122"/>
              </a:rPr>
              <a:t>先定义</a:t>
            </a:r>
            <a:r>
              <a:rPr lang="en-US" altLang="zh-CN" sz="2400" b="1" i="1" dirty="0">
                <a:solidFill>
                  <a:srgbClr val="FFFF00"/>
                </a:solidFill>
                <a:ea typeface="黑体" panose="02010609060101010101" pitchFamily="49" charset="-122"/>
              </a:rPr>
              <a:t>q(0)=1</a:t>
            </a:r>
            <a:r>
              <a:rPr lang="zh-CN" altLang="en-US" sz="2400" dirty="0">
                <a:solidFill>
                  <a:srgbClr val="FFFFFF"/>
                </a:solidFill>
                <a:ea typeface="黑体" panose="02010609060101010101" pitchFamily="49" charset="-122"/>
              </a:rPr>
              <a:t>为空白吸附位的配分函数，</a:t>
            </a:r>
            <a:r>
              <a:rPr lang="en-US" altLang="zh-CN" sz="2400" b="1" i="1" dirty="0">
                <a:solidFill>
                  <a:srgbClr val="FFFF00"/>
                </a:solidFill>
                <a:ea typeface="黑体" panose="02010609060101010101" pitchFamily="49" charset="-122"/>
              </a:rPr>
              <a:t>q</a:t>
            </a:r>
            <a:r>
              <a:rPr lang="en-US" altLang="zh-CN" sz="2400" b="1" i="1" baseline="-25000" dirty="0">
                <a:solidFill>
                  <a:srgbClr val="FFFF00"/>
                </a:solidFill>
                <a:ea typeface="黑体" panose="02010609060101010101" pitchFamily="49" charset="-122"/>
              </a:rPr>
              <a:t>1</a:t>
            </a:r>
            <a:r>
              <a:rPr lang="zh-CN" altLang="en-US" sz="2400" dirty="0">
                <a:solidFill>
                  <a:srgbClr val="FFFFFF"/>
                </a:solidFill>
                <a:ea typeface="黑体" panose="02010609060101010101" pitchFamily="49" charset="-122"/>
              </a:rPr>
              <a:t>为第一层吸附分子的配分函数，</a:t>
            </a:r>
            <a:r>
              <a:rPr lang="en-US" altLang="zh-CN" sz="2400" b="1" i="1" dirty="0">
                <a:solidFill>
                  <a:srgbClr val="FFFF00"/>
                </a:solidFill>
                <a:ea typeface="黑体" panose="02010609060101010101" pitchFamily="49" charset="-122"/>
              </a:rPr>
              <a:t>q</a:t>
            </a:r>
            <a:r>
              <a:rPr lang="en-US" altLang="zh-CN" sz="2400" b="1" i="1" baseline="-25000" dirty="0">
                <a:solidFill>
                  <a:srgbClr val="FFFF00"/>
                </a:solidFill>
                <a:ea typeface="黑体" panose="02010609060101010101" pitchFamily="49" charset="-122"/>
              </a:rPr>
              <a:t>2</a:t>
            </a:r>
            <a:r>
              <a:rPr lang="zh-CN" altLang="en-US" sz="2400" dirty="0">
                <a:solidFill>
                  <a:srgbClr val="FFFFFF"/>
                </a:solidFill>
                <a:ea typeface="黑体" panose="02010609060101010101" pitchFamily="49" charset="-122"/>
              </a:rPr>
              <a:t>为高层吸附分子的</a:t>
            </a:r>
            <a:r>
              <a:rPr lang="zh-CN" altLang="en-US" sz="2400" dirty="0" smtClean="0">
                <a:solidFill>
                  <a:srgbClr val="FFFFFF"/>
                </a:solidFill>
                <a:ea typeface="黑体" panose="02010609060101010101" pitchFamily="49" charset="-122"/>
              </a:rPr>
              <a:t>配分函数；</a:t>
            </a:r>
            <a:endParaRPr lang="en-US" altLang="zh-CN" sz="2400" dirty="0" smtClean="0">
              <a:solidFill>
                <a:srgbClr val="FFFFFF"/>
              </a:solidFill>
              <a:ea typeface="黑体" panose="02010609060101010101" pitchFamily="49" charset="-122"/>
            </a:endParaRPr>
          </a:p>
          <a:p>
            <a:pPr eaLnBrk="1" hangingPunct="1">
              <a:lnSpc>
                <a:spcPct val="130000"/>
              </a:lnSpc>
            </a:pPr>
            <a:r>
              <a:rPr lang="zh-CN" altLang="en-US" sz="2400" dirty="0" smtClean="0">
                <a:ea typeface="黑体" panose="02010609060101010101" pitchFamily="49" charset="-122"/>
              </a:rPr>
              <a:t>将</a:t>
            </a:r>
            <a:r>
              <a:rPr lang="zh-CN" altLang="en-US" sz="2400" dirty="0">
                <a:ea typeface="黑体" panose="02010609060101010101" pitchFamily="49" charset="-122"/>
              </a:rPr>
              <a:t>任一吸附位连同叠加在它上面的</a:t>
            </a:r>
            <a:r>
              <a:rPr lang="en-US" altLang="zh-CN" sz="2400" b="1" i="1" dirty="0">
                <a:solidFill>
                  <a:srgbClr val="FFFF00"/>
                </a:solidFill>
                <a:ea typeface="黑体" panose="02010609060101010101" pitchFamily="49" charset="-122"/>
              </a:rPr>
              <a:t>m</a:t>
            </a:r>
            <a:r>
              <a:rPr lang="zh-CN" altLang="en-US" sz="2400" dirty="0">
                <a:ea typeface="黑体" panose="02010609060101010101" pitchFamily="49" charset="-122"/>
              </a:rPr>
              <a:t>个吸附分子看成是构成固体表面的一个独立单元</a:t>
            </a:r>
            <a:r>
              <a:rPr lang="zh-CN" altLang="en-US" sz="2400" dirty="0" smtClean="0">
                <a:ea typeface="黑体" panose="02010609060101010101" pitchFamily="49" charset="-122"/>
              </a:rPr>
              <a:t>，</a:t>
            </a:r>
            <a:r>
              <a:rPr lang="zh-CN" altLang="en-US" sz="2400" dirty="0" smtClean="0">
                <a:solidFill>
                  <a:srgbClr val="FFFFFF"/>
                </a:solidFill>
                <a:ea typeface="黑体" panose="02010609060101010101" pitchFamily="49" charset="-122"/>
              </a:rPr>
              <a:t>那么</a:t>
            </a:r>
            <a:r>
              <a:rPr lang="zh-CN" altLang="en-US" sz="2400" dirty="0" smtClean="0">
                <a:ea typeface="黑体" panose="02010609060101010101" pitchFamily="49" charset="-122"/>
              </a:rPr>
              <a:t>其</a:t>
            </a:r>
            <a:r>
              <a:rPr lang="zh-CN" altLang="en-US" sz="2400" dirty="0">
                <a:ea typeface="黑体" panose="02010609060101010101" pitchFamily="49" charset="-122"/>
              </a:rPr>
              <a:t>配分函数</a:t>
            </a:r>
            <a:r>
              <a:rPr lang="en-US" altLang="zh-CN" sz="2400" b="1" i="1" dirty="0">
                <a:solidFill>
                  <a:srgbClr val="FFFF00"/>
                </a:solidFill>
                <a:ea typeface="黑体" panose="02010609060101010101" pitchFamily="49" charset="-122"/>
              </a:rPr>
              <a:t>q(m)</a:t>
            </a:r>
            <a:r>
              <a:rPr lang="zh-CN" altLang="en-US" sz="2400" dirty="0">
                <a:ea typeface="黑体" panose="02010609060101010101" pitchFamily="49" charset="-122"/>
              </a:rPr>
              <a:t>由析因子性质有：</a:t>
            </a:r>
          </a:p>
        </p:txBody>
      </p:sp>
      <p:graphicFrame>
        <p:nvGraphicFramePr>
          <p:cNvPr id="40963" name="Object 4"/>
          <p:cNvGraphicFramePr>
            <a:graphicFrameLocks noChangeAspect="1"/>
          </p:cNvGraphicFramePr>
          <p:nvPr>
            <p:extLst>
              <p:ext uri="{D42A27DB-BD31-4B8C-83A1-F6EECF244321}">
                <p14:modId xmlns:p14="http://schemas.microsoft.com/office/powerpoint/2010/main" val="4020975615"/>
              </p:ext>
            </p:extLst>
          </p:nvPr>
        </p:nvGraphicFramePr>
        <p:xfrm>
          <a:off x="1315497" y="4483358"/>
          <a:ext cx="5376863" cy="1006475"/>
        </p:xfrm>
        <a:graphic>
          <a:graphicData uri="http://schemas.openxmlformats.org/presentationml/2006/ole">
            <mc:AlternateContent xmlns:mc="http://schemas.openxmlformats.org/markup-compatibility/2006">
              <mc:Choice xmlns:v="urn:schemas-microsoft-com:vml" Requires="v">
                <p:oleObj spid="_x0000_s39016" name="公式" r:id="rId3" imgW="2578100" imgH="482600" progId="Equation.3">
                  <p:embed/>
                </p:oleObj>
              </mc:Choice>
              <mc:Fallback>
                <p:oleObj name="公式" r:id="rId3" imgW="25781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497" y="4483358"/>
                        <a:ext cx="5376863" cy="10064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988" name="组合 1"/>
          <p:cNvGrpSpPr>
            <a:grpSpLocks/>
          </p:cNvGrpSpPr>
          <p:nvPr/>
        </p:nvGrpSpPr>
        <p:grpSpPr bwMode="auto">
          <a:xfrm>
            <a:off x="6873283" y="4443670"/>
            <a:ext cx="2955925" cy="1046163"/>
            <a:chOff x="6152579" y="3926630"/>
            <a:chExt cx="2955925" cy="1045655"/>
          </a:xfrm>
        </p:grpSpPr>
        <p:graphicFrame>
          <p:nvGraphicFramePr>
            <p:cNvPr id="41991" name="Object 5"/>
            <p:cNvGraphicFramePr>
              <a:graphicFrameLocks noChangeAspect="1"/>
            </p:cNvGraphicFramePr>
            <p:nvPr/>
          </p:nvGraphicFramePr>
          <p:xfrm>
            <a:off x="6152579" y="3963765"/>
            <a:ext cx="2955925" cy="1008520"/>
          </p:xfrm>
          <a:graphic>
            <a:graphicData uri="http://schemas.openxmlformats.org/presentationml/2006/ole">
              <mc:AlternateContent xmlns:mc="http://schemas.openxmlformats.org/markup-compatibility/2006">
                <mc:Choice xmlns:v="urn:schemas-microsoft-com:vml" Requires="v">
                  <p:oleObj spid="_x0000_s39017" name="CS ChemDraw Drawing" r:id="rId5" imgW="1844040" imgH="629920" progId="ChemDraw.Document.4.5">
                    <p:embed/>
                  </p:oleObj>
                </mc:Choice>
                <mc:Fallback>
                  <p:oleObj name="CS ChemDraw Drawing" r:id="rId5" imgW="1844040" imgH="62992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2579" y="3963765"/>
                          <a:ext cx="2955925" cy="100852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2" name="TextBox 5"/>
            <p:cNvSpPr txBox="1">
              <a:spLocks noChangeArrowheads="1"/>
            </p:cNvSpPr>
            <p:nvPr/>
          </p:nvSpPr>
          <p:spPr bwMode="auto">
            <a:xfrm>
              <a:off x="6156176" y="3926630"/>
              <a:ext cx="23042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200" b="1">
                  <a:solidFill>
                    <a:srgbClr val="FF0000"/>
                  </a:solidFill>
                  <a:ea typeface="黑体" panose="02010609060101010101" pitchFamily="49" charset="-122"/>
                </a:rPr>
                <a:t>独立吸附位模型</a:t>
              </a:r>
              <a:endParaRPr lang="zh-CN" altLang="en-US" sz="2200">
                <a:solidFill>
                  <a:srgbClr val="FF0000"/>
                </a:solidFill>
                <a:ea typeface="隶书" panose="02010509060101010101" pitchFamily="49" charset="-122"/>
              </a:endParaRPr>
            </a:p>
          </p:txBody>
        </p:sp>
      </p:grpSp>
      <p:sp>
        <p:nvSpPr>
          <p:cNvPr id="7" name="Rectangle 3"/>
          <p:cNvSpPr txBox="1">
            <a:spLocks noChangeArrowheads="1"/>
          </p:cNvSpPr>
          <p:nvPr/>
        </p:nvSpPr>
        <p:spPr bwMode="auto">
          <a:xfrm>
            <a:off x="365761" y="379414"/>
            <a:ext cx="11554096"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30000"/>
              </a:lnSpc>
              <a:buNone/>
              <a:defRPr/>
            </a:pPr>
            <a:r>
              <a:rPr lang="zh-CN" altLang="en-US" sz="2400" kern="0" dirty="0">
                <a:solidFill>
                  <a:srgbClr val="FFFFFF"/>
                </a:solidFill>
                <a:ea typeface="黑体" panose="02010609060101010101" pitchFamily="49" charset="-122"/>
              </a:rPr>
              <a:t>       在理想情况下，固体表面各个吸附位互不干扰，任何吸附位如何叠加均为随机。</a:t>
            </a:r>
          </a:p>
        </p:txBody>
      </p:sp>
    </p:spTree>
    <p:extLst>
      <p:ext uri="{BB962C8B-B14F-4D97-AF65-F5344CB8AC3E}">
        <p14:creationId xmlns:p14="http://schemas.microsoft.com/office/powerpoint/2010/main" val="2644660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529046" y="260350"/>
            <a:ext cx="11175274" cy="2160588"/>
          </a:xfrm>
        </p:spPr>
        <p:txBody>
          <a:bodyPr/>
          <a:lstStyle/>
          <a:p>
            <a:pPr marL="0" indent="0" eaLnBrk="1" hangingPunct="1">
              <a:lnSpc>
                <a:spcPct val="120000"/>
              </a:lnSpc>
              <a:buNone/>
            </a:pPr>
            <a:r>
              <a:rPr lang="zh-CN" altLang="en-US" sz="2400" dirty="0" smtClean="0">
                <a:ea typeface="黑体" panose="02010609060101010101" pitchFamily="49" charset="-122"/>
              </a:rPr>
              <a:t>设</a:t>
            </a:r>
            <a:r>
              <a:rPr lang="zh-CN" altLang="en-US" sz="2400" dirty="0">
                <a:ea typeface="黑体" panose="02010609060101010101" pitchFamily="49" charset="-122"/>
              </a:rPr>
              <a:t>吸附相中各独立吸附位分布的一套组合样式</a:t>
            </a:r>
            <a:r>
              <a:rPr lang="en-US" altLang="zh-CN" sz="2400" b="1" i="1" dirty="0">
                <a:solidFill>
                  <a:srgbClr val="FFFF00"/>
                </a:solidFill>
                <a:ea typeface="黑体" panose="02010609060101010101" pitchFamily="49" charset="-122"/>
              </a:rPr>
              <a:t>{a</a:t>
            </a:r>
            <a:r>
              <a:rPr lang="en-US" altLang="zh-CN" sz="2400" b="1" i="1" baseline="-25000" dirty="0">
                <a:solidFill>
                  <a:srgbClr val="FFFF00"/>
                </a:solidFill>
                <a:ea typeface="黑体" panose="02010609060101010101" pitchFamily="49" charset="-122"/>
              </a:rPr>
              <a:t>m</a:t>
            </a:r>
            <a:r>
              <a:rPr lang="en-US" altLang="zh-CN" sz="2400" b="1" i="1" dirty="0">
                <a:solidFill>
                  <a:srgbClr val="FFFF00"/>
                </a:solidFill>
                <a:ea typeface="黑体" panose="02010609060101010101" pitchFamily="49" charset="-122"/>
              </a:rPr>
              <a:t>}</a:t>
            </a:r>
            <a:r>
              <a:rPr lang="zh-CN" altLang="en-US" sz="2400" dirty="0">
                <a:ea typeface="黑体" panose="02010609060101010101" pitchFamily="49" charset="-122"/>
              </a:rPr>
              <a:t>为：</a:t>
            </a:r>
          </a:p>
          <a:p>
            <a:pPr marL="0" indent="0" eaLnBrk="1" hangingPunct="1">
              <a:lnSpc>
                <a:spcPct val="120000"/>
              </a:lnSpc>
              <a:buNone/>
            </a:pPr>
            <a:r>
              <a:rPr lang="zh-CN" altLang="en-US" sz="2400" dirty="0">
                <a:ea typeface="黑体" panose="02010609060101010101" pitchFamily="49" charset="-122"/>
              </a:rPr>
              <a:t>吸附层数  </a:t>
            </a:r>
            <a:r>
              <a:rPr lang="en-US" altLang="zh-CN" sz="2400" b="1" i="1" dirty="0">
                <a:solidFill>
                  <a:schemeClr val="tx2"/>
                </a:solidFill>
                <a:ea typeface="黑体" panose="02010609060101010101" pitchFamily="49" charset="-122"/>
              </a:rPr>
              <a:t>m</a:t>
            </a:r>
            <a:r>
              <a:rPr lang="en-US" altLang="zh-CN" sz="2400" b="1" dirty="0">
                <a:solidFill>
                  <a:schemeClr val="tx2"/>
                </a:solidFill>
                <a:ea typeface="黑体" panose="02010609060101010101" pitchFamily="49" charset="-122"/>
              </a:rPr>
              <a:t>:    0,  1,   2, …, </a:t>
            </a:r>
            <a:r>
              <a:rPr lang="en-US" altLang="zh-CN" sz="2400" b="1" i="1" dirty="0">
                <a:solidFill>
                  <a:schemeClr val="tx2"/>
                </a:solidFill>
                <a:ea typeface="黑体" panose="02010609060101010101" pitchFamily="49" charset="-122"/>
              </a:rPr>
              <a:t>l </a:t>
            </a:r>
            <a:r>
              <a:rPr lang="en-US" altLang="zh-CN" sz="2400" dirty="0">
                <a:ea typeface="黑体" panose="02010609060101010101" pitchFamily="49" charset="-122"/>
              </a:rPr>
              <a:t> </a:t>
            </a:r>
          </a:p>
          <a:p>
            <a:pPr marL="0" indent="0" eaLnBrk="1" hangingPunct="1">
              <a:lnSpc>
                <a:spcPct val="120000"/>
              </a:lnSpc>
              <a:buNone/>
            </a:pPr>
            <a:r>
              <a:rPr lang="zh-CN" altLang="en-US" sz="2400" dirty="0">
                <a:ea typeface="黑体" panose="02010609060101010101" pitchFamily="49" charset="-122"/>
              </a:rPr>
              <a:t>吸附位数  </a:t>
            </a:r>
            <a:r>
              <a:rPr lang="en-US" altLang="zh-CN" sz="2400" b="1" i="1" dirty="0">
                <a:solidFill>
                  <a:schemeClr val="tx2"/>
                </a:solidFill>
                <a:ea typeface="黑体" panose="02010609060101010101" pitchFamily="49" charset="-122"/>
              </a:rPr>
              <a:t>a</a:t>
            </a:r>
            <a:r>
              <a:rPr lang="en-US" altLang="zh-CN" sz="2400" dirty="0">
                <a:solidFill>
                  <a:schemeClr val="tx2"/>
                </a:solidFill>
                <a:ea typeface="黑体" panose="02010609060101010101" pitchFamily="49" charset="-122"/>
              </a:rPr>
              <a:t>:</a:t>
            </a:r>
            <a:r>
              <a:rPr lang="en-US" altLang="zh-CN" sz="2400" dirty="0">
                <a:ea typeface="黑体" panose="02010609060101010101" pitchFamily="49" charset="-122"/>
              </a:rPr>
              <a:t>     </a:t>
            </a:r>
            <a:r>
              <a:rPr lang="en-US" altLang="zh-CN" sz="2400" b="1" i="1" dirty="0">
                <a:solidFill>
                  <a:schemeClr val="tx2"/>
                </a:solidFill>
                <a:ea typeface="黑体" panose="02010609060101010101" pitchFamily="49" charset="-122"/>
              </a:rPr>
              <a:t>a</a:t>
            </a:r>
            <a:r>
              <a:rPr lang="en-US" altLang="zh-CN" sz="2400" b="1" i="1" baseline="-25000" dirty="0">
                <a:solidFill>
                  <a:schemeClr val="tx2"/>
                </a:solidFill>
                <a:ea typeface="黑体" panose="02010609060101010101" pitchFamily="49" charset="-122"/>
              </a:rPr>
              <a:t>0</a:t>
            </a:r>
            <a:r>
              <a:rPr lang="en-US" altLang="zh-CN" sz="2400" b="1" i="1" dirty="0">
                <a:solidFill>
                  <a:schemeClr val="tx2"/>
                </a:solidFill>
                <a:ea typeface="黑体" panose="02010609060101010101" pitchFamily="49" charset="-122"/>
              </a:rPr>
              <a:t>, a</a:t>
            </a:r>
            <a:r>
              <a:rPr lang="en-US" altLang="zh-CN" sz="2400" b="1" i="1" baseline="-25000" dirty="0">
                <a:solidFill>
                  <a:schemeClr val="tx2"/>
                </a:solidFill>
                <a:ea typeface="黑体" panose="02010609060101010101" pitchFamily="49" charset="-122"/>
              </a:rPr>
              <a:t>1</a:t>
            </a:r>
            <a:r>
              <a:rPr lang="en-US" altLang="zh-CN" sz="2400" b="1" i="1" dirty="0">
                <a:solidFill>
                  <a:schemeClr val="tx2"/>
                </a:solidFill>
                <a:ea typeface="黑体" panose="02010609060101010101" pitchFamily="49" charset="-122"/>
              </a:rPr>
              <a:t>, a</a:t>
            </a:r>
            <a:r>
              <a:rPr lang="en-US" altLang="zh-CN" sz="2400" b="1" i="1" baseline="-25000" dirty="0">
                <a:solidFill>
                  <a:schemeClr val="tx2"/>
                </a:solidFill>
                <a:ea typeface="黑体" panose="02010609060101010101" pitchFamily="49" charset="-122"/>
              </a:rPr>
              <a:t>2</a:t>
            </a:r>
            <a:r>
              <a:rPr lang="en-US" altLang="zh-CN" sz="2400" b="1" i="1" dirty="0">
                <a:solidFill>
                  <a:schemeClr val="tx2"/>
                </a:solidFill>
                <a:ea typeface="黑体" panose="02010609060101010101" pitchFamily="49" charset="-122"/>
              </a:rPr>
              <a:t>,…, a</a:t>
            </a:r>
            <a:r>
              <a:rPr lang="en-US" altLang="zh-CN" sz="2400" b="1" i="1" baseline="-25000" dirty="0">
                <a:solidFill>
                  <a:schemeClr val="tx2"/>
                </a:solidFill>
                <a:ea typeface="黑体" panose="02010609060101010101" pitchFamily="49" charset="-122"/>
              </a:rPr>
              <a:t>l</a:t>
            </a:r>
            <a:r>
              <a:rPr lang="en-US" altLang="zh-CN" sz="2400" b="1" i="1" dirty="0">
                <a:solidFill>
                  <a:schemeClr val="tx2"/>
                </a:solidFill>
                <a:ea typeface="黑体" panose="02010609060101010101" pitchFamily="49" charset="-122"/>
              </a:rPr>
              <a:t> </a:t>
            </a:r>
            <a:endParaRPr lang="en-US" altLang="zh-CN" sz="2400" b="1" i="1" baseline="-25000" dirty="0">
              <a:solidFill>
                <a:schemeClr val="tx2"/>
              </a:solidFill>
              <a:ea typeface="黑体" panose="02010609060101010101" pitchFamily="49" charset="-122"/>
            </a:endParaRPr>
          </a:p>
          <a:p>
            <a:pPr marL="0" indent="0" eaLnBrk="1" hangingPunct="1">
              <a:lnSpc>
                <a:spcPct val="120000"/>
              </a:lnSpc>
              <a:buNone/>
            </a:pPr>
            <a:r>
              <a:rPr lang="zh-CN" altLang="en-US" sz="2400" dirty="0">
                <a:ea typeface="黑体" panose="02010609060101010101" pitchFamily="49" charset="-122"/>
              </a:rPr>
              <a:t>任何这样的一套分布必须满足：</a:t>
            </a:r>
          </a:p>
        </p:txBody>
      </p:sp>
      <p:graphicFrame>
        <p:nvGraphicFramePr>
          <p:cNvPr id="43011" name="Object 4"/>
          <p:cNvGraphicFramePr>
            <a:graphicFrameLocks noChangeAspect="1"/>
          </p:cNvGraphicFramePr>
          <p:nvPr/>
        </p:nvGraphicFramePr>
        <p:xfrm>
          <a:off x="6311900" y="1484314"/>
          <a:ext cx="3435350" cy="788987"/>
        </p:xfrm>
        <a:graphic>
          <a:graphicData uri="http://schemas.openxmlformats.org/presentationml/2006/ole">
            <mc:AlternateContent xmlns:mc="http://schemas.openxmlformats.org/markup-compatibility/2006">
              <mc:Choice xmlns:v="urn:schemas-microsoft-com:vml" Requires="v">
                <p:oleObj spid="_x0000_s40067" name="公式" r:id="rId3" imgW="1879600" imgH="431800" progId="Equation.3">
                  <p:embed/>
                </p:oleObj>
              </mc:Choice>
              <mc:Fallback>
                <p:oleObj name="公式" r:id="rId3" imgW="18796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1484314"/>
                        <a:ext cx="3435350" cy="78898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8" name="Object 5"/>
          <p:cNvGraphicFramePr>
            <a:graphicFrameLocks noChangeAspect="1"/>
          </p:cNvGraphicFramePr>
          <p:nvPr>
            <p:extLst>
              <p:ext uri="{D42A27DB-BD31-4B8C-83A1-F6EECF244321}">
                <p14:modId xmlns:p14="http://schemas.microsoft.com/office/powerpoint/2010/main" val="3292922563"/>
              </p:ext>
            </p:extLst>
          </p:nvPr>
        </p:nvGraphicFramePr>
        <p:xfrm>
          <a:off x="2006600" y="2879725"/>
          <a:ext cx="4089400" cy="790575"/>
        </p:xfrm>
        <a:graphic>
          <a:graphicData uri="http://schemas.openxmlformats.org/presentationml/2006/ole">
            <mc:AlternateContent xmlns:mc="http://schemas.openxmlformats.org/markup-compatibility/2006">
              <mc:Choice xmlns:v="urn:schemas-microsoft-com:vml" Requires="v">
                <p:oleObj spid="_x0000_s40068" name="公式" r:id="rId5" imgW="1841500" imgH="355600" progId="Equation.3">
                  <p:embed/>
                </p:oleObj>
              </mc:Choice>
              <mc:Fallback>
                <p:oleObj name="公式" r:id="rId5" imgW="18415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6600" y="2879725"/>
                        <a:ext cx="4089400" cy="7905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0" name="TextBox 7"/>
          <p:cNvSpPr txBox="1">
            <a:spLocks noChangeArrowheads="1"/>
          </p:cNvSpPr>
          <p:nvPr/>
        </p:nvSpPr>
        <p:spPr bwMode="auto">
          <a:xfrm>
            <a:off x="9083676" y="3141664"/>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4.70</a:t>
            </a:r>
            <a:r>
              <a:rPr lang="zh-CN" altLang="en-US" sz="2800">
                <a:solidFill>
                  <a:srgbClr val="FFFFFF"/>
                </a:solidFill>
                <a:ea typeface="隶书" panose="02010509060101010101" pitchFamily="49" charset="-122"/>
              </a:rPr>
              <a:t>）</a:t>
            </a:r>
          </a:p>
        </p:txBody>
      </p:sp>
      <p:sp>
        <p:nvSpPr>
          <p:cNvPr id="41991" name="TextBox 7"/>
          <p:cNvSpPr txBox="1">
            <a:spLocks noChangeArrowheads="1"/>
          </p:cNvSpPr>
          <p:nvPr/>
        </p:nvSpPr>
        <p:spPr bwMode="auto">
          <a:xfrm>
            <a:off x="9083676" y="4983525"/>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a:t>
            </a:r>
            <a:r>
              <a:rPr lang="en-US" altLang="zh-CN" sz="2800" dirty="0">
                <a:solidFill>
                  <a:srgbClr val="FFFFFF"/>
                </a:solidFill>
                <a:ea typeface="隶书" panose="02010509060101010101" pitchFamily="49" charset="-122"/>
              </a:rPr>
              <a:t>4.71</a:t>
            </a:r>
            <a:r>
              <a:rPr lang="zh-CN" altLang="en-US" sz="2800" dirty="0">
                <a:solidFill>
                  <a:srgbClr val="FFFFFF"/>
                </a:solidFill>
                <a:ea typeface="隶书" panose="02010509060101010101" pitchFamily="49" charset="-122"/>
              </a:rPr>
              <a:t>）</a:t>
            </a:r>
          </a:p>
        </p:txBody>
      </p:sp>
      <p:sp>
        <p:nvSpPr>
          <p:cNvPr id="9" name="Rectangle 3"/>
          <p:cNvSpPr txBox="1">
            <a:spLocks noChangeArrowheads="1"/>
          </p:cNvSpPr>
          <p:nvPr/>
        </p:nvSpPr>
        <p:spPr bwMode="auto">
          <a:xfrm>
            <a:off x="737826" y="3758769"/>
            <a:ext cx="10966494" cy="56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以上</a:t>
            </a:r>
            <a:r>
              <a:rPr lang="en-US" altLang="zh-CN" sz="2400" b="1" i="1" kern="0" dirty="0">
                <a:solidFill>
                  <a:srgbClr val="FFFF00"/>
                </a:solidFill>
                <a:ea typeface="黑体" pitchFamily="49" charset="-122"/>
              </a:rPr>
              <a:t>X</a:t>
            </a:r>
            <a:r>
              <a:rPr lang="zh-CN" altLang="en-US" sz="2400" kern="0" dirty="0">
                <a:solidFill>
                  <a:srgbClr val="FFFFFF"/>
                </a:solidFill>
                <a:ea typeface="黑体" pitchFamily="49" charset="-122"/>
              </a:rPr>
              <a:t>表示一切可能组合样式</a:t>
            </a:r>
            <a:r>
              <a:rPr lang="en-US" altLang="zh-CN" sz="2400" kern="0" dirty="0" smtClean="0">
                <a:solidFill>
                  <a:srgbClr val="FFFFFF"/>
                </a:solidFill>
                <a:ea typeface="黑体" pitchFamily="49" charset="-122"/>
              </a:rPr>
              <a:t>;  </a:t>
            </a:r>
            <a:endParaRPr lang="en-US" altLang="zh-CN" sz="2400" kern="0" dirty="0">
              <a:solidFill>
                <a:srgbClr val="FFFFFF"/>
              </a:solidFill>
              <a:ea typeface="黑体" pitchFamily="49" charset="-122"/>
            </a:endParaRPr>
          </a:p>
        </p:txBody>
      </p:sp>
      <p:sp>
        <p:nvSpPr>
          <p:cNvPr id="10" name="Rectangle 3"/>
          <p:cNvSpPr txBox="1">
            <a:spLocks noChangeArrowheads="1"/>
          </p:cNvSpPr>
          <p:nvPr/>
        </p:nvSpPr>
        <p:spPr bwMode="auto">
          <a:xfrm>
            <a:off x="1182189" y="2300288"/>
            <a:ext cx="9442949"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当</a:t>
            </a:r>
            <a:r>
              <a:rPr lang="en-US" altLang="zh-CN" sz="2400" b="1" i="1" kern="0" dirty="0">
                <a:solidFill>
                  <a:srgbClr val="FFFF00"/>
                </a:solidFill>
                <a:ea typeface="黑体" pitchFamily="49" charset="-122"/>
              </a:rPr>
              <a:t>N</a:t>
            </a:r>
            <a:r>
              <a:rPr lang="en-US" altLang="zh-CN" sz="2400" b="1" i="1" kern="0" baseline="-25000" dirty="0">
                <a:solidFill>
                  <a:srgbClr val="FFFF00"/>
                </a:solidFill>
                <a:ea typeface="黑体" pitchFamily="49" charset="-122"/>
              </a:rPr>
              <a:t>A</a:t>
            </a:r>
            <a:r>
              <a:rPr lang="zh-CN" altLang="en-US" sz="2400" kern="0" dirty="0">
                <a:solidFill>
                  <a:srgbClr val="FFFFFF"/>
                </a:solidFill>
                <a:ea typeface="黑体" pitchFamily="49" charset="-122"/>
              </a:rPr>
              <a:t>给定不变时，该多层吸附相的正则配分函数为</a:t>
            </a:r>
          </a:p>
        </p:txBody>
      </p:sp>
      <mc:AlternateContent xmlns:mc="http://schemas.openxmlformats.org/markup-compatibility/2006" xmlns:a14="http://schemas.microsoft.com/office/drawing/2010/main">
        <mc:Choice Requires="a14">
          <p:sp>
            <p:nvSpPr>
              <p:cNvPr id="2" name="文本框 1"/>
              <p:cNvSpPr txBox="1"/>
              <p:nvPr/>
            </p:nvSpPr>
            <p:spPr>
              <a:xfrm>
                <a:off x="2147803" y="5008131"/>
                <a:ext cx="5034967" cy="8041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solidFill>
                                <a:schemeClr val="tx2"/>
                              </a:solidFill>
                              <a:latin typeface="Cambria Math" panose="02040503050406030204" pitchFamily="18" charset="0"/>
                            </a:rPr>
                          </m:ctrlPr>
                        </m:sSubPr>
                        <m:e>
                          <m:r>
                            <a:rPr lang="en-US" altLang="zh-CN" sz="2400" b="1" i="1" smtClean="0">
                              <a:solidFill>
                                <a:schemeClr val="tx2"/>
                              </a:solidFill>
                              <a:latin typeface="Cambria Math" panose="02040503050406030204" pitchFamily="18" charset="0"/>
                              <a:sym typeface="Symbol" panose="05050102010706020507" pitchFamily="18" charset="2"/>
                            </a:rPr>
                            <m:t></m:t>
                          </m:r>
                        </m:e>
                        <m:sub>
                          <m:r>
                            <a:rPr lang="en-US" altLang="zh-CN" sz="2400" b="1" i="1">
                              <a:solidFill>
                                <a:schemeClr val="tx2"/>
                              </a:solidFill>
                              <a:latin typeface="Cambria Math" panose="02040503050406030204" pitchFamily="18" charset="0"/>
                            </a:rPr>
                            <m:t>𝑿</m:t>
                          </m:r>
                        </m:sub>
                      </m:sSub>
                      <m:r>
                        <a:rPr lang="en-US" altLang="zh-CN" sz="2400" b="1" i="1" smtClean="0">
                          <a:solidFill>
                            <a:schemeClr val="tx2"/>
                          </a:solidFill>
                          <a:latin typeface="Cambria Math" panose="02040503050406030204" pitchFamily="18" charset="0"/>
                        </a:rPr>
                        <m:t>= </m:t>
                      </m:r>
                      <m:f>
                        <m:fPr>
                          <m:ctrlPr>
                            <a:rPr lang="en-US" altLang="zh-CN" sz="2400" b="1" i="1" smtClean="0">
                              <a:solidFill>
                                <a:schemeClr val="tx2"/>
                              </a:solidFill>
                              <a:latin typeface="Cambria Math" panose="02040503050406030204" pitchFamily="18" charset="0"/>
                            </a:rPr>
                          </m:ctrlPr>
                        </m:fPr>
                        <m:num>
                          <m:sSub>
                            <m:sSubPr>
                              <m:ctrlPr>
                                <a:rPr lang="en-US" altLang="zh-CN" sz="2400" b="1" i="1" smtClean="0">
                                  <a:solidFill>
                                    <a:schemeClr val="tx2"/>
                                  </a:solidFill>
                                  <a:latin typeface="Cambria Math" panose="02040503050406030204" pitchFamily="18" charset="0"/>
                                </a:rPr>
                              </m:ctrlPr>
                            </m:sSubPr>
                            <m:e>
                              <m:r>
                                <a:rPr lang="en-US" altLang="zh-CN" sz="2400" b="1" i="1" smtClean="0">
                                  <a:solidFill>
                                    <a:schemeClr val="tx2"/>
                                  </a:solidFill>
                                  <a:latin typeface="Cambria Math" panose="02040503050406030204" pitchFamily="18" charset="0"/>
                                </a:rPr>
                                <m:t>𝑵</m:t>
                              </m:r>
                            </m:e>
                            <m:sub>
                              <m:r>
                                <a:rPr lang="en-US" altLang="zh-CN" sz="2400" b="1" i="1">
                                  <a:solidFill>
                                    <a:schemeClr val="tx2"/>
                                  </a:solidFill>
                                  <a:latin typeface="Cambria Math" panose="02040503050406030204" pitchFamily="18" charset="0"/>
                                </a:rPr>
                                <m:t>𝑺</m:t>
                              </m:r>
                            </m:sub>
                          </m:sSub>
                          <m:r>
                            <a:rPr lang="en-US" altLang="zh-CN" sz="2400" b="1" i="1" smtClean="0">
                              <a:solidFill>
                                <a:schemeClr val="tx2"/>
                              </a:solidFill>
                              <a:latin typeface="Cambria Math" panose="02040503050406030204" pitchFamily="18" charset="0"/>
                            </a:rPr>
                            <m:t>!</m:t>
                          </m:r>
                        </m:num>
                        <m:den>
                          <m:sSub>
                            <m:sSubPr>
                              <m:ctrlPr>
                                <a:rPr lang="en-US" altLang="zh-CN" sz="2400" b="1" i="1" smtClean="0">
                                  <a:solidFill>
                                    <a:schemeClr val="tx2"/>
                                  </a:solidFill>
                                  <a:latin typeface="Cambria Math" panose="02040503050406030204" pitchFamily="18" charset="0"/>
                                </a:rPr>
                              </m:ctrlPr>
                            </m:sSubPr>
                            <m:e>
                              <m:r>
                                <a:rPr lang="en-US" altLang="zh-CN" sz="2400" b="1" i="1" smtClean="0">
                                  <a:solidFill>
                                    <a:schemeClr val="tx2"/>
                                  </a:solidFill>
                                  <a:latin typeface="Cambria Math" panose="02040503050406030204" pitchFamily="18" charset="0"/>
                                </a:rPr>
                                <m:t>𝒂</m:t>
                              </m:r>
                            </m:e>
                            <m:sub>
                              <m:r>
                                <a:rPr lang="en-US" altLang="zh-CN" sz="2400" b="1" i="1" smtClean="0">
                                  <a:solidFill>
                                    <a:schemeClr val="tx2"/>
                                  </a:solidFill>
                                  <a:latin typeface="Cambria Math" panose="02040503050406030204" pitchFamily="18" charset="0"/>
                                </a:rPr>
                                <m:t>𝟎</m:t>
                              </m:r>
                            </m:sub>
                          </m:sSub>
                          <m:r>
                            <a:rPr lang="en-US" altLang="zh-CN" sz="2400" b="1" i="1" smtClean="0">
                              <a:solidFill>
                                <a:schemeClr val="tx2"/>
                              </a:solidFill>
                              <a:latin typeface="Cambria Math" panose="02040503050406030204" pitchFamily="18" charset="0"/>
                            </a:rPr>
                            <m:t>!</m:t>
                          </m:r>
                          <m:sSub>
                            <m:sSubPr>
                              <m:ctrlPr>
                                <a:rPr lang="en-US" altLang="zh-CN" sz="2400" b="1" i="1" smtClean="0">
                                  <a:solidFill>
                                    <a:schemeClr val="tx2"/>
                                  </a:solidFill>
                                  <a:latin typeface="Cambria Math" panose="02040503050406030204" pitchFamily="18" charset="0"/>
                                </a:rPr>
                              </m:ctrlPr>
                            </m:sSubPr>
                            <m:e>
                              <m:r>
                                <a:rPr lang="en-US" altLang="zh-CN" sz="2400" b="1" i="1" smtClean="0">
                                  <a:solidFill>
                                    <a:schemeClr val="tx2"/>
                                  </a:solidFill>
                                  <a:latin typeface="Cambria Math" panose="02040503050406030204" pitchFamily="18" charset="0"/>
                                </a:rPr>
                                <m:t>𝒂</m:t>
                              </m:r>
                            </m:e>
                            <m:sub>
                              <m:r>
                                <a:rPr lang="en-US" altLang="zh-CN" sz="2400" b="1" i="1" smtClean="0">
                                  <a:solidFill>
                                    <a:schemeClr val="tx2"/>
                                  </a:solidFill>
                                  <a:latin typeface="Cambria Math" panose="02040503050406030204" pitchFamily="18" charset="0"/>
                                </a:rPr>
                                <m:t>𝟏</m:t>
                              </m:r>
                            </m:sub>
                          </m:sSub>
                          <m:r>
                            <a:rPr lang="en-US" altLang="zh-CN" sz="2400" b="1" i="1" smtClean="0">
                              <a:solidFill>
                                <a:schemeClr val="tx2"/>
                              </a:solidFill>
                              <a:latin typeface="Cambria Math" panose="02040503050406030204" pitchFamily="18" charset="0"/>
                            </a:rPr>
                            <m:t>!…</m:t>
                          </m:r>
                          <m:sSub>
                            <m:sSubPr>
                              <m:ctrlPr>
                                <a:rPr lang="en-US" altLang="zh-CN" sz="2400" b="1" i="1" smtClean="0">
                                  <a:solidFill>
                                    <a:schemeClr val="tx2"/>
                                  </a:solidFill>
                                  <a:latin typeface="Cambria Math" panose="02040503050406030204" pitchFamily="18" charset="0"/>
                                </a:rPr>
                              </m:ctrlPr>
                            </m:sSubPr>
                            <m:e>
                              <m:r>
                                <a:rPr lang="en-US" altLang="zh-CN" sz="2400" b="1" i="1" smtClean="0">
                                  <a:solidFill>
                                    <a:schemeClr val="tx2"/>
                                  </a:solidFill>
                                  <a:latin typeface="Cambria Math" panose="02040503050406030204" pitchFamily="18" charset="0"/>
                                </a:rPr>
                                <m:t>𝒂</m:t>
                              </m:r>
                            </m:e>
                            <m:sub>
                              <m:r>
                                <a:rPr lang="en-US" altLang="zh-CN" sz="2400" b="1" i="1" smtClean="0">
                                  <a:solidFill>
                                    <a:schemeClr val="tx2"/>
                                  </a:solidFill>
                                  <a:latin typeface="Cambria Math" panose="02040503050406030204" pitchFamily="18" charset="0"/>
                                </a:rPr>
                                <m:t>𝒍</m:t>
                              </m:r>
                            </m:sub>
                          </m:sSub>
                          <m:r>
                            <a:rPr lang="en-US" altLang="zh-CN" sz="2400" b="1" i="1" smtClean="0">
                              <a:solidFill>
                                <a:schemeClr val="tx2"/>
                              </a:solidFill>
                              <a:latin typeface="Cambria Math" panose="02040503050406030204" pitchFamily="18" charset="0"/>
                            </a:rPr>
                            <m:t>!</m:t>
                          </m:r>
                        </m:den>
                      </m:f>
                      <m:r>
                        <a:rPr lang="en-US" altLang="zh-CN" sz="2400" b="1" i="0" smtClean="0">
                          <a:solidFill>
                            <a:schemeClr val="tx2"/>
                          </a:solidFill>
                          <a:latin typeface="Cambria Math" panose="02040503050406030204" pitchFamily="18" charset="0"/>
                        </a:rPr>
                        <m:t>=</m:t>
                      </m:r>
                      <m:f>
                        <m:fPr>
                          <m:ctrlPr>
                            <a:rPr lang="en-US" altLang="zh-CN" sz="2400" b="1" i="1">
                              <a:solidFill>
                                <a:schemeClr val="tx2"/>
                              </a:solidFill>
                              <a:latin typeface="Cambria Math" panose="02040503050406030204" pitchFamily="18" charset="0"/>
                            </a:rPr>
                          </m:ctrlPr>
                        </m:fPr>
                        <m:num>
                          <m:sSub>
                            <m:sSubPr>
                              <m:ctrlPr>
                                <a:rPr lang="en-US" altLang="zh-CN" sz="2400" b="1" i="1">
                                  <a:solidFill>
                                    <a:schemeClr val="tx2"/>
                                  </a:solidFill>
                                  <a:latin typeface="Cambria Math" panose="02040503050406030204" pitchFamily="18" charset="0"/>
                                </a:rPr>
                              </m:ctrlPr>
                            </m:sSubPr>
                            <m:e>
                              <m:r>
                                <a:rPr lang="en-US" altLang="zh-CN" sz="2400" b="1" i="1">
                                  <a:solidFill>
                                    <a:schemeClr val="tx2"/>
                                  </a:solidFill>
                                  <a:latin typeface="Cambria Math" panose="02040503050406030204" pitchFamily="18" charset="0"/>
                                </a:rPr>
                                <m:t>𝑵</m:t>
                              </m:r>
                            </m:e>
                            <m:sub>
                              <m:r>
                                <a:rPr lang="en-US" altLang="zh-CN" sz="2400" b="1" i="1">
                                  <a:solidFill>
                                    <a:schemeClr val="tx2"/>
                                  </a:solidFill>
                                  <a:latin typeface="Cambria Math" panose="02040503050406030204" pitchFamily="18" charset="0"/>
                                </a:rPr>
                                <m:t>𝑺</m:t>
                              </m:r>
                            </m:sub>
                          </m:sSub>
                          <m:r>
                            <a:rPr lang="en-US" altLang="zh-CN" sz="2400" b="1" i="1">
                              <a:solidFill>
                                <a:schemeClr val="tx2"/>
                              </a:solidFill>
                              <a:latin typeface="Cambria Math" panose="02040503050406030204" pitchFamily="18" charset="0"/>
                            </a:rPr>
                            <m:t>!</m:t>
                          </m:r>
                        </m:num>
                        <m:den>
                          <m:nary>
                            <m:naryPr>
                              <m:chr m:val="∏"/>
                              <m:ctrlPr>
                                <a:rPr lang="en-US" altLang="zh-CN" sz="2400" b="1" i="1" smtClean="0">
                                  <a:solidFill>
                                    <a:schemeClr val="tx2"/>
                                  </a:solidFill>
                                  <a:latin typeface="Cambria Math" panose="02040503050406030204" pitchFamily="18" charset="0"/>
                                </a:rPr>
                              </m:ctrlPr>
                            </m:naryPr>
                            <m:sub>
                              <m:r>
                                <m:rPr>
                                  <m:brk m:alnAt="23"/>
                                </m:rPr>
                                <a:rPr lang="en-US" altLang="zh-CN" sz="2400" b="1" i="1" smtClean="0">
                                  <a:solidFill>
                                    <a:schemeClr val="tx2"/>
                                  </a:solidFill>
                                  <a:latin typeface="Cambria Math" panose="02040503050406030204" pitchFamily="18" charset="0"/>
                                </a:rPr>
                                <m:t>𝒎</m:t>
                              </m:r>
                              <m:r>
                                <a:rPr lang="en-US" altLang="zh-CN" sz="2400" b="1" i="1" smtClean="0">
                                  <a:solidFill>
                                    <a:schemeClr val="tx2"/>
                                  </a:solidFill>
                                  <a:latin typeface="Cambria Math" panose="02040503050406030204" pitchFamily="18" charset="0"/>
                                </a:rPr>
                                <m:t>=</m:t>
                              </m:r>
                              <m:r>
                                <a:rPr lang="en-US" altLang="zh-CN" sz="2400" b="1" i="1" smtClean="0">
                                  <a:solidFill>
                                    <a:schemeClr val="tx2"/>
                                  </a:solidFill>
                                  <a:latin typeface="Cambria Math" panose="02040503050406030204" pitchFamily="18" charset="0"/>
                                </a:rPr>
                                <m:t>𝟎</m:t>
                              </m:r>
                            </m:sub>
                            <m:sup>
                              <m:r>
                                <a:rPr lang="en-US" altLang="zh-CN" sz="2400" b="1" i="1" smtClean="0">
                                  <a:solidFill>
                                    <a:schemeClr val="tx2"/>
                                  </a:solidFill>
                                  <a:latin typeface="Cambria Math" panose="02040503050406030204" pitchFamily="18" charset="0"/>
                                </a:rPr>
                                <m:t>𝒎</m:t>
                              </m:r>
                              <m:r>
                                <a:rPr lang="en-US" altLang="zh-CN" sz="2400" b="1" i="1" smtClean="0">
                                  <a:solidFill>
                                    <a:schemeClr val="tx2"/>
                                  </a:solidFill>
                                  <a:latin typeface="Cambria Math" panose="02040503050406030204" pitchFamily="18" charset="0"/>
                                </a:rPr>
                                <m:t>=</m:t>
                              </m:r>
                              <m:r>
                                <a:rPr lang="en-US" altLang="zh-CN" sz="2400" b="1" i="1" smtClean="0">
                                  <a:solidFill>
                                    <a:schemeClr val="tx2"/>
                                  </a:solidFill>
                                  <a:latin typeface="Cambria Math" panose="02040503050406030204" pitchFamily="18" charset="0"/>
                                </a:rPr>
                                <m:t>𝒍</m:t>
                              </m:r>
                            </m:sup>
                            <m:e>
                              <m:sSub>
                                <m:sSubPr>
                                  <m:ctrlPr>
                                    <a:rPr lang="en-US" altLang="zh-CN" sz="2400" b="1" i="1" smtClean="0">
                                      <a:solidFill>
                                        <a:schemeClr val="tx2"/>
                                      </a:solidFill>
                                      <a:latin typeface="Cambria Math" panose="02040503050406030204" pitchFamily="18" charset="0"/>
                                    </a:rPr>
                                  </m:ctrlPr>
                                </m:sSubPr>
                                <m:e>
                                  <m:r>
                                    <a:rPr lang="en-US" altLang="zh-CN" sz="2400" b="1" i="1" smtClean="0">
                                      <a:solidFill>
                                        <a:schemeClr val="tx2"/>
                                      </a:solidFill>
                                      <a:latin typeface="Cambria Math" panose="02040503050406030204" pitchFamily="18" charset="0"/>
                                    </a:rPr>
                                    <m:t>𝒂</m:t>
                                  </m:r>
                                </m:e>
                                <m:sub>
                                  <m:r>
                                    <a:rPr lang="en-US" altLang="zh-CN" sz="2400" b="1" i="1" smtClean="0">
                                      <a:solidFill>
                                        <a:schemeClr val="tx2"/>
                                      </a:solidFill>
                                      <a:latin typeface="Cambria Math" panose="02040503050406030204" pitchFamily="18" charset="0"/>
                                    </a:rPr>
                                    <m:t>𝒎</m:t>
                                  </m:r>
                                </m:sub>
                              </m:sSub>
                            </m:e>
                          </m:nary>
                          <m:r>
                            <a:rPr lang="en-US" altLang="zh-CN" sz="2400" b="1" i="1">
                              <a:solidFill>
                                <a:schemeClr val="tx2"/>
                              </a:solidFill>
                              <a:latin typeface="Cambria Math" panose="02040503050406030204" pitchFamily="18" charset="0"/>
                            </a:rPr>
                            <m:t>!</m:t>
                          </m:r>
                        </m:den>
                      </m:f>
                    </m:oMath>
                  </m:oMathPara>
                </a14:m>
                <a:endParaRPr lang="zh-CN" altLang="en-US" sz="2400" b="1" dirty="0">
                  <a:solidFill>
                    <a:schemeClr val="tx2"/>
                  </a:solidFill>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2147803" y="5008131"/>
                <a:ext cx="5034967" cy="804195"/>
              </a:xfrm>
              <a:prstGeom prst="rect">
                <a:avLst/>
              </a:prstGeom>
              <a:blipFill rotWithShape="0">
                <a:blip r:embed="rId7"/>
                <a:stretch>
                  <a:fillRect/>
                </a:stretch>
              </a:blipFill>
            </p:spPr>
            <p:txBody>
              <a:bodyPr/>
              <a:lstStyle/>
              <a:p>
                <a:r>
                  <a:rPr lang="zh-CN" altLang="en-US">
                    <a:noFill/>
                  </a:rPr>
                  <a:t> </a:t>
                </a:r>
              </a:p>
            </p:txBody>
          </p:sp>
        </mc:Fallback>
      </mc:AlternateContent>
      <p:sp>
        <p:nvSpPr>
          <p:cNvPr id="11" name="Rectangle 3"/>
          <p:cNvSpPr txBox="1">
            <a:spLocks noChangeArrowheads="1"/>
          </p:cNvSpPr>
          <p:nvPr/>
        </p:nvSpPr>
        <p:spPr bwMode="auto">
          <a:xfrm>
            <a:off x="737826" y="4323006"/>
            <a:ext cx="11175274" cy="58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smtClean="0">
                <a:solidFill>
                  <a:srgbClr val="FFFFFF"/>
                </a:solidFill>
                <a:ea typeface="黑体" pitchFamily="49" charset="-122"/>
              </a:rPr>
              <a:t>其中，</a:t>
            </a:r>
            <a:r>
              <a:rPr lang="zh-CN" altLang="en-US" sz="2400" b="1" i="1" kern="0" dirty="0">
                <a:solidFill>
                  <a:srgbClr val="FFFF00"/>
                </a:solidFill>
                <a:ea typeface="黑体" pitchFamily="49" charset="-122"/>
                <a:sym typeface="Symbol" pitchFamily="18" charset="2"/>
              </a:rPr>
              <a:t> </a:t>
            </a:r>
            <a:r>
              <a:rPr lang="en-US" altLang="zh-CN" sz="2400" b="1" i="1" kern="0" baseline="-25000" dirty="0">
                <a:solidFill>
                  <a:srgbClr val="FFFF00"/>
                </a:solidFill>
                <a:ea typeface="黑体" pitchFamily="49" charset="-122"/>
                <a:sym typeface="Symbol" pitchFamily="18" charset="2"/>
              </a:rPr>
              <a:t>X</a:t>
            </a:r>
            <a:r>
              <a:rPr lang="zh-CN" altLang="en-US" sz="2400" kern="0" dirty="0">
                <a:solidFill>
                  <a:srgbClr val="FFFFFF"/>
                </a:solidFill>
                <a:ea typeface="黑体" pitchFamily="49" charset="-122"/>
                <a:sym typeface="Symbol" pitchFamily="18" charset="2"/>
              </a:rPr>
              <a:t>表示某一套分布</a:t>
            </a:r>
            <a:r>
              <a:rPr lang="en-US" altLang="zh-CN" sz="2400" b="1" i="1" kern="0" dirty="0">
                <a:solidFill>
                  <a:srgbClr val="FFFF00"/>
                </a:solidFill>
                <a:ea typeface="黑体" pitchFamily="49" charset="-122"/>
                <a:sym typeface="Symbol" pitchFamily="18" charset="2"/>
              </a:rPr>
              <a:t>{a</a:t>
            </a:r>
            <a:r>
              <a:rPr lang="en-US" altLang="zh-CN" sz="2400" b="1" i="1" kern="0" baseline="-25000" dirty="0">
                <a:solidFill>
                  <a:srgbClr val="FFFF00"/>
                </a:solidFill>
                <a:ea typeface="黑体" pitchFamily="49" charset="-122"/>
                <a:sym typeface="Symbol" pitchFamily="18" charset="2"/>
              </a:rPr>
              <a:t>m</a:t>
            </a:r>
            <a:r>
              <a:rPr lang="en-US" altLang="zh-CN" sz="2400" b="1" i="1" kern="0" dirty="0">
                <a:solidFill>
                  <a:srgbClr val="FFFF00"/>
                </a:solidFill>
                <a:ea typeface="黑体" pitchFamily="49" charset="-122"/>
                <a:sym typeface="Symbol" pitchFamily="18" charset="2"/>
              </a:rPr>
              <a:t>}</a:t>
            </a:r>
            <a:r>
              <a:rPr lang="en-US" altLang="zh-CN" sz="2400" b="1" i="1" kern="0" baseline="-25000" dirty="0">
                <a:solidFill>
                  <a:srgbClr val="FFFF00"/>
                </a:solidFill>
                <a:ea typeface="黑体" pitchFamily="49" charset="-122"/>
                <a:sym typeface="Symbol" pitchFamily="18" charset="2"/>
              </a:rPr>
              <a:t>X</a:t>
            </a:r>
            <a:r>
              <a:rPr lang="zh-CN" altLang="en-US" sz="2400" kern="0" dirty="0">
                <a:solidFill>
                  <a:srgbClr val="FFFFFF"/>
                </a:solidFill>
                <a:ea typeface="黑体" pitchFamily="49" charset="-122"/>
                <a:sym typeface="Symbol" pitchFamily="18" charset="2"/>
              </a:rPr>
              <a:t>在</a:t>
            </a:r>
            <a:r>
              <a:rPr lang="en-US" altLang="zh-CN" sz="2400" b="1" i="1" kern="0" dirty="0">
                <a:solidFill>
                  <a:srgbClr val="FFFF00"/>
                </a:solidFill>
                <a:ea typeface="黑体" pitchFamily="49" charset="-122"/>
                <a:sym typeface="Symbol" pitchFamily="18" charset="2"/>
              </a:rPr>
              <a:t>N</a:t>
            </a:r>
            <a:r>
              <a:rPr lang="en-US" altLang="zh-CN" sz="2400" b="1" i="1" kern="0" baseline="-25000" dirty="0">
                <a:solidFill>
                  <a:srgbClr val="FFFF00"/>
                </a:solidFill>
                <a:ea typeface="黑体" pitchFamily="49" charset="-122"/>
                <a:sym typeface="Symbol" pitchFamily="18" charset="2"/>
              </a:rPr>
              <a:t>S</a:t>
            </a:r>
            <a:r>
              <a:rPr lang="zh-CN" altLang="en-US" sz="2400" kern="0" dirty="0">
                <a:solidFill>
                  <a:srgbClr val="FFFFFF"/>
                </a:solidFill>
                <a:ea typeface="黑体" pitchFamily="49" charset="-122"/>
                <a:sym typeface="Symbol" pitchFamily="18" charset="2"/>
              </a:rPr>
              <a:t>个吸附位上可能实现的构型方式数：</a:t>
            </a:r>
            <a:r>
              <a:rPr lang="en-US" altLang="zh-CN" sz="2400" kern="0" dirty="0" smtClean="0">
                <a:solidFill>
                  <a:srgbClr val="FFFFFF"/>
                </a:solidFill>
                <a:ea typeface="黑体" pitchFamily="49" charset="-122"/>
              </a:rPr>
              <a:t> </a:t>
            </a:r>
            <a:endParaRPr lang="en-US" altLang="zh-CN" sz="2400" kern="0" dirty="0">
              <a:solidFill>
                <a:srgbClr val="FFFFFF"/>
              </a:solidFill>
              <a:ea typeface="黑体" pitchFamily="49" charset="-122"/>
            </a:endParaRPr>
          </a:p>
        </p:txBody>
      </p:sp>
    </p:spTree>
    <p:extLst>
      <p:ext uri="{BB962C8B-B14F-4D97-AF65-F5344CB8AC3E}">
        <p14:creationId xmlns:p14="http://schemas.microsoft.com/office/powerpoint/2010/main" val="320080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500"/>
                                        <p:tgtEl>
                                          <p:spTgt spid="419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90"/>
                                        </p:tgtEl>
                                        <p:attrNameLst>
                                          <p:attrName>style.visibility</p:attrName>
                                        </p:attrNameLst>
                                      </p:cBhvr>
                                      <p:to>
                                        <p:strVal val="visible"/>
                                      </p:to>
                                    </p:set>
                                    <p:animEffect transition="in" filter="fade">
                                      <p:cBhvr>
                                        <p:cTn id="10" dur="500"/>
                                        <p:tgtEl>
                                          <p:spTgt spid="419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991"/>
                                        </p:tgtEl>
                                        <p:attrNameLst>
                                          <p:attrName>style.visibility</p:attrName>
                                        </p:attrNameLst>
                                      </p:cBhvr>
                                      <p:to>
                                        <p:strVal val="visible"/>
                                      </p:to>
                                    </p:set>
                                    <p:animEffect transition="in" filter="fade">
                                      <p:cBhvr>
                                        <p:cTn id="24"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41991" grpId="0"/>
      <p:bldP spid="9" grpId="0"/>
      <p:bldP spid="2"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type="body" idx="1"/>
          </p:nvPr>
        </p:nvSpPr>
        <p:spPr>
          <a:xfrm>
            <a:off x="581296" y="374651"/>
            <a:ext cx="11299597" cy="649287"/>
          </a:xfrm>
        </p:spPr>
        <p:txBody>
          <a:bodyPr/>
          <a:lstStyle/>
          <a:p>
            <a:pPr marL="0" indent="0" eaLnBrk="1" hangingPunct="1">
              <a:lnSpc>
                <a:spcPct val="120000"/>
              </a:lnSpc>
              <a:buNone/>
            </a:pPr>
            <a:r>
              <a:rPr lang="zh-CN" altLang="en-US" sz="2400" dirty="0" smtClean="0">
                <a:ea typeface="黑体" panose="02010609060101010101" pitchFamily="49" charset="-122"/>
              </a:rPr>
              <a:t>在给定分布样式下，因吸附位间相互独立，若令</a:t>
            </a:r>
            <a:r>
              <a:rPr lang="en-US" altLang="zh-CN" sz="2400" b="1" i="1" dirty="0" smtClean="0">
                <a:solidFill>
                  <a:srgbClr val="FFFF00"/>
                </a:solidFill>
                <a:ea typeface="黑体" panose="02010609060101010101" pitchFamily="49" charset="-122"/>
              </a:rPr>
              <a:t>E(m)</a:t>
            </a:r>
            <a:r>
              <a:rPr lang="en-US" altLang="zh-CN" sz="2400" b="1" i="1" baseline="-25000" dirty="0" err="1" smtClean="0">
                <a:solidFill>
                  <a:srgbClr val="FFFF00"/>
                </a:solidFill>
                <a:ea typeface="黑体" panose="02010609060101010101" pitchFamily="49" charset="-122"/>
              </a:rPr>
              <a:t>K,i</a:t>
            </a:r>
            <a:r>
              <a:rPr lang="zh-CN" altLang="en-US" sz="2400" dirty="0" smtClean="0">
                <a:ea typeface="黑体" panose="02010609060101010101" pitchFamily="49" charset="-122"/>
              </a:rPr>
              <a:t>为</a:t>
            </a:r>
            <a:r>
              <a:rPr lang="zh-CN" altLang="en-US" sz="2400" dirty="0">
                <a:ea typeface="黑体" panose="02010609060101010101" pitchFamily="49" charset="-122"/>
              </a:rPr>
              <a:t>指定量子态</a:t>
            </a:r>
            <a:r>
              <a:rPr lang="en-US" altLang="zh-CN" sz="2400" b="1" i="1" dirty="0" err="1">
                <a:solidFill>
                  <a:srgbClr val="FFFF00"/>
                </a:solidFill>
                <a:ea typeface="黑体" panose="02010609060101010101" pitchFamily="49" charset="-122"/>
              </a:rPr>
              <a:t>i</a:t>
            </a:r>
            <a:r>
              <a:rPr lang="zh-CN" altLang="en-US" sz="2400" dirty="0">
                <a:ea typeface="黑体" panose="02010609060101010101" pitchFamily="49" charset="-122"/>
              </a:rPr>
              <a:t>下，第</a:t>
            </a:r>
            <a:r>
              <a:rPr lang="en-US" altLang="zh-CN" sz="2400" b="1" i="1" dirty="0">
                <a:solidFill>
                  <a:srgbClr val="FFFF00"/>
                </a:solidFill>
                <a:ea typeface="黑体" panose="02010609060101010101" pitchFamily="49" charset="-122"/>
              </a:rPr>
              <a:t>K</a:t>
            </a:r>
            <a:r>
              <a:rPr lang="zh-CN" altLang="en-US" sz="2400" dirty="0">
                <a:ea typeface="黑体" panose="02010609060101010101" pitchFamily="49" charset="-122"/>
              </a:rPr>
              <a:t>个独立吸附位上</a:t>
            </a:r>
            <a:r>
              <a:rPr lang="en-US" altLang="zh-CN" sz="2400" b="1" i="1" dirty="0">
                <a:solidFill>
                  <a:srgbClr val="FFFF00"/>
                </a:solidFill>
                <a:ea typeface="黑体" panose="02010609060101010101" pitchFamily="49" charset="-122"/>
              </a:rPr>
              <a:t>m</a:t>
            </a:r>
            <a:r>
              <a:rPr lang="zh-CN" altLang="en-US" sz="2400" dirty="0">
                <a:ea typeface="黑体" panose="02010609060101010101" pitchFamily="49" charset="-122"/>
              </a:rPr>
              <a:t>个吸附分子的能量和，即</a:t>
            </a:r>
            <a:r>
              <a:rPr lang="zh-CN" altLang="en-US" sz="2400" dirty="0" smtClean="0">
                <a:ea typeface="黑体" panose="02010609060101010101" pitchFamily="49" charset="-122"/>
              </a:rPr>
              <a:t>有</a:t>
            </a:r>
            <a:endParaRPr lang="zh-CN" altLang="en-US" sz="2400" dirty="0">
              <a:ea typeface="黑体" panose="02010609060101010101" pitchFamily="49" charset="-122"/>
            </a:endParaRPr>
          </a:p>
        </p:txBody>
      </p:sp>
      <p:graphicFrame>
        <p:nvGraphicFramePr>
          <p:cNvPr id="6" name="Object 6"/>
          <p:cNvGraphicFramePr>
            <a:graphicFrameLocks noChangeAspect="1"/>
          </p:cNvGraphicFramePr>
          <p:nvPr>
            <p:extLst>
              <p:ext uri="{D42A27DB-BD31-4B8C-83A1-F6EECF244321}">
                <p14:modId xmlns:p14="http://schemas.microsoft.com/office/powerpoint/2010/main" val="1890167306"/>
              </p:ext>
            </p:extLst>
          </p:nvPr>
        </p:nvGraphicFramePr>
        <p:xfrm>
          <a:off x="711161" y="4651035"/>
          <a:ext cx="7038975" cy="1289050"/>
        </p:xfrm>
        <a:graphic>
          <a:graphicData uri="http://schemas.openxmlformats.org/presentationml/2006/ole">
            <mc:AlternateContent xmlns:mc="http://schemas.openxmlformats.org/markup-compatibility/2006">
              <mc:Choice xmlns:v="urn:schemas-microsoft-com:vml" Requires="v">
                <p:oleObj spid="_x0000_s41159" name="公式" r:id="rId3" imgW="3048000" imgH="558800" progId="Equation.3">
                  <p:embed/>
                </p:oleObj>
              </mc:Choice>
              <mc:Fallback>
                <p:oleObj name="公式" r:id="rId3" imgW="3048000" imgH="55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161" y="4651035"/>
                        <a:ext cx="7038975" cy="1289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4" name="TextBox 7"/>
          <p:cNvSpPr txBox="1">
            <a:spLocks noChangeArrowheads="1"/>
          </p:cNvSpPr>
          <p:nvPr/>
        </p:nvSpPr>
        <p:spPr bwMode="auto">
          <a:xfrm>
            <a:off x="10655175" y="4943326"/>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a:t>
            </a:r>
            <a:r>
              <a:rPr lang="en-US" altLang="zh-CN" sz="2800" dirty="0">
                <a:solidFill>
                  <a:srgbClr val="FFFFFF"/>
                </a:solidFill>
                <a:ea typeface="隶书" panose="02010509060101010101" pitchFamily="49" charset="-122"/>
              </a:rPr>
              <a:t>4.72</a:t>
            </a:r>
            <a:r>
              <a:rPr lang="zh-CN" altLang="en-US" sz="2800" dirty="0">
                <a:solidFill>
                  <a:srgbClr val="FFFFFF"/>
                </a:solidFill>
                <a:ea typeface="隶书" panose="02010509060101010101" pitchFamily="49" charset="-122"/>
              </a:rPr>
              <a:t>）</a:t>
            </a:r>
          </a:p>
        </p:txBody>
      </p:sp>
      <p:sp>
        <p:nvSpPr>
          <p:cNvPr id="2" name="矩形标注 1"/>
          <p:cNvSpPr/>
          <p:nvPr/>
        </p:nvSpPr>
        <p:spPr bwMode="auto">
          <a:xfrm>
            <a:off x="4775919" y="3079359"/>
            <a:ext cx="3292424" cy="1008357"/>
          </a:xfrm>
          <a:prstGeom prst="wedgeRectCallout">
            <a:avLst>
              <a:gd name="adj1" fmla="val -19046"/>
              <a:gd name="adj2" fmla="val -49139"/>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a:lstStyle/>
          <a:p>
            <a:pPr fontAlgn="base">
              <a:spcBef>
                <a:spcPct val="20000"/>
              </a:spcBef>
              <a:spcAft>
                <a:spcPct val="0"/>
              </a:spcAft>
              <a:defRPr/>
            </a:pPr>
            <a:r>
              <a:rPr kumimoji="1" lang="zh-CN" altLang="en-US" sz="2000" dirty="0">
                <a:solidFill>
                  <a:srgbClr val="0000FF"/>
                </a:solidFill>
                <a:ea typeface="黑体" panose="02010609060101010101" pitchFamily="49" charset="-122"/>
              </a:rPr>
              <a:t>第</a:t>
            </a:r>
            <a:r>
              <a:rPr kumimoji="1" lang="en-US" altLang="zh-CN" sz="2000" dirty="0">
                <a:solidFill>
                  <a:srgbClr val="0000FF"/>
                </a:solidFill>
                <a:ea typeface="黑体" panose="02010609060101010101" pitchFamily="49" charset="-122"/>
              </a:rPr>
              <a:t>K</a:t>
            </a:r>
            <a:r>
              <a:rPr kumimoji="1" lang="zh-CN" altLang="en-US" sz="2000" dirty="0">
                <a:solidFill>
                  <a:srgbClr val="0000FF"/>
                </a:solidFill>
                <a:ea typeface="黑体" panose="02010609060101010101" pitchFamily="49" charset="-122"/>
              </a:rPr>
              <a:t>个吸附位</a:t>
            </a:r>
            <a:r>
              <a:rPr kumimoji="1" lang="en-US" altLang="zh-CN" sz="2000" dirty="0">
                <a:solidFill>
                  <a:srgbClr val="0000FF"/>
                </a:solidFill>
                <a:ea typeface="黑体" panose="02010609060101010101" pitchFamily="49" charset="-122"/>
              </a:rPr>
              <a:t>(</a:t>
            </a:r>
            <a:r>
              <a:rPr kumimoji="1" lang="zh-CN" altLang="en-US" sz="2000" dirty="0">
                <a:solidFill>
                  <a:srgbClr val="0000FF"/>
                </a:solidFill>
                <a:ea typeface="黑体" panose="02010609060101010101" pitchFamily="49" charset="-122"/>
              </a:rPr>
              <a:t>层数为</a:t>
            </a:r>
            <a:r>
              <a:rPr kumimoji="1" lang="en-US" altLang="zh-CN" sz="2000" b="1" i="1" dirty="0">
                <a:solidFill>
                  <a:srgbClr val="0000FF"/>
                </a:solidFill>
                <a:ea typeface="黑体" panose="02010609060101010101" pitchFamily="49" charset="-122"/>
              </a:rPr>
              <a:t>m</a:t>
            </a:r>
            <a:r>
              <a:rPr kumimoji="1" lang="en-US" altLang="zh-CN" sz="2000" dirty="0" smtClean="0">
                <a:solidFill>
                  <a:srgbClr val="0000FF"/>
                </a:solidFill>
                <a:ea typeface="黑体" panose="02010609060101010101" pitchFamily="49" charset="-122"/>
              </a:rPr>
              <a:t>)</a:t>
            </a:r>
            <a:r>
              <a:rPr kumimoji="1" lang="zh-CN" altLang="en-US" sz="2000" dirty="0" smtClean="0">
                <a:solidFill>
                  <a:srgbClr val="0000FF"/>
                </a:solidFill>
                <a:ea typeface="黑体" panose="02010609060101010101" pitchFamily="49" charset="-122"/>
              </a:rPr>
              <a:t> 所有</a:t>
            </a:r>
            <a:r>
              <a:rPr kumimoji="1" lang="zh-CN" altLang="en-US" sz="2000" dirty="0">
                <a:solidFill>
                  <a:srgbClr val="0000FF"/>
                </a:solidFill>
                <a:ea typeface="黑体" panose="02010609060101010101" pitchFamily="49" charset="-122"/>
              </a:rPr>
              <a:t>可及量子态的波尔兹曼因子</a:t>
            </a:r>
            <a:r>
              <a:rPr kumimoji="1" lang="zh-CN" altLang="en-US" sz="2000" dirty="0" smtClean="0">
                <a:solidFill>
                  <a:srgbClr val="0000FF"/>
                </a:solidFill>
                <a:ea typeface="黑体" panose="02010609060101010101" pitchFamily="49" charset="-122"/>
              </a:rPr>
              <a:t>求和，为其配分函数！</a:t>
            </a:r>
            <a:endParaRPr kumimoji="1" lang="zh-CN" altLang="en-US" sz="2000" dirty="0">
              <a:solidFill>
                <a:srgbClr val="0000FF"/>
              </a:solidFill>
              <a:ea typeface="黑体" panose="02010609060101010101" pitchFamily="49" charset="-122"/>
            </a:endParaRPr>
          </a:p>
        </p:txBody>
      </p:sp>
      <p:sp>
        <p:nvSpPr>
          <p:cNvPr id="43016" name="TextBox 2"/>
          <p:cNvSpPr txBox="1">
            <a:spLocks noChangeArrowheads="1"/>
          </p:cNvSpPr>
          <p:nvPr/>
        </p:nvSpPr>
        <p:spPr bwMode="auto">
          <a:xfrm>
            <a:off x="608943" y="4158910"/>
            <a:ext cx="8522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400" dirty="0">
                <a:solidFill>
                  <a:srgbClr val="FFFFFF"/>
                </a:solidFill>
                <a:ea typeface="黑体" panose="02010609060101010101" pitchFamily="49" charset="-122"/>
              </a:rPr>
              <a:t>则多层吸附体系</a:t>
            </a:r>
            <a:r>
              <a:rPr lang="en-US" altLang="zh-CN" sz="2400" dirty="0">
                <a:solidFill>
                  <a:srgbClr val="FFFFFF"/>
                </a:solidFill>
                <a:ea typeface="黑体" panose="02010609060101010101" pitchFamily="49" charset="-122"/>
              </a:rPr>
              <a:t>(</a:t>
            </a:r>
            <a:r>
              <a:rPr lang="en-US" altLang="zh-CN" sz="2400" i="1" dirty="0">
                <a:solidFill>
                  <a:srgbClr val="FFFFFF"/>
                </a:solidFill>
                <a:ea typeface="黑体" panose="02010609060101010101" pitchFamily="49" charset="-122"/>
              </a:rPr>
              <a:t>T</a:t>
            </a:r>
            <a:r>
              <a:rPr lang="zh-CN" altLang="en-US" sz="2400" dirty="0">
                <a:solidFill>
                  <a:srgbClr val="FFFFFF"/>
                </a:solidFill>
                <a:ea typeface="黑体" panose="02010609060101010101" pitchFamily="49" charset="-122"/>
              </a:rPr>
              <a:t>、</a:t>
            </a:r>
            <a:r>
              <a:rPr lang="en-US" altLang="zh-CN" sz="2400" i="1" dirty="0">
                <a:solidFill>
                  <a:srgbClr val="FFFFFF"/>
                </a:solidFill>
                <a:ea typeface="黑体" panose="02010609060101010101" pitchFamily="49" charset="-122"/>
              </a:rPr>
              <a:t>N</a:t>
            </a:r>
            <a:r>
              <a:rPr lang="en-US" altLang="zh-CN" sz="2400" i="1" baseline="-25000" dirty="0">
                <a:solidFill>
                  <a:srgbClr val="FFFFFF"/>
                </a:solidFill>
                <a:ea typeface="黑体" panose="02010609060101010101" pitchFamily="49" charset="-122"/>
              </a:rPr>
              <a:t>S</a:t>
            </a:r>
            <a:r>
              <a:rPr lang="zh-CN" altLang="en-US" sz="2400" dirty="0">
                <a:solidFill>
                  <a:srgbClr val="FFFFFF"/>
                </a:solidFill>
                <a:ea typeface="黑体" panose="02010609060101010101" pitchFamily="49" charset="-122"/>
              </a:rPr>
              <a:t>、</a:t>
            </a:r>
            <a:r>
              <a:rPr lang="en-US" altLang="zh-CN" sz="2400" i="1" dirty="0">
                <a:solidFill>
                  <a:srgbClr val="FFFFFF"/>
                </a:solidFill>
                <a:ea typeface="黑体" panose="02010609060101010101" pitchFamily="49" charset="-122"/>
              </a:rPr>
              <a:t>N</a:t>
            </a:r>
            <a:r>
              <a:rPr lang="en-US" altLang="zh-CN" sz="2400" i="1" baseline="-25000" dirty="0">
                <a:solidFill>
                  <a:srgbClr val="FFFFFF"/>
                </a:solidFill>
                <a:ea typeface="黑体" panose="02010609060101010101" pitchFamily="49" charset="-122"/>
              </a:rPr>
              <a:t>A</a:t>
            </a:r>
            <a:r>
              <a:rPr lang="zh-CN" altLang="en-US" sz="2400" dirty="0">
                <a:solidFill>
                  <a:srgbClr val="FFFFFF"/>
                </a:solidFill>
                <a:ea typeface="黑体" panose="02010609060101010101" pitchFamily="49" charset="-122"/>
              </a:rPr>
              <a:t>给定</a:t>
            </a:r>
            <a:r>
              <a:rPr lang="en-US" altLang="zh-CN" sz="2400" dirty="0">
                <a:solidFill>
                  <a:srgbClr val="FFFFFF"/>
                </a:solidFill>
                <a:ea typeface="黑体" panose="02010609060101010101" pitchFamily="49" charset="-122"/>
              </a:rPr>
              <a:t>)</a:t>
            </a:r>
            <a:r>
              <a:rPr lang="zh-CN" altLang="en-US" sz="2400" dirty="0">
                <a:solidFill>
                  <a:srgbClr val="FFFFFF"/>
                </a:solidFill>
                <a:ea typeface="黑体" panose="02010609060101010101" pitchFamily="49" charset="-122"/>
              </a:rPr>
              <a:t>的正则配分函数为  </a:t>
            </a:r>
          </a:p>
        </p:txBody>
      </p:sp>
      <p:sp>
        <p:nvSpPr>
          <p:cNvPr id="43018" name="矩形 4"/>
          <p:cNvSpPr>
            <a:spLocks noChangeArrowheads="1"/>
          </p:cNvSpPr>
          <p:nvPr/>
        </p:nvSpPr>
        <p:spPr bwMode="auto">
          <a:xfrm>
            <a:off x="6248139" y="2025100"/>
            <a:ext cx="1729213" cy="885064"/>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cxnSp>
        <p:nvCxnSpPr>
          <p:cNvPr id="43019" name="直接箭头连接符 6"/>
          <p:cNvCxnSpPr>
            <a:cxnSpLocks noChangeShapeType="1"/>
          </p:cNvCxnSpPr>
          <p:nvPr/>
        </p:nvCxnSpPr>
        <p:spPr bwMode="auto">
          <a:xfrm flipH="1">
            <a:off x="5751701" y="2920855"/>
            <a:ext cx="670430" cy="206425"/>
          </a:xfrm>
          <a:prstGeom prst="straightConnector1">
            <a:avLst/>
          </a:prstGeom>
          <a:noFill/>
          <a:ln w="285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 name="文本框 6"/>
              <p:cNvSpPr txBox="1"/>
              <p:nvPr/>
            </p:nvSpPr>
            <p:spPr>
              <a:xfrm>
                <a:off x="6228556" y="864065"/>
                <a:ext cx="2423560" cy="9569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200" b="1" i="1" smtClean="0">
                              <a:solidFill>
                                <a:schemeClr val="tx2"/>
                              </a:solidFill>
                              <a:latin typeface="Cambria Math" panose="02040503050406030204" pitchFamily="18" charset="0"/>
                            </a:rPr>
                          </m:ctrlPr>
                        </m:sSubPr>
                        <m:e>
                          <m:r>
                            <a:rPr lang="en-US" altLang="zh-CN" sz="2200" b="1" i="1">
                              <a:solidFill>
                                <a:schemeClr val="tx2"/>
                              </a:solidFill>
                              <a:latin typeface="Cambria Math" panose="02040503050406030204" pitchFamily="18" charset="0"/>
                            </a:rPr>
                            <m:t>𝑬</m:t>
                          </m:r>
                        </m:e>
                        <m:sub>
                          <m:r>
                            <a:rPr lang="en-US" altLang="zh-CN" sz="2200" b="1" i="1" smtClean="0">
                              <a:solidFill>
                                <a:schemeClr val="tx2"/>
                              </a:solidFill>
                              <a:latin typeface="Cambria Math" panose="02040503050406030204" pitchFamily="18" charset="0"/>
                            </a:rPr>
                            <m:t>𝒊</m:t>
                          </m:r>
                        </m:sub>
                      </m:sSub>
                      <m:r>
                        <a:rPr lang="en-US" altLang="zh-CN" sz="2200" b="1" i="1" smtClean="0">
                          <a:solidFill>
                            <a:schemeClr val="tx2"/>
                          </a:solidFill>
                          <a:latin typeface="Cambria Math" panose="02040503050406030204" pitchFamily="18" charset="0"/>
                        </a:rPr>
                        <m:t>= </m:t>
                      </m:r>
                      <m:nary>
                        <m:naryPr>
                          <m:chr m:val="∑"/>
                          <m:ctrlPr>
                            <a:rPr lang="en-US" altLang="zh-CN" sz="2200" b="1" i="1" smtClean="0">
                              <a:solidFill>
                                <a:schemeClr val="tx2"/>
                              </a:solidFill>
                              <a:latin typeface="Cambria Math" panose="02040503050406030204" pitchFamily="18" charset="0"/>
                            </a:rPr>
                          </m:ctrlPr>
                        </m:naryPr>
                        <m:sub>
                          <m:r>
                            <m:rPr>
                              <m:brk m:alnAt="23"/>
                            </m:rPr>
                            <a:rPr lang="en-US" altLang="zh-CN" sz="2200" b="1" i="1" smtClean="0">
                              <a:solidFill>
                                <a:schemeClr val="tx2"/>
                              </a:solidFill>
                              <a:latin typeface="Cambria Math" panose="02040503050406030204" pitchFamily="18" charset="0"/>
                            </a:rPr>
                            <m:t>𝑲</m:t>
                          </m:r>
                          <m:r>
                            <a:rPr lang="en-US" altLang="zh-CN" sz="2200" b="1" i="1" smtClean="0">
                              <a:solidFill>
                                <a:schemeClr val="tx2"/>
                              </a:solidFill>
                              <a:latin typeface="Cambria Math" panose="02040503050406030204" pitchFamily="18" charset="0"/>
                            </a:rPr>
                            <m:t>=</m:t>
                          </m:r>
                          <m:r>
                            <a:rPr lang="en-US" altLang="zh-CN" sz="2200" b="1" i="1" smtClean="0">
                              <a:solidFill>
                                <a:schemeClr val="tx2"/>
                              </a:solidFill>
                              <a:latin typeface="Cambria Math" panose="02040503050406030204" pitchFamily="18" charset="0"/>
                            </a:rPr>
                            <m:t>𝟏</m:t>
                          </m:r>
                        </m:sub>
                        <m:sup>
                          <m:sSub>
                            <m:sSubPr>
                              <m:ctrlPr>
                                <a:rPr lang="en-US" altLang="zh-CN" sz="2200" b="1" i="1" smtClean="0">
                                  <a:solidFill>
                                    <a:schemeClr val="tx2"/>
                                  </a:solidFill>
                                  <a:latin typeface="Cambria Math" panose="02040503050406030204" pitchFamily="18" charset="0"/>
                                </a:rPr>
                              </m:ctrlPr>
                            </m:sSubPr>
                            <m:e>
                              <m:r>
                                <a:rPr lang="en-US" altLang="zh-CN" sz="2200" b="1" i="1" smtClean="0">
                                  <a:solidFill>
                                    <a:schemeClr val="tx2"/>
                                  </a:solidFill>
                                  <a:latin typeface="Cambria Math" panose="02040503050406030204" pitchFamily="18" charset="0"/>
                                </a:rPr>
                                <m:t>𝑵</m:t>
                              </m:r>
                            </m:e>
                            <m:sub>
                              <m:r>
                                <a:rPr lang="en-US" altLang="zh-CN" sz="2200" b="1" i="1" smtClean="0">
                                  <a:solidFill>
                                    <a:schemeClr val="tx2"/>
                                  </a:solidFill>
                                  <a:latin typeface="Cambria Math" panose="02040503050406030204" pitchFamily="18" charset="0"/>
                                </a:rPr>
                                <m:t>𝑺</m:t>
                              </m:r>
                            </m:sub>
                          </m:sSub>
                        </m:sup>
                        <m:e>
                          <m:sSub>
                            <m:sSubPr>
                              <m:ctrlPr>
                                <a:rPr lang="en-US" altLang="zh-CN" sz="2200" b="1" i="1" smtClean="0">
                                  <a:solidFill>
                                    <a:schemeClr val="tx2"/>
                                  </a:solidFill>
                                  <a:latin typeface="Cambria Math" panose="02040503050406030204" pitchFamily="18" charset="0"/>
                                </a:rPr>
                              </m:ctrlPr>
                            </m:sSubPr>
                            <m:e>
                              <m:r>
                                <a:rPr lang="en-US" altLang="zh-CN" sz="2200" b="1" i="1" smtClean="0">
                                  <a:solidFill>
                                    <a:schemeClr val="tx2"/>
                                  </a:solidFill>
                                  <a:latin typeface="Cambria Math" panose="02040503050406030204" pitchFamily="18" charset="0"/>
                                </a:rPr>
                                <m:t>𝑬</m:t>
                              </m:r>
                              <m:r>
                                <a:rPr lang="en-US" altLang="zh-CN" sz="2200" b="1" i="1" smtClean="0">
                                  <a:solidFill>
                                    <a:schemeClr val="tx2"/>
                                  </a:solidFill>
                                  <a:latin typeface="Cambria Math" panose="02040503050406030204" pitchFamily="18" charset="0"/>
                                </a:rPr>
                                <m:t>(</m:t>
                              </m:r>
                              <m:r>
                                <a:rPr lang="en-US" altLang="zh-CN" sz="2200" b="1" i="1" smtClean="0">
                                  <a:solidFill>
                                    <a:schemeClr val="tx2"/>
                                  </a:solidFill>
                                  <a:latin typeface="Cambria Math" panose="02040503050406030204" pitchFamily="18" charset="0"/>
                                </a:rPr>
                                <m:t>𝒎</m:t>
                              </m:r>
                              <m:r>
                                <a:rPr lang="en-US" altLang="zh-CN" sz="2200" b="1" i="1" smtClean="0">
                                  <a:solidFill>
                                    <a:schemeClr val="tx2"/>
                                  </a:solidFill>
                                  <a:latin typeface="Cambria Math" panose="02040503050406030204" pitchFamily="18" charset="0"/>
                                </a:rPr>
                                <m:t>)</m:t>
                              </m:r>
                            </m:e>
                            <m:sub>
                              <m:r>
                                <a:rPr lang="en-US" altLang="zh-CN" sz="2200" b="1" i="1" smtClean="0">
                                  <a:solidFill>
                                    <a:schemeClr val="tx2"/>
                                  </a:solidFill>
                                  <a:latin typeface="Cambria Math" panose="02040503050406030204" pitchFamily="18" charset="0"/>
                                </a:rPr>
                                <m:t>𝑲</m:t>
                              </m:r>
                              <m:r>
                                <a:rPr lang="en-US" altLang="zh-CN" sz="2200" b="1" i="1" smtClean="0">
                                  <a:solidFill>
                                    <a:schemeClr val="tx2"/>
                                  </a:solidFill>
                                  <a:latin typeface="Cambria Math" panose="02040503050406030204" pitchFamily="18" charset="0"/>
                                </a:rPr>
                                <m:t>,</m:t>
                              </m:r>
                              <m:r>
                                <a:rPr lang="en-US" altLang="zh-CN" sz="2200" b="1" i="1" smtClean="0">
                                  <a:solidFill>
                                    <a:schemeClr val="tx2"/>
                                  </a:solidFill>
                                  <a:latin typeface="Cambria Math" panose="02040503050406030204" pitchFamily="18" charset="0"/>
                                </a:rPr>
                                <m:t>𝒊</m:t>
                              </m:r>
                            </m:sub>
                          </m:sSub>
                        </m:e>
                      </m:nary>
                    </m:oMath>
                  </m:oMathPara>
                </a14:m>
                <a:endParaRPr lang="zh-CN" altLang="en-US" sz="2200" b="1" dirty="0">
                  <a:solidFill>
                    <a:schemeClr val="tx2"/>
                  </a:solidFill>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6228556" y="864065"/>
                <a:ext cx="2423560" cy="956993"/>
              </a:xfrm>
              <a:prstGeom prst="rect">
                <a:avLst/>
              </a:prstGeom>
              <a:blipFill rotWithShape="0">
                <a:blip r:embed="rId7"/>
                <a:stretch>
                  <a:fillRect/>
                </a:stretch>
              </a:blipFill>
            </p:spPr>
            <p:txBody>
              <a:bodyPr/>
              <a:lstStyle/>
              <a:p>
                <a:r>
                  <a:rPr lang="zh-CN" altLang="en-US">
                    <a:noFill/>
                  </a:rPr>
                  <a:t> </a:t>
                </a:r>
              </a:p>
            </p:txBody>
          </p:sp>
        </mc:Fallback>
      </mc:AlternateContent>
      <p:sp>
        <p:nvSpPr>
          <p:cNvPr id="8" name="右箭头 7"/>
          <p:cNvSpPr/>
          <p:nvPr/>
        </p:nvSpPr>
        <p:spPr bwMode="auto">
          <a:xfrm>
            <a:off x="901787" y="2321648"/>
            <a:ext cx="819807" cy="22867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zh-CN" altLang="en-US" sz="2800" b="0" i="0" u="none" strike="noStrike" cap="none" normalizeH="0" baseline="0" smtClean="0">
              <a:ln>
                <a:noFill/>
              </a:ln>
              <a:solidFill>
                <a:schemeClr val="tx1"/>
              </a:solidFill>
              <a:effectLst/>
              <a:latin typeface="Times New Roman" charset="0"/>
              <a:ea typeface="隶书" pitchFamily="49" charset="-122"/>
            </a:endParaRPr>
          </a:p>
        </p:txBody>
      </p:sp>
      <mc:AlternateContent xmlns:mc="http://schemas.openxmlformats.org/markup-compatibility/2006" xmlns:a14="http://schemas.microsoft.com/office/drawing/2010/main">
        <mc:Choice Requires="a14">
          <p:sp>
            <p:nvSpPr>
              <p:cNvPr id="16" name="文本框 15"/>
              <p:cNvSpPr txBox="1"/>
              <p:nvPr/>
            </p:nvSpPr>
            <p:spPr>
              <a:xfrm>
                <a:off x="1993727" y="1806826"/>
                <a:ext cx="3508909" cy="10554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altLang="zh-CN" sz="2200" b="1" i="1" smtClean="0">
                              <a:solidFill>
                                <a:schemeClr val="tx2"/>
                              </a:solidFill>
                              <a:latin typeface="Cambria Math" panose="02040503050406030204" pitchFamily="18" charset="0"/>
                            </a:rPr>
                          </m:ctrlPr>
                        </m:naryPr>
                        <m:sub>
                          <m:r>
                            <a:rPr lang="en-US" altLang="zh-CN" sz="2200" b="1" i="1" smtClean="0">
                              <a:solidFill>
                                <a:schemeClr val="tx2"/>
                              </a:solidFill>
                              <a:latin typeface="Cambria Math" panose="02040503050406030204" pitchFamily="18" charset="0"/>
                            </a:rPr>
                            <m:t>𝒊</m:t>
                          </m:r>
                        </m:sub>
                        <m:sup/>
                        <m:e>
                          <m:sSup>
                            <m:sSupPr>
                              <m:ctrlPr>
                                <a:rPr lang="en-US" altLang="zh-CN" sz="2200" b="1" i="1" smtClean="0">
                                  <a:solidFill>
                                    <a:schemeClr val="tx2"/>
                                  </a:solidFill>
                                  <a:latin typeface="Cambria Math" panose="02040503050406030204" pitchFamily="18" charset="0"/>
                                </a:rPr>
                              </m:ctrlPr>
                            </m:sSupPr>
                            <m:e>
                              <m:r>
                                <a:rPr lang="en-US" altLang="zh-CN" sz="2200" b="1" i="1" smtClean="0">
                                  <a:solidFill>
                                    <a:schemeClr val="tx2"/>
                                  </a:solidFill>
                                  <a:latin typeface="Cambria Math" panose="02040503050406030204" pitchFamily="18" charset="0"/>
                                </a:rPr>
                                <m:t>𝒆</m:t>
                              </m:r>
                            </m:e>
                            <m:sup>
                              <m:r>
                                <a:rPr lang="zh-CN" altLang="en-US" sz="2200" b="1" i="1" smtClean="0">
                                  <a:solidFill>
                                    <a:schemeClr val="tx2"/>
                                  </a:solidFill>
                                  <a:latin typeface="Cambria Math" panose="02040503050406030204" pitchFamily="18" charset="0"/>
                                </a:rPr>
                                <m:t>𝜷</m:t>
                              </m:r>
                              <m:sSub>
                                <m:sSubPr>
                                  <m:ctrlPr>
                                    <a:rPr lang="en-US" altLang="zh-CN" sz="2200" b="1" i="1" smtClean="0">
                                      <a:solidFill>
                                        <a:schemeClr val="tx2"/>
                                      </a:solidFill>
                                      <a:latin typeface="Cambria Math" panose="02040503050406030204" pitchFamily="18" charset="0"/>
                                    </a:rPr>
                                  </m:ctrlPr>
                                </m:sSubPr>
                                <m:e>
                                  <m:r>
                                    <a:rPr lang="en-US" altLang="zh-CN" sz="2200" b="1" i="1" smtClean="0">
                                      <a:solidFill>
                                        <a:schemeClr val="tx2"/>
                                      </a:solidFill>
                                      <a:latin typeface="Cambria Math" panose="02040503050406030204" pitchFamily="18" charset="0"/>
                                    </a:rPr>
                                    <m:t>𝑬</m:t>
                                  </m:r>
                                </m:e>
                                <m:sub>
                                  <m:r>
                                    <a:rPr lang="en-US" altLang="zh-CN" sz="2200" b="1" i="1" smtClean="0">
                                      <a:solidFill>
                                        <a:schemeClr val="tx2"/>
                                      </a:solidFill>
                                      <a:latin typeface="Cambria Math" panose="02040503050406030204" pitchFamily="18" charset="0"/>
                                    </a:rPr>
                                    <m:t>𝒊</m:t>
                                  </m:r>
                                </m:sub>
                              </m:sSub>
                            </m:sup>
                          </m:sSup>
                        </m:e>
                      </m:nary>
                      <m:r>
                        <a:rPr lang="en-US" altLang="zh-CN" sz="2200" b="1" i="1" smtClean="0">
                          <a:solidFill>
                            <a:schemeClr val="tx2"/>
                          </a:solidFill>
                          <a:latin typeface="Cambria Math" panose="02040503050406030204" pitchFamily="18" charset="0"/>
                        </a:rPr>
                        <m:t>=</m:t>
                      </m:r>
                      <m:nary>
                        <m:naryPr>
                          <m:chr m:val="∑"/>
                          <m:ctrlPr>
                            <a:rPr lang="en-US" altLang="zh-CN" sz="2200" b="1" i="1">
                              <a:solidFill>
                                <a:schemeClr val="tx2"/>
                              </a:solidFill>
                              <a:latin typeface="Cambria Math" panose="02040503050406030204" pitchFamily="18" charset="0"/>
                            </a:rPr>
                          </m:ctrlPr>
                        </m:naryPr>
                        <m:sub>
                          <m:r>
                            <a:rPr lang="en-US" altLang="zh-CN" sz="2200" b="1" i="1">
                              <a:solidFill>
                                <a:schemeClr val="tx2"/>
                              </a:solidFill>
                              <a:latin typeface="Cambria Math" panose="02040503050406030204" pitchFamily="18" charset="0"/>
                            </a:rPr>
                            <m:t>𝒊</m:t>
                          </m:r>
                        </m:sub>
                        <m:sup/>
                        <m:e>
                          <m:sSup>
                            <m:sSupPr>
                              <m:ctrlPr>
                                <a:rPr lang="en-US" altLang="zh-CN" sz="2200" b="1" i="1" smtClean="0">
                                  <a:solidFill>
                                    <a:schemeClr val="tx2"/>
                                  </a:solidFill>
                                  <a:latin typeface="Cambria Math" panose="02040503050406030204" pitchFamily="18" charset="0"/>
                                </a:rPr>
                              </m:ctrlPr>
                            </m:sSupPr>
                            <m:e>
                              <m:nary>
                                <m:naryPr>
                                  <m:chr m:val="∏"/>
                                  <m:ctrlPr>
                                    <a:rPr lang="en-US" altLang="zh-CN" sz="2200" b="1" i="1" smtClean="0">
                                      <a:solidFill>
                                        <a:schemeClr val="tx2"/>
                                      </a:solidFill>
                                      <a:latin typeface="Cambria Math" panose="02040503050406030204" pitchFamily="18" charset="0"/>
                                    </a:rPr>
                                  </m:ctrlPr>
                                </m:naryPr>
                                <m:sub>
                                  <m:r>
                                    <m:rPr>
                                      <m:brk m:alnAt="23"/>
                                    </m:rPr>
                                    <a:rPr lang="en-US" altLang="zh-CN" sz="2200" b="1" i="1" smtClean="0">
                                      <a:solidFill>
                                        <a:schemeClr val="tx2"/>
                                      </a:solidFill>
                                      <a:latin typeface="Cambria Math" panose="02040503050406030204" pitchFamily="18" charset="0"/>
                                    </a:rPr>
                                    <m:t>𝑲</m:t>
                                  </m:r>
                                  <m:r>
                                    <a:rPr lang="en-US" altLang="zh-CN" sz="2200" b="1" i="1" smtClean="0">
                                      <a:solidFill>
                                        <a:schemeClr val="tx2"/>
                                      </a:solidFill>
                                      <a:latin typeface="Cambria Math" panose="02040503050406030204" pitchFamily="18" charset="0"/>
                                    </a:rPr>
                                    <m:t>=</m:t>
                                  </m:r>
                                  <m:r>
                                    <a:rPr lang="en-US" altLang="zh-CN" sz="2200" b="1" i="1" smtClean="0">
                                      <a:solidFill>
                                        <a:schemeClr val="tx2"/>
                                      </a:solidFill>
                                      <a:latin typeface="Cambria Math" panose="02040503050406030204" pitchFamily="18" charset="0"/>
                                    </a:rPr>
                                    <m:t>𝟏</m:t>
                                  </m:r>
                                </m:sub>
                                <m:sup>
                                  <m:sSub>
                                    <m:sSubPr>
                                      <m:ctrlPr>
                                        <a:rPr lang="en-US" altLang="zh-CN" sz="2200" b="1" i="1" smtClean="0">
                                          <a:solidFill>
                                            <a:schemeClr val="tx2"/>
                                          </a:solidFill>
                                          <a:latin typeface="Cambria Math" panose="02040503050406030204" pitchFamily="18" charset="0"/>
                                        </a:rPr>
                                      </m:ctrlPr>
                                    </m:sSubPr>
                                    <m:e>
                                      <m:r>
                                        <a:rPr lang="en-US" altLang="zh-CN" sz="2200" b="1" i="1" smtClean="0">
                                          <a:solidFill>
                                            <a:schemeClr val="tx2"/>
                                          </a:solidFill>
                                          <a:latin typeface="Cambria Math" panose="02040503050406030204" pitchFamily="18" charset="0"/>
                                        </a:rPr>
                                        <m:t>𝑵</m:t>
                                      </m:r>
                                    </m:e>
                                    <m:sub>
                                      <m:r>
                                        <a:rPr lang="en-US" altLang="zh-CN" sz="2200" b="1" i="1" smtClean="0">
                                          <a:solidFill>
                                            <a:schemeClr val="tx2"/>
                                          </a:solidFill>
                                          <a:latin typeface="Cambria Math" panose="02040503050406030204" pitchFamily="18" charset="0"/>
                                        </a:rPr>
                                        <m:t>𝑺</m:t>
                                      </m:r>
                                    </m:sub>
                                  </m:sSub>
                                </m:sup>
                                <m:e>
                                  <m:sSup>
                                    <m:sSupPr>
                                      <m:ctrlPr>
                                        <a:rPr lang="en-US" altLang="zh-CN" sz="2200" b="1" i="1" smtClean="0">
                                          <a:solidFill>
                                            <a:schemeClr val="tx2"/>
                                          </a:solidFill>
                                          <a:latin typeface="Cambria Math" panose="02040503050406030204" pitchFamily="18" charset="0"/>
                                        </a:rPr>
                                      </m:ctrlPr>
                                    </m:sSupPr>
                                    <m:e>
                                      <m:r>
                                        <a:rPr lang="en-US" altLang="zh-CN" sz="2200" b="1" i="1" smtClean="0">
                                          <a:solidFill>
                                            <a:schemeClr val="tx2"/>
                                          </a:solidFill>
                                          <a:latin typeface="Cambria Math" panose="02040503050406030204" pitchFamily="18" charset="0"/>
                                        </a:rPr>
                                        <m:t>𝒆</m:t>
                                      </m:r>
                                    </m:e>
                                    <m:sup>
                                      <m:r>
                                        <a:rPr lang="zh-CN" altLang="en-US" sz="2200" b="1" i="1">
                                          <a:solidFill>
                                            <a:schemeClr val="tx2"/>
                                          </a:solidFill>
                                          <a:latin typeface="Cambria Math" panose="02040503050406030204" pitchFamily="18" charset="0"/>
                                        </a:rPr>
                                        <m:t>𝜷</m:t>
                                      </m:r>
                                      <m:sSub>
                                        <m:sSubPr>
                                          <m:ctrlPr>
                                            <a:rPr lang="en-US" altLang="zh-CN" sz="2200" b="1" i="1">
                                              <a:solidFill>
                                                <a:schemeClr val="tx2"/>
                                              </a:solidFill>
                                              <a:latin typeface="Cambria Math" panose="02040503050406030204" pitchFamily="18" charset="0"/>
                                            </a:rPr>
                                          </m:ctrlPr>
                                        </m:sSubPr>
                                        <m:e>
                                          <m:r>
                                            <a:rPr lang="en-US" altLang="zh-CN" sz="2200" b="1" i="1">
                                              <a:solidFill>
                                                <a:schemeClr val="tx2"/>
                                              </a:solidFill>
                                              <a:latin typeface="Cambria Math" panose="02040503050406030204" pitchFamily="18" charset="0"/>
                                            </a:rPr>
                                            <m:t>𝑬</m:t>
                                          </m:r>
                                          <m:r>
                                            <a:rPr lang="en-US" altLang="zh-CN" sz="2200" b="1" i="1" smtClean="0">
                                              <a:solidFill>
                                                <a:schemeClr val="tx2"/>
                                              </a:solidFill>
                                              <a:latin typeface="Cambria Math" panose="02040503050406030204" pitchFamily="18" charset="0"/>
                                            </a:rPr>
                                            <m:t>(</m:t>
                                          </m:r>
                                          <m:r>
                                            <a:rPr lang="en-US" altLang="zh-CN" sz="2200" b="1" i="1" smtClean="0">
                                              <a:solidFill>
                                                <a:schemeClr val="tx2"/>
                                              </a:solidFill>
                                              <a:latin typeface="Cambria Math" panose="02040503050406030204" pitchFamily="18" charset="0"/>
                                            </a:rPr>
                                            <m:t>𝒎</m:t>
                                          </m:r>
                                          <m:r>
                                            <a:rPr lang="en-US" altLang="zh-CN" sz="2200" b="1" i="1" smtClean="0">
                                              <a:solidFill>
                                                <a:schemeClr val="tx2"/>
                                              </a:solidFill>
                                              <a:latin typeface="Cambria Math" panose="02040503050406030204" pitchFamily="18" charset="0"/>
                                            </a:rPr>
                                            <m:t>)</m:t>
                                          </m:r>
                                        </m:e>
                                        <m:sub>
                                          <m:r>
                                            <a:rPr lang="en-US" altLang="zh-CN" sz="2200" b="1" i="1" smtClean="0">
                                              <a:solidFill>
                                                <a:schemeClr val="tx2"/>
                                              </a:solidFill>
                                              <a:latin typeface="Cambria Math" panose="02040503050406030204" pitchFamily="18" charset="0"/>
                                            </a:rPr>
                                            <m:t>𝑲</m:t>
                                          </m:r>
                                          <m:r>
                                            <a:rPr lang="en-US" altLang="zh-CN" sz="2200" b="1" i="1" smtClean="0">
                                              <a:solidFill>
                                                <a:schemeClr val="tx2"/>
                                              </a:solidFill>
                                              <a:latin typeface="Cambria Math" panose="02040503050406030204" pitchFamily="18" charset="0"/>
                                            </a:rPr>
                                            <m:t>,</m:t>
                                          </m:r>
                                          <m:r>
                                            <a:rPr lang="en-US" altLang="zh-CN" sz="2200" b="1" i="1">
                                              <a:solidFill>
                                                <a:schemeClr val="tx2"/>
                                              </a:solidFill>
                                              <a:latin typeface="Cambria Math" panose="02040503050406030204" pitchFamily="18" charset="0"/>
                                            </a:rPr>
                                            <m:t>𝒊</m:t>
                                          </m:r>
                                        </m:sub>
                                      </m:sSub>
                                    </m:sup>
                                  </m:sSup>
                                </m:e>
                              </m:nary>
                            </m:e>
                            <m:sup/>
                          </m:sSup>
                        </m:e>
                      </m:nary>
                    </m:oMath>
                  </m:oMathPara>
                </a14:m>
                <a:endParaRPr lang="zh-CN" altLang="en-US" sz="2200" b="1" dirty="0">
                  <a:solidFill>
                    <a:schemeClr val="tx2"/>
                  </a:solidFill>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1993727" y="1806826"/>
                <a:ext cx="3508909" cy="1055417"/>
              </a:xfrm>
              <a:prstGeom prst="rect">
                <a:avLst/>
              </a:prstGeom>
              <a:blipFill rotWithShape="0">
                <a:blip r:embed="rId8"/>
                <a:stretch>
                  <a:fillRect/>
                </a:stretch>
              </a:blipFill>
            </p:spPr>
            <p:txBody>
              <a:bodyPr/>
              <a:lstStyle/>
              <a:p>
                <a:r>
                  <a:rPr lang="zh-CN" altLang="en-US">
                    <a:noFill/>
                  </a:rPr>
                  <a:t> </a:t>
                </a:r>
              </a:p>
            </p:txBody>
          </p:sp>
        </mc:Fallback>
      </mc:AlternateContent>
      <p:sp>
        <p:nvSpPr>
          <p:cNvPr id="19" name="矩形标注 18"/>
          <p:cNvSpPr/>
          <p:nvPr/>
        </p:nvSpPr>
        <p:spPr bwMode="auto">
          <a:xfrm>
            <a:off x="711161" y="3084851"/>
            <a:ext cx="4009005" cy="967699"/>
          </a:xfrm>
          <a:prstGeom prst="wedgeRectCallout">
            <a:avLst>
              <a:gd name="adj1" fmla="val -19046"/>
              <a:gd name="adj2" fmla="val -49139"/>
            </a:avLst>
          </a:prstGeom>
          <a:solidFill>
            <a:schemeClr val="tx2">
              <a:lumMod val="20000"/>
              <a:lumOff val="80000"/>
            </a:schemeClr>
          </a:solidFill>
          <a:ln w="9525" cap="flat" cmpd="sng" algn="ctr">
            <a:solidFill>
              <a:srgbClr val="FF0000"/>
            </a:solidFill>
            <a:prstDash val="solid"/>
            <a:round/>
            <a:headEnd type="none" w="med" len="med"/>
            <a:tailEnd type="none" w="med" len="med"/>
          </a:ln>
          <a:effectLst/>
          <a:extLst/>
        </p:spPr>
        <p:txBody>
          <a:bodyPr/>
          <a:lstStyle/>
          <a:p>
            <a:pPr fontAlgn="base">
              <a:spcBef>
                <a:spcPct val="20000"/>
              </a:spcBef>
              <a:spcAft>
                <a:spcPct val="0"/>
              </a:spcAft>
              <a:defRPr/>
            </a:pPr>
            <a:r>
              <a:rPr kumimoji="1" lang="zh-CN" altLang="en-US" sz="2000" dirty="0" smtClean="0">
                <a:solidFill>
                  <a:srgbClr val="0000FF"/>
                </a:solidFill>
                <a:ea typeface="黑体" panose="02010609060101010101" pitchFamily="49" charset="-122"/>
              </a:rPr>
              <a:t>在给定分布样式下，体系遍历各量子态，而第</a:t>
            </a:r>
            <a:r>
              <a:rPr kumimoji="1" lang="en-US" altLang="zh-CN" sz="2000" dirty="0" smtClean="0">
                <a:solidFill>
                  <a:srgbClr val="0000FF"/>
                </a:solidFill>
                <a:ea typeface="黑体" panose="02010609060101010101" pitchFamily="49" charset="-122"/>
              </a:rPr>
              <a:t>K</a:t>
            </a:r>
            <a:r>
              <a:rPr kumimoji="1" lang="zh-CN" altLang="en-US" sz="2000" dirty="0" smtClean="0">
                <a:solidFill>
                  <a:srgbClr val="0000FF"/>
                </a:solidFill>
                <a:ea typeface="黑体" panose="02010609060101010101" pitchFamily="49" charset="-122"/>
              </a:rPr>
              <a:t>独立吸附位</a:t>
            </a:r>
            <a:r>
              <a:rPr kumimoji="1" lang="en-US" altLang="zh-CN" sz="2000" dirty="0" smtClean="0">
                <a:solidFill>
                  <a:srgbClr val="0000FF"/>
                </a:solidFill>
                <a:ea typeface="黑体" panose="02010609060101010101" pitchFamily="49" charset="-122"/>
              </a:rPr>
              <a:t>(</a:t>
            </a:r>
            <a:r>
              <a:rPr kumimoji="1" lang="zh-CN" altLang="en-US" sz="2000" dirty="0" smtClean="0">
                <a:solidFill>
                  <a:srgbClr val="0000FF"/>
                </a:solidFill>
                <a:ea typeface="黑体" panose="02010609060101010101" pitchFamily="49" charset="-122"/>
              </a:rPr>
              <a:t>层数为</a:t>
            </a:r>
            <a:r>
              <a:rPr kumimoji="1" lang="en-US" altLang="zh-CN" sz="2000" dirty="0" smtClean="0">
                <a:solidFill>
                  <a:srgbClr val="0000FF"/>
                </a:solidFill>
                <a:ea typeface="黑体" panose="02010609060101010101" pitchFamily="49" charset="-122"/>
              </a:rPr>
              <a:t>m)</a:t>
            </a:r>
            <a:r>
              <a:rPr kumimoji="1" lang="zh-CN" altLang="en-US" sz="2000" dirty="0" smtClean="0">
                <a:solidFill>
                  <a:srgbClr val="0000FF"/>
                </a:solidFill>
                <a:ea typeface="黑体" panose="02010609060101010101" pitchFamily="49" charset="-122"/>
              </a:rPr>
              <a:t>亦遍历其自身各个量子态！</a:t>
            </a:r>
            <a:r>
              <a:rPr kumimoji="1" lang="en-US" altLang="zh-CN" sz="2000" dirty="0" smtClean="0">
                <a:solidFill>
                  <a:srgbClr val="0000FF"/>
                </a:solidFill>
                <a:ea typeface="黑体" panose="02010609060101010101" pitchFamily="49" charset="-122"/>
                <a:sym typeface="Wingdings" panose="05000000000000000000" pitchFamily="2" charset="2"/>
              </a:rPr>
              <a:t> </a:t>
            </a:r>
            <a:endParaRPr kumimoji="1" lang="zh-CN" altLang="en-US" sz="2000" dirty="0">
              <a:solidFill>
                <a:srgbClr val="0000FF"/>
              </a:solidFill>
              <a:ea typeface="黑体" panose="02010609060101010101" pitchFamily="49" charset="-122"/>
            </a:endParaRPr>
          </a:p>
        </p:txBody>
      </p:sp>
      <p:sp>
        <p:nvSpPr>
          <p:cNvPr id="20" name="矩形 4"/>
          <p:cNvSpPr>
            <a:spLocks noChangeArrowheads="1"/>
          </p:cNvSpPr>
          <p:nvPr/>
        </p:nvSpPr>
        <p:spPr bwMode="auto">
          <a:xfrm>
            <a:off x="3306458" y="1888982"/>
            <a:ext cx="2091654" cy="102783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cxnSp>
        <p:nvCxnSpPr>
          <p:cNvPr id="12" name="直接箭头连接符 11"/>
          <p:cNvCxnSpPr/>
          <p:nvPr/>
        </p:nvCxnSpPr>
        <p:spPr bwMode="auto">
          <a:xfrm flipH="1">
            <a:off x="2717975" y="2816349"/>
            <a:ext cx="588483" cy="334746"/>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3" name="文本框 22"/>
              <p:cNvSpPr txBox="1"/>
              <p:nvPr/>
            </p:nvSpPr>
            <p:spPr>
              <a:xfrm>
                <a:off x="5454285" y="1885055"/>
                <a:ext cx="2437334" cy="10024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200" b="1" i="1">
                          <a:solidFill>
                            <a:schemeClr val="tx2"/>
                          </a:solidFill>
                          <a:latin typeface="Cambria Math" panose="02040503050406030204" pitchFamily="18" charset="0"/>
                        </a:rPr>
                        <m:t>=</m:t>
                      </m:r>
                      <m:nary>
                        <m:naryPr>
                          <m:chr m:val="∏"/>
                          <m:ctrlPr>
                            <a:rPr lang="en-US" altLang="zh-CN" sz="2200" b="1" i="1">
                              <a:solidFill>
                                <a:schemeClr val="tx2"/>
                              </a:solidFill>
                              <a:latin typeface="Cambria Math" panose="02040503050406030204" pitchFamily="18" charset="0"/>
                            </a:rPr>
                          </m:ctrlPr>
                        </m:naryPr>
                        <m:sub>
                          <m:r>
                            <m:rPr>
                              <m:brk m:alnAt="23"/>
                            </m:rPr>
                            <a:rPr lang="en-US" altLang="zh-CN" sz="2200" b="1" i="1">
                              <a:solidFill>
                                <a:schemeClr val="tx2"/>
                              </a:solidFill>
                              <a:latin typeface="Cambria Math" panose="02040503050406030204" pitchFamily="18" charset="0"/>
                            </a:rPr>
                            <m:t>𝑲</m:t>
                          </m:r>
                          <m:r>
                            <a:rPr lang="en-US" altLang="zh-CN" sz="2200" b="1" i="1">
                              <a:solidFill>
                                <a:schemeClr val="tx2"/>
                              </a:solidFill>
                              <a:latin typeface="Cambria Math" panose="02040503050406030204" pitchFamily="18" charset="0"/>
                            </a:rPr>
                            <m:t>=</m:t>
                          </m:r>
                          <m:r>
                            <a:rPr lang="en-US" altLang="zh-CN" sz="2200" b="1" i="1">
                              <a:solidFill>
                                <a:schemeClr val="tx2"/>
                              </a:solidFill>
                              <a:latin typeface="Cambria Math" panose="02040503050406030204" pitchFamily="18" charset="0"/>
                            </a:rPr>
                            <m:t>𝟏</m:t>
                          </m:r>
                        </m:sub>
                        <m:sup>
                          <m:sSub>
                            <m:sSubPr>
                              <m:ctrlPr>
                                <a:rPr lang="en-US" altLang="zh-CN" sz="2200" b="1" i="1">
                                  <a:solidFill>
                                    <a:schemeClr val="tx2"/>
                                  </a:solidFill>
                                  <a:latin typeface="Cambria Math" panose="02040503050406030204" pitchFamily="18" charset="0"/>
                                </a:rPr>
                              </m:ctrlPr>
                            </m:sSubPr>
                            <m:e>
                              <m:r>
                                <a:rPr lang="en-US" altLang="zh-CN" sz="2200" b="1" i="1">
                                  <a:solidFill>
                                    <a:schemeClr val="tx2"/>
                                  </a:solidFill>
                                  <a:latin typeface="Cambria Math" panose="02040503050406030204" pitchFamily="18" charset="0"/>
                                </a:rPr>
                                <m:t>𝑵</m:t>
                              </m:r>
                            </m:e>
                            <m:sub>
                              <m:r>
                                <a:rPr lang="en-US" altLang="zh-CN" sz="2200" b="1" i="1">
                                  <a:solidFill>
                                    <a:schemeClr val="tx2"/>
                                  </a:solidFill>
                                  <a:latin typeface="Cambria Math" panose="02040503050406030204" pitchFamily="18" charset="0"/>
                                </a:rPr>
                                <m:t>𝑺</m:t>
                              </m:r>
                            </m:sub>
                          </m:sSub>
                        </m:sup>
                        <m:e>
                          <m:nary>
                            <m:naryPr>
                              <m:chr m:val="∑"/>
                              <m:supHide m:val="on"/>
                              <m:ctrlPr>
                                <a:rPr lang="en-US" altLang="zh-CN" sz="2200" b="1" i="1">
                                  <a:solidFill>
                                    <a:schemeClr val="tx2"/>
                                  </a:solidFill>
                                  <a:latin typeface="Cambria Math" panose="02040503050406030204" pitchFamily="18" charset="0"/>
                                </a:rPr>
                              </m:ctrlPr>
                            </m:naryPr>
                            <m:sub>
                              <m:r>
                                <m:rPr>
                                  <m:brk m:alnAt="7"/>
                                </m:rPr>
                                <a:rPr lang="en-US" altLang="zh-CN" sz="2200" b="1" i="1">
                                  <a:solidFill>
                                    <a:schemeClr val="tx2"/>
                                  </a:solidFill>
                                  <a:latin typeface="Cambria Math" panose="02040503050406030204" pitchFamily="18" charset="0"/>
                                </a:rPr>
                                <m:t>(</m:t>
                              </m:r>
                              <m:r>
                                <a:rPr lang="en-US" altLang="zh-CN" sz="2200" b="1" i="1">
                                  <a:solidFill>
                                    <a:schemeClr val="tx2"/>
                                  </a:solidFill>
                                  <a:latin typeface="Cambria Math" panose="02040503050406030204" pitchFamily="18" charset="0"/>
                                </a:rPr>
                                <m:t>𝒊</m:t>
                              </m:r>
                              <m:r>
                                <a:rPr lang="en-US" altLang="zh-CN" sz="2200" b="1" i="1">
                                  <a:solidFill>
                                    <a:schemeClr val="tx2"/>
                                  </a:solidFill>
                                  <a:latin typeface="Cambria Math" panose="02040503050406030204" pitchFamily="18" charset="0"/>
                                </a:rPr>
                                <m:t>)</m:t>
                              </m:r>
                            </m:sub>
                            <m:sup/>
                            <m:e>
                              <m:sSup>
                                <m:sSupPr>
                                  <m:ctrlPr>
                                    <a:rPr lang="en-US" altLang="zh-CN" sz="2200" b="1" i="1">
                                      <a:solidFill>
                                        <a:schemeClr val="tx2"/>
                                      </a:solidFill>
                                      <a:latin typeface="Cambria Math" panose="02040503050406030204" pitchFamily="18" charset="0"/>
                                    </a:rPr>
                                  </m:ctrlPr>
                                </m:sSupPr>
                                <m:e>
                                  <m:r>
                                    <a:rPr lang="en-US" altLang="zh-CN" sz="2200" b="1" i="1">
                                      <a:solidFill>
                                        <a:schemeClr val="tx2"/>
                                      </a:solidFill>
                                      <a:latin typeface="Cambria Math" panose="02040503050406030204" pitchFamily="18" charset="0"/>
                                    </a:rPr>
                                    <m:t>𝒆</m:t>
                                  </m:r>
                                </m:e>
                                <m:sup>
                                  <m:r>
                                    <a:rPr lang="zh-CN" altLang="en-US" sz="2200" b="1" i="1">
                                      <a:solidFill>
                                        <a:schemeClr val="tx2"/>
                                      </a:solidFill>
                                      <a:latin typeface="Cambria Math" panose="02040503050406030204" pitchFamily="18" charset="0"/>
                                    </a:rPr>
                                    <m:t>𝜷</m:t>
                                  </m:r>
                                  <m:sSub>
                                    <m:sSubPr>
                                      <m:ctrlPr>
                                        <a:rPr lang="en-US" altLang="zh-CN" sz="2200" b="1" i="1">
                                          <a:solidFill>
                                            <a:schemeClr val="tx2"/>
                                          </a:solidFill>
                                          <a:latin typeface="Cambria Math" panose="02040503050406030204" pitchFamily="18" charset="0"/>
                                        </a:rPr>
                                      </m:ctrlPr>
                                    </m:sSubPr>
                                    <m:e>
                                      <m:r>
                                        <a:rPr lang="en-US" altLang="zh-CN" sz="2200" b="1" i="1">
                                          <a:solidFill>
                                            <a:schemeClr val="tx2"/>
                                          </a:solidFill>
                                          <a:latin typeface="Cambria Math" panose="02040503050406030204" pitchFamily="18" charset="0"/>
                                        </a:rPr>
                                        <m:t>𝑬</m:t>
                                      </m:r>
                                      <m:r>
                                        <a:rPr lang="en-US" altLang="zh-CN" sz="2200" b="1" i="1">
                                          <a:solidFill>
                                            <a:schemeClr val="tx2"/>
                                          </a:solidFill>
                                          <a:latin typeface="Cambria Math" panose="02040503050406030204" pitchFamily="18" charset="0"/>
                                        </a:rPr>
                                        <m:t>(</m:t>
                                      </m:r>
                                      <m:r>
                                        <a:rPr lang="en-US" altLang="zh-CN" sz="2200" b="1" i="1">
                                          <a:solidFill>
                                            <a:schemeClr val="tx2"/>
                                          </a:solidFill>
                                          <a:latin typeface="Cambria Math" panose="02040503050406030204" pitchFamily="18" charset="0"/>
                                        </a:rPr>
                                        <m:t>𝒎</m:t>
                                      </m:r>
                                      <m:r>
                                        <a:rPr lang="en-US" altLang="zh-CN" sz="2200" b="1" i="1">
                                          <a:solidFill>
                                            <a:schemeClr val="tx2"/>
                                          </a:solidFill>
                                          <a:latin typeface="Cambria Math" panose="02040503050406030204" pitchFamily="18" charset="0"/>
                                        </a:rPr>
                                        <m:t>)</m:t>
                                      </m:r>
                                    </m:e>
                                    <m:sub>
                                      <m:r>
                                        <a:rPr lang="en-US" altLang="zh-CN" sz="2200" b="1" i="1">
                                          <a:solidFill>
                                            <a:schemeClr val="tx2"/>
                                          </a:solidFill>
                                          <a:latin typeface="Cambria Math" panose="02040503050406030204" pitchFamily="18" charset="0"/>
                                        </a:rPr>
                                        <m:t>𝑲</m:t>
                                      </m:r>
                                      <m:r>
                                        <a:rPr lang="en-US" altLang="zh-CN" sz="2200" b="1" i="1">
                                          <a:solidFill>
                                            <a:schemeClr val="tx2"/>
                                          </a:solidFill>
                                          <a:latin typeface="Cambria Math" panose="02040503050406030204" pitchFamily="18" charset="0"/>
                                        </a:rPr>
                                        <m:t>,(</m:t>
                                      </m:r>
                                      <m:r>
                                        <a:rPr lang="en-US" altLang="zh-CN" sz="2200" b="1" i="1">
                                          <a:solidFill>
                                            <a:schemeClr val="tx2"/>
                                          </a:solidFill>
                                          <a:latin typeface="Cambria Math" panose="02040503050406030204" pitchFamily="18" charset="0"/>
                                        </a:rPr>
                                        <m:t>𝒊</m:t>
                                      </m:r>
                                      <m:r>
                                        <a:rPr lang="en-US" altLang="zh-CN" sz="2200" b="1" i="1">
                                          <a:solidFill>
                                            <a:schemeClr val="tx2"/>
                                          </a:solidFill>
                                          <a:latin typeface="Cambria Math" panose="02040503050406030204" pitchFamily="18" charset="0"/>
                                        </a:rPr>
                                        <m:t>)</m:t>
                                      </m:r>
                                    </m:sub>
                                  </m:sSub>
                                </m:sup>
                              </m:sSup>
                            </m:e>
                          </m:nary>
                        </m:e>
                      </m:nary>
                    </m:oMath>
                  </m:oMathPara>
                </a14:m>
                <a:endParaRPr lang="zh-CN" altLang="en-US" sz="2200" b="1" dirty="0">
                  <a:solidFill>
                    <a:schemeClr val="tx2"/>
                  </a:solidFill>
                </a:endParaRPr>
              </a:p>
            </p:txBody>
          </p:sp>
        </mc:Choice>
        <mc:Fallback xmlns="">
          <p:sp>
            <p:nvSpPr>
              <p:cNvPr id="23" name="文本框 22"/>
              <p:cNvSpPr txBox="1">
                <a:spLocks noRot="1" noChangeAspect="1" noMove="1" noResize="1" noEditPoints="1" noAdjustHandles="1" noChangeArrowheads="1" noChangeShapeType="1" noTextEdit="1"/>
              </p:cNvSpPr>
              <p:nvPr/>
            </p:nvSpPr>
            <p:spPr>
              <a:xfrm>
                <a:off x="5454285" y="1885055"/>
                <a:ext cx="2437334" cy="1002454"/>
              </a:xfrm>
              <a:prstGeom prst="rect">
                <a:avLst/>
              </a:prstGeom>
              <a:blipFill rotWithShape="0">
                <a:blip r:embed="rId9"/>
                <a:stretch>
                  <a:fillRect/>
                </a:stretch>
              </a:blipFill>
            </p:spPr>
            <p:txBody>
              <a:bodyPr/>
              <a:lstStyle/>
              <a:p>
                <a:r>
                  <a:rPr lang="zh-CN" altLang="en-US">
                    <a:noFill/>
                  </a:rPr>
                  <a:t> </a:t>
                </a:r>
              </a:p>
            </p:txBody>
          </p:sp>
        </mc:Fallback>
      </mc:AlternateContent>
      <p:sp>
        <p:nvSpPr>
          <p:cNvPr id="28" name="矩形标注 27"/>
          <p:cNvSpPr/>
          <p:nvPr/>
        </p:nvSpPr>
        <p:spPr bwMode="auto">
          <a:xfrm>
            <a:off x="7816361" y="4651035"/>
            <a:ext cx="2901335" cy="1289050"/>
          </a:xfrm>
          <a:prstGeom prst="wedgeRectCallout">
            <a:avLst>
              <a:gd name="adj1" fmla="val -19046"/>
              <a:gd name="adj2" fmla="val -49139"/>
            </a:avLst>
          </a:prstGeom>
          <a:solidFill>
            <a:schemeClr val="tx2">
              <a:lumMod val="20000"/>
              <a:lumOff val="80000"/>
            </a:schemeClr>
          </a:solidFill>
          <a:ln w="9525" cap="flat" cmpd="sng" algn="ctr">
            <a:solidFill>
              <a:srgbClr val="FF0000"/>
            </a:solidFill>
            <a:prstDash val="solid"/>
            <a:round/>
            <a:headEnd type="none" w="med" len="med"/>
            <a:tailEnd type="none" w="med" len="med"/>
          </a:ln>
          <a:effectLst/>
          <a:extLst/>
        </p:spPr>
        <p:txBody>
          <a:bodyPr/>
          <a:lstStyle/>
          <a:p>
            <a:pPr fontAlgn="base">
              <a:lnSpc>
                <a:spcPct val="120000"/>
              </a:lnSpc>
              <a:spcBef>
                <a:spcPct val="20000"/>
              </a:spcBef>
              <a:spcAft>
                <a:spcPct val="0"/>
              </a:spcAft>
              <a:defRPr/>
            </a:pPr>
            <a:r>
              <a:rPr kumimoji="1" lang="zh-CN" altLang="en-US" sz="2000" dirty="0" smtClean="0">
                <a:solidFill>
                  <a:srgbClr val="0000FF"/>
                </a:solidFill>
                <a:ea typeface="黑体" panose="02010609060101010101" pitchFamily="49" charset="-122"/>
              </a:rPr>
              <a:t>因给定</a:t>
            </a:r>
            <a:r>
              <a:rPr kumimoji="1" lang="en-US" altLang="zh-CN" sz="2000" dirty="0" smtClean="0">
                <a:solidFill>
                  <a:srgbClr val="0000FF"/>
                </a:solidFill>
                <a:ea typeface="黑体" panose="02010609060101010101" pitchFamily="49" charset="-122"/>
              </a:rPr>
              <a:t>N</a:t>
            </a:r>
            <a:r>
              <a:rPr kumimoji="1" lang="en-US" altLang="zh-CN" sz="2000" baseline="-25000" dirty="0" smtClean="0">
                <a:solidFill>
                  <a:srgbClr val="0000FF"/>
                </a:solidFill>
                <a:ea typeface="黑体" panose="02010609060101010101" pitchFamily="49" charset="-122"/>
              </a:rPr>
              <a:t>A</a:t>
            </a:r>
            <a:r>
              <a:rPr kumimoji="1" lang="zh-CN" altLang="en-US" sz="2000" dirty="0" smtClean="0">
                <a:solidFill>
                  <a:srgbClr val="0000FF"/>
                </a:solidFill>
                <a:ea typeface="黑体" panose="02010609060101010101" pitchFamily="49" charset="-122"/>
              </a:rPr>
              <a:t>下分布样式数多且不明，该式仍演绎不出确定结果！</a:t>
            </a:r>
            <a:r>
              <a:rPr kumimoji="1" lang="zh-CN" altLang="en-US" sz="2000" dirty="0" smtClean="0">
                <a:solidFill>
                  <a:srgbClr val="0000FF"/>
                </a:solidFill>
                <a:ea typeface="黑体" panose="02010609060101010101" pitchFamily="49" charset="-122"/>
                <a:sym typeface="Wingdings" panose="05000000000000000000" pitchFamily="2" charset="2"/>
              </a:rPr>
              <a:t>求诸 </a:t>
            </a:r>
            <a:r>
              <a:rPr kumimoji="1" lang="zh-CN" altLang="en-US" sz="2000" dirty="0" smtClean="0">
                <a:solidFill>
                  <a:srgbClr val="0000FF"/>
                </a:solidFill>
                <a:ea typeface="黑体" panose="02010609060101010101" pitchFamily="49" charset="-122"/>
                <a:sym typeface="Symbol" panose="05050102010706020507" pitchFamily="18" charset="2"/>
              </a:rPr>
              <a:t></a:t>
            </a:r>
            <a:endParaRPr kumimoji="1" lang="zh-CN" altLang="en-US" sz="2000" dirty="0">
              <a:solidFill>
                <a:srgbClr val="0000FF"/>
              </a:solidFill>
              <a:ea typeface="黑体" panose="02010609060101010101" pitchFamily="49" charset="-122"/>
            </a:endParaRPr>
          </a:p>
        </p:txBody>
      </p:sp>
      <p:sp>
        <p:nvSpPr>
          <p:cNvPr id="29" name="文本框 28"/>
          <p:cNvSpPr txBox="1"/>
          <p:nvPr/>
        </p:nvSpPr>
        <p:spPr>
          <a:xfrm>
            <a:off x="7947792" y="1898318"/>
            <a:ext cx="0" cy="0"/>
          </a:xfrm>
          <a:prstGeom prst="rect">
            <a:avLst/>
          </a:prstGeom>
          <a:noFill/>
        </p:spPr>
        <p:txBody>
          <a:bodyPr wrap="none" lIns="0" tIns="0" rIns="0" bIns="0" rtlCol="0">
            <a:spAutoFit/>
          </a:bodyPr>
          <a:lstStyle/>
          <a:p>
            <a:endParaRPr lang="zh-CN" altLang="en-US" sz="2200" b="1" dirty="0">
              <a:solidFill>
                <a:schemeClr val="tx2"/>
              </a:solidFill>
            </a:endParaRPr>
          </a:p>
        </p:txBody>
      </p:sp>
      <mc:AlternateContent xmlns:mc="http://schemas.openxmlformats.org/markup-compatibility/2006" xmlns:a14="http://schemas.microsoft.com/office/drawing/2010/main">
        <mc:Choice Requires="a14">
          <p:sp>
            <p:nvSpPr>
              <p:cNvPr id="30" name="文本框 29"/>
              <p:cNvSpPr txBox="1"/>
              <p:nvPr/>
            </p:nvSpPr>
            <p:spPr>
              <a:xfrm>
                <a:off x="7995905" y="1948327"/>
                <a:ext cx="1672766" cy="956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200" b="1" i="1" smtClean="0">
                          <a:solidFill>
                            <a:schemeClr val="tx2"/>
                          </a:solidFill>
                          <a:latin typeface="Cambria Math" panose="02040503050406030204" pitchFamily="18" charset="0"/>
                        </a:rPr>
                        <m:t>=</m:t>
                      </m:r>
                      <m:nary>
                        <m:naryPr>
                          <m:chr m:val="∏"/>
                          <m:ctrlPr>
                            <a:rPr lang="en-US" altLang="zh-CN" sz="2200" b="1" i="1" smtClean="0">
                              <a:solidFill>
                                <a:schemeClr val="tx2"/>
                              </a:solidFill>
                              <a:latin typeface="Cambria Math" panose="02040503050406030204" pitchFamily="18" charset="0"/>
                            </a:rPr>
                          </m:ctrlPr>
                        </m:naryPr>
                        <m:sub>
                          <m:r>
                            <m:rPr>
                              <m:brk m:alnAt="23"/>
                            </m:rPr>
                            <a:rPr lang="en-US" altLang="zh-CN" sz="2200" b="1" i="1" smtClean="0">
                              <a:solidFill>
                                <a:schemeClr val="tx2"/>
                              </a:solidFill>
                              <a:latin typeface="Cambria Math" panose="02040503050406030204" pitchFamily="18" charset="0"/>
                            </a:rPr>
                            <m:t>𝑲</m:t>
                          </m:r>
                          <m:r>
                            <a:rPr lang="en-US" altLang="zh-CN" sz="2200" b="1" i="1" smtClean="0">
                              <a:solidFill>
                                <a:schemeClr val="tx2"/>
                              </a:solidFill>
                              <a:latin typeface="Cambria Math" panose="02040503050406030204" pitchFamily="18" charset="0"/>
                            </a:rPr>
                            <m:t>=</m:t>
                          </m:r>
                          <m:r>
                            <a:rPr lang="en-US" altLang="zh-CN" sz="2200" b="1" i="1" smtClean="0">
                              <a:solidFill>
                                <a:schemeClr val="tx2"/>
                              </a:solidFill>
                              <a:latin typeface="Cambria Math" panose="02040503050406030204" pitchFamily="18" charset="0"/>
                            </a:rPr>
                            <m:t>𝟏</m:t>
                          </m:r>
                        </m:sub>
                        <m:sup>
                          <m:sSub>
                            <m:sSubPr>
                              <m:ctrlPr>
                                <a:rPr lang="en-US" altLang="zh-CN" sz="2200" b="1" i="1" smtClean="0">
                                  <a:solidFill>
                                    <a:schemeClr val="tx2"/>
                                  </a:solidFill>
                                  <a:latin typeface="Cambria Math" panose="02040503050406030204" pitchFamily="18" charset="0"/>
                                </a:rPr>
                              </m:ctrlPr>
                            </m:sSubPr>
                            <m:e>
                              <m:r>
                                <a:rPr lang="en-US" altLang="zh-CN" sz="2200" b="1" i="1" smtClean="0">
                                  <a:solidFill>
                                    <a:schemeClr val="tx2"/>
                                  </a:solidFill>
                                  <a:latin typeface="Cambria Math" panose="02040503050406030204" pitchFamily="18" charset="0"/>
                                </a:rPr>
                                <m:t>𝑵</m:t>
                              </m:r>
                            </m:e>
                            <m:sub>
                              <m:r>
                                <a:rPr lang="en-US" altLang="zh-CN" sz="2200" b="1" i="1" smtClean="0">
                                  <a:solidFill>
                                    <a:schemeClr val="tx2"/>
                                  </a:solidFill>
                                  <a:latin typeface="Cambria Math" panose="02040503050406030204" pitchFamily="18" charset="0"/>
                                </a:rPr>
                                <m:t>𝑺</m:t>
                              </m:r>
                            </m:sub>
                          </m:sSub>
                        </m:sup>
                        <m:e>
                          <m:sSub>
                            <m:sSubPr>
                              <m:ctrlPr>
                                <a:rPr lang="en-US" altLang="zh-CN" sz="2200" b="1" i="1" smtClean="0">
                                  <a:solidFill>
                                    <a:schemeClr val="tx2"/>
                                  </a:solidFill>
                                  <a:latin typeface="Cambria Math" panose="02040503050406030204" pitchFamily="18" charset="0"/>
                                </a:rPr>
                              </m:ctrlPr>
                            </m:sSubPr>
                            <m:e>
                              <m:r>
                                <a:rPr lang="en-US" altLang="zh-CN" sz="2200" b="1" i="1" smtClean="0">
                                  <a:solidFill>
                                    <a:schemeClr val="tx2"/>
                                  </a:solidFill>
                                  <a:latin typeface="Cambria Math" panose="02040503050406030204" pitchFamily="18" charset="0"/>
                                </a:rPr>
                                <m:t>𝒒</m:t>
                              </m:r>
                              <m:r>
                                <a:rPr lang="en-US" altLang="zh-CN" sz="2200" b="1" i="1" smtClean="0">
                                  <a:solidFill>
                                    <a:schemeClr val="tx2"/>
                                  </a:solidFill>
                                  <a:latin typeface="Cambria Math" panose="02040503050406030204" pitchFamily="18" charset="0"/>
                                </a:rPr>
                                <m:t>(</m:t>
                              </m:r>
                              <m:r>
                                <a:rPr lang="en-US" altLang="zh-CN" sz="2200" b="1" i="1" smtClean="0">
                                  <a:solidFill>
                                    <a:schemeClr val="tx2"/>
                                  </a:solidFill>
                                  <a:latin typeface="Cambria Math" panose="02040503050406030204" pitchFamily="18" charset="0"/>
                                </a:rPr>
                                <m:t>𝒎</m:t>
                              </m:r>
                              <m:r>
                                <a:rPr lang="en-US" altLang="zh-CN" sz="2200" b="1" i="1" smtClean="0">
                                  <a:solidFill>
                                    <a:schemeClr val="tx2"/>
                                  </a:solidFill>
                                  <a:latin typeface="Cambria Math" panose="02040503050406030204" pitchFamily="18" charset="0"/>
                                </a:rPr>
                                <m:t>)</m:t>
                              </m:r>
                            </m:e>
                            <m:sub>
                              <m:r>
                                <a:rPr lang="en-US" altLang="zh-CN" sz="2200" b="1" i="1" smtClean="0">
                                  <a:solidFill>
                                    <a:schemeClr val="tx2"/>
                                  </a:solidFill>
                                  <a:latin typeface="Cambria Math" panose="02040503050406030204" pitchFamily="18" charset="0"/>
                                </a:rPr>
                                <m:t>𝑲</m:t>
                              </m:r>
                            </m:sub>
                          </m:sSub>
                        </m:e>
                      </m:nary>
                    </m:oMath>
                  </m:oMathPara>
                </a14:m>
                <a:endParaRPr lang="zh-CN" altLang="en-US" sz="2200" b="1" dirty="0">
                  <a:solidFill>
                    <a:schemeClr val="tx2"/>
                  </a:solidFill>
                </a:endParaRPr>
              </a:p>
            </p:txBody>
          </p:sp>
        </mc:Choice>
        <mc:Fallback xmlns="">
          <p:sp>
            <p:nvSpPr>
              <p:cNvPr id="30" name="文本框 29"/>
              <p:cNvSpPr txBox="1">
                <a:spLocks noRot="1" noChangeAspect="1" noMove="1" noResize="1" noEditPoints="1" noAdjustHandles="1" noChangeArrowheads="1" noChangeShapeType="1" noTextEdit="1"/>
              </p:cNvSpPr>
              <p:nvPr/>
            </p:nvSpPr>
            <p:spPr>
              <a:xfrm>
                <a:off x="7995905" y="1948327"/>
                <a:ext cx="1672766" cy="956993"/>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8068343" y="3168579"/>
                <a:ext cx="3738011" cy="8789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zh-CN" sz="2000" b="1" i="1" smtClean="0">
                              <a:solidFill>
                                <a:schemeClr val="tx2"/>
                              </a:solidFill>
                              <a:latin typeface="Cambria Math" panose="02040503050406030204" pitchFamily="18" charset="0"/>
                            </a:rPr>
                          </m:ctrlPr>
                        </m:naryPr>
                        <m:sub>
                          <m:r>
                            <m:rPr>
                              <m:brk m:alnAt="7"/>
                            </m:rPr>
                            <a:rPr lang="en-US" altLang="zh-CN" sz="2000" b="1" i="1">
                              <a:solidFill>
                                <a:schemeClr val="tx2"/>
                              </a:solidFill>
                              <a:latin typeface="Cambria Math" panose="02040503050406030204" pitchFamily="18" charset="0"/>
                            </a:rPr>
                            <m:t>(</m:t>
                          </m:r>
                          <m:r>
                            <a:rPr lang="en-US" altLang="zh-CN" sz="2000" b="1" i="1">
                              <a:solidFill>
                                <a:schemeClr val="tx2"/>
                              </a:solidFill>
                              <a:latin typeface="Cambria Math" panose="02040503050406030204" pitchFamily="18" charset="0"/>
                            </a:rPr>
                            <m:t>𝒊</m:t>
                          </m:r>
                          <m:r>
                            <a:rPr lang="en-US" altLang="zh-CN" sz="2000" b="1" i="1">
                              <a:solidFill>
                                <a:schemeClr val="tx2"/>
                              </a:solidFill>
                              <a:latin typeface="Cambria Math" panose="02040503050406030204" pitchFamily="18" charset="0"/>
                            </a:rPr>
                            <m:t>)</m:t>
                          </m:r>
                        </m:sub>
                        <m:sup/>
                        <m:e>
                          <m:sSup>
                            <m:sSupPr>
                              <m:ctrlPr>
                                <a:rPr lang="en-US" altLang="zh-CN" sz="2000" b="1" i="1">
                                  <a:solidFill>
                                    <a:schemeClr val="tx2"/>
                                  </a:solidFill>
                                  <a:latin typeface="Cambria Math" panose="02040503050406030204" pitchFamily="18" charset="0"/>
                                </a:rPr>
                              </m:ctrlPr>
                            </m:sSupPr>
                            <m:e>
                              <m:r>
                                <a:rPr lang="en-US" altLang="zh-CN" sz="2000" b="1" i="1">
                                  <a:solidFill>
                                    <a:schemeClr val="tx2"/>
                                  </a:solidFill>
                                  <a:latin typeface="Cambria Math" panose="02040503050406030204" pitchFamily="18" charset="0"/>
                                </a:rPr>
                                <m:t>𝒆</m:t>
                              </m:r>
                            </m:e>
                            <m:sup>
                              <m:r>
                                <a:rPr lang="zh-CN" altLang="en-US" sz="2000" b="1" i="1">
                                  <a:solidFill>
                                    <a:schemeClr val="tx2"/>
                                  </a:solidFill>
                                  <a:latin typeface="Cambria Math" panose="02040503050406030204" pitchFamily="18" charset="0"/>
                                </a:rPr>
                                <m:t>𝜷</m:t>
                              </m:r>
                              <m:sSub>
                                <m:sSubPr>
                                  <m:ctrlPr>
                                    <a:rPr lang="en-US" altLang="zh-CN" sz="2000" b="1" i="1">
                                      <a:solidFill>
                                        <a:schemeClr val="tx2"/>
                                      </a:solidFill>
                                      <a:latin typeface="Cambria Math" panose="02040503050406030204" pitchFamily="18" charset="0"/>
                                    </a:rPr>
                                  </m:ctrlPr>
                                </m:sSubPr>
                                <m:e>
                                  <m:r>
                                    <a:rPr lang="en-US" altLang="zh-CN" sz="2000" b="1" i="1">
                                      <a:solidFill>
                                        <a:schemeClr val="tx2"/>
                                      </a:solidFill>
                                      <a:latin typeface="Cambria Math" panose="02040503050406030204" pitchFamily="18" charset="0"/>
                                    </a:rPr>
                                    <m:t>𝑬</m:t>
                                  </m:r>
                                  <m:r>
                                    <a:rPr lang="en-US" altLang="zh-CN" sz="2000" b="1" i="1">
                                      <a:solidFill>
                                        <a:schemeClr val="tx2"/>
                                      </a:solidFill>
                                      <a:latin typeface="Cambria Math" panose="02040503050406030204" pitchFamily="18" charset="0"/>
                                    </a:rPr>
                                    <m:t>(</m:t>
                                  </m:r>
                                  <m:r>
                                    <a:rPr lang="en-US" altLang="zh-CN" sz="2000" b="1" i="1">
                                      <a:solidFill>
                                        <a:schemeClr val="tx2"/>
                                      </a:solidFill>
                                      <a:latin typeface="Cambria Math" panose="02040503050406030204" pitchFamily="18" charset="0"/>
                                    </a:rPr>
                                    <m:t>𝒎</m:t>
                                  </m:r>
                                  <m:r>
                                    <a:rPr lang="en-US" altLang="zh-CN" sz="2000" b="1" i="1">
                                      <a:solidFill>
                                        <a:schemeClr val="tx2"/>
                                      </a:solidFill>
                                      <a:latin typeface="Cambria Math" panose="02040503050406030204" pitchFamily="18" charset="0"/>
                                    </a:rPr>
                                    <m:t>)</m:t>
                                  </m:r>
                                </m:e>
                                <m:sub>
                                  <m:r>
                                    <a:rPr lang="en-US" altLang="zh-CN" sz="2000" b="1" i="1">
                                      <a:solidFill>
                                        <a:schemeClr val="tx2"/>
                                      </a:solidFill>
                                      <a:latin typeface="Cambria Math" panose="02040503050406030204" pitchFamily="18" charset="0"/>
                                    </a:rPr>
                                    <m:t>𝑲</m:t>
                                  </m:r>
                                  <m:r>
                                    <a:rPr lang="en-US" altLang="zh-CN" sz="2000" b="1" i="1">
                                      <a:solidFill>
                                        <a:schemeClr val="tx2"/>
                                      </a:solidFill>
                                      <a:latin typeface="Cambria Math" panose="02040503050406030204" pitchFamily="18" charset="0"/>
                                    </a:rPr>
                                    <m:t>,(</m:t>
                                  </m:r>
                                  <m:r>
                                    <a:rPr lang="en-US" altLang="zh-CN" sz="2000" b="1" i="1">
                                      <a:solidFill>
                                        <a:schemeClr val="tx2"/>
                                      </a:solidFill>
                                      <a:latin typeface="Cambria Math" panose="02040503050406030204" pitchFamily="18" charset="0"/>
                                    </a:rPr>
                                    <m:t>𝒊</m:t>
                                  </m:r>
                                  <m:r>
                                    <a:rPr lang="en-US" altLang="zh-CN" sz="2000" b="1" i="1">
                                      <a:solidFill>
                                        <a:schemeClr val="tx2"/>
                                      </a:solidFill>
                                      <a:latin typeface="Cambria Math" panose="02040503050406030204" pitchFamily="18" charset="0"/>
                                    </a:rPr>
                                    <m:t>)</m:t>
                                  </m:r>
                                </m:sub>
                              </m:sSub>
                            </m:sup>
                          </m:sSup>
                        </m:e>
                      </m:nary>
                      <m:r>
                        <a:rPr lang="en-US" altLang="zh-CN" sz="2000" b="1" i="0" smtClean="0">
                          <a:solidFill>
                            <a:schemeClr val="tx2"/>
                          </a:solidFill>
                          <a:latin typeface="Cambria Math" panose="02040503050406030204" pitchFamily="18" charset="0"/>
                        </a:rPr>
                        <m:t>=</m:t>
                      </m:r>
                      <m:sSub>
                        <m:sSubPr>
                          <m:ctrlPr>
                            <a:rPr lang="en-US" altLang="zh-CN" sz="2000" b="1" i="1" smtClean="0">
                              <a:solidFill>
                                <a:schemeClr val="tx2"/>
                              </a:solidFill>
                              <a:latin typeface="Cambria Math" panose="02040503050406030204" pitchFamily="18" charset="0"/>
                            </a:rPr>
                          </m:ctrlPr>
                        </m:sSubPr>
                        <m:e>
                          <m:r>
                            <a:rPr lang="en-US" altLang="zh-CN" sz="2000" b="1" i="1" smtClean="0">
                              <a:solidFill>
                                <a:schemeClr val="tx2"/>
                              </a:solidFill>
                              <a:latin typeface="Cambria Math" panose="02040503050406030204" pitchFamily="18" charset="0"/>
                            </a:rPr>
                            <m:t>𝒒</m:t>
                          </m:r>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𝒎</m:t>
                          </m:r>
                          <m:r>
                            <a:rPr lang="en-US" altLang="zh-CN" sz="2000" b="1" i="1" smtClean="0">
                              <a:solidFill>
                                <a:schemeClr val="tx2"/>
                              </a:solidFill>
                              <a:latin typeface="Cambria Math" panose="02040503050406030204" pitchFamily="18" charset="0"/>
                            </a:rPr>
                            <m:t>)</m:t>
                          </m:r>
                        </m:e>
                        <m:sub>
                          <m:r>
                            <a:rPr lang="en-US" altLang="zh-CN" sz="2000" b="1" i="1" smtClean="0">
                              <a:solidFill>
                                <a:schemeClr val="tx2"/>
                              </a:solidFill>
                              <a:latin typeface="Cambria Math" panose="02040503050406030204" pitchFamily="18" charset="0"/>
                            </a:rPr>
                            <m:t>𝑲</m:t>
                          </m:r>
                        </m:sub>
                      </m:sSub>
                      <m:r>
                        <a:rPr lang="en-US" altLang="zh-CN" sz="2000" b="1" i="0"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𝒒</m:t>
                      </m:r>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𝒎</m:t>
                      </m:r>
                      <m:r>
                        <a:rPr lang="en-US" altLang="zh-CN" sz="2000" b="1" i="1" smtClean="0">
                          <a:solidFill>
                            <a:schemeClr val="tx2"/>
                          </a:solidFill>
                          <a:latin typeface="Cambria Math" panose="02040503050406030204" pitchFamily="18" charset="0"/>
                        </a:rPr>
                        <m:t>)</m:t>
                      </m:r>
                    </m:oMath>
                  </m:oMathPara>
                </a14:m>
                <a:endParaRPr lang="zh-CN" altLang="en-US" sz="2000" b="1" i="1" dirty="0"/>
              </a:p>
            </p:txBody>
          </p:sp>
        </mc:Choice>
        <mc:Fallback xmlns="">
          <p:sp>
            <p:nvSpPr>
              <p:cNvPr id="4" name="矩形 3"/>
              <p:cNvSpPr>
                <a:spLocks noRot="1" noChangeAspect="1" noMove="1" noResize="1" noEditPoints="1" noAdjustHandles="1" noChangeArrowheads="1" noChangeShapeType="1" noTextEdit="1"/>
              </p:cNvSpPr>
              <p:nvPr/>
            </p:nvSpPr>
            <p:spPr>
              <a:xfrm>
                <a:off x="8068343" y="3168579"/>
                <a:ext cx="3738011" cy="878959"/>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9687224" y="1939991"/>
                <a:ext cx="1899302" cy="9653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200" b="1" i="1" smtClean="0">
                          <a:solidFill>
                            <a:schemeClr val="tx2"/>
                          </a:solidFill>
                          <a:latin typeface="Cambria Math" panose="02040503050406030204" pitchFamily="18" charset="0"/>
                        </a:rPr>
                        <m:t>=</m:t>
                      </m:r>
                      <m:nary>
                        <m:naryPr>
                          <m:chr m:val="∏"/>
                          <m:ctrlPr>
                            <a:rPr lang="en-US" altLang="zh-CN" sz="2200" b="1" i="1" smtClean="0">
                              <a:solidFill>
                                <a:schemeClr val="tx2"/>
                              </a:solidFill>
                              <a:latin typeface="Cambria Math" panose="02040503050406030204" pitchFamily="18" charset="0"/>
                            </a:rPr>
                          </m:ctrlPr>
                        </m:naryPr>
                        <m:sub>
                          <m:r>
                            <a:rPr lang="en-US" altLang="zh-CN" sz="2200" b="1" i="1" smtClean="0">
                              <a:solidFill>
                                <a:schemeClr val="tx2"/>
                              </a:solidFill>
                              <a:latin typeface="Cambria Math" panose="02040503050406030204" pitchFamily="18" charset="0"/>
                            </a:rPr>
                            <m:t>𝒎</m:t>
                          </m:r>
                          <m:r>
                            <a:rPr lang="en-US" altLang="zh-CN" sz="2200" b="1" i="1" smtClean="0">
                              <a:solidFill>
                                <a:schemeClr val="tx2"/>
                              </a:solidFill>
                              <a:latin typeface="Cambria Math" panose="02040503050406030204" pitchFamily="18" charset="0"/>
                            </a:rPr>
                            <m:t>=</m:t>
                          </m:r>
                          <m:r>
                            <a:rPr lang="en-US" altLang="zh-CN" sz="2200" b="1" i="1" smtClean="0">
                              <a:solidFill>
                                <a:schemeClr val="tx2"/>
                              </a:solidFill>
                              <a:latin typeface="Cambria Math" panose="02040503050406030204" pitchFamily="18" charset="0"/>
                            </a:rPr>
                            <m:t>𝟎</m:t>
                          </m:r>
                        </m:sub>
                        <m:sup>
                          <m:r>
                            <a:rPr lang="en-US" altLang="zh-CN" sz="2200" b="1" i="1" smtClean="0">
                              <a:solidFill>
                                <a:schemeClr val="tx2"/>
                              </a:solidFill>
                              <a:latin typeface="Cambria Math" panose="02040503050406030204" pitchFamily="18" charset="0"/>
                            </a:rPr>
                            <m:t>𝒍</m:t>
                          </m:r>
                        </m:sup>
                        <m:e>
                          <m:sSup>
                            <m:sSupPr>
                              <m:ctrlPr>
                                <a:rPr lang="en-US" altLang="zh-CN" sz="2200" b="1" i="1" smtClean="0">
                                  <a:solidFill>
                                    <a:schemeClr val="tx2"/>
                                  </a:solidFill>
                                  <a:latin typeface="Cambria Math" panose="02040503050406030204" pitchFamily="18" charset="0"/>
                                </a:rPr>
                              </m:ctrlPr>
                            </m:sSupPr>
                            <m:e>
                              <m:r>
                                <a:rPr lang="en-US" altLang="zh-CN" sz="2200" b="1" i="1" smtClean="0">
                                  <a:solidFill>
                                    <a:schemeClr val="tx2"/>
                                  </a:solidFill>
                                  <a:latin typeface="Cambria Math" panose="02040503050406030204" pitchFamily="18" charset="0"/>
                                </a:rPr>
                                <m:t>𝒒</m:t>
                              </m:r>
                              <m:r>
                                <a:rPr lang="en-US" altLang="zh-CN" sz="2200" b="1" i="1" smtClean="0">
                                  <a:solidFill>
                                    <a:schemeClr val="tx2"/>
                                  </a:solidFill>
                                  <a:latin typeface="Cambria Math" panose="02040503050406030204" pitchFamily="18" charset="0"/>
                                </a:rPr>
                                <m:t>(</m:t>
                              </m:r>
                              <m:r>
                                <a:rPr lang="en-US" altLang="zh-CN" sz="2200" b="1" i="1" smtClean="0">
                                  <a:solidFill>
                                    <a:schemeClr val="tx2"/>
                                  </a:solidFill>
                                  <a:latin typeface="Cambria Math" panose="02040503050406030204" pitchFamily="18" charset="0"/>
                                </a:rPr>
                                <m:t>𝒎</m:t>
                              </m:r>
                              <m:r>
                                <a:rPr lang="en-US" altLang="zh-CN" sz="2200" b="1" i="1" smtClean="0">
                                  <a:solidFill>
                                    <a:schemeClr val="tx2"/>
                                  </a:solidFill>
                                  <a:latin typeface="Cambria Math" panose="02040503050406030204" pitchFamily="18" charset="0"/>
                                </a:rPr>
                                <m:t>)</m:t>
                              </m:r>
                            </m:e>
                            <m:sup>
                              <m:sSub>
                                <m:sSubPr>
                                  <m:ctrlPr>
                                    <a:rPr lang="en-US" altLang="zh-CN" sz="2200" b="1" i="1" smtClean="0">
                                      <a:solidFill>
                                        <a:schemeClr val="tx2"/>
                                      </a:solidFill>
                                      <a:latin typeface="Cambria Math" panose="02040503050406030204" pitchFamily="18" charset="0"/>
                                    </a:rPr>
                                  </m:ctrlPr>
                                </m:sSubPr>
                                <m:e>
                                  <m:r>
                                    <a:rPr lang="en-US" altLang="zh-CN" sz="2200" b="1" i="1" smtClean="0">
                                      <a:solidFill>
                                        <a:schemeClr val="tx2"/>
                                      </a:solidFill>
                                      <a:latin typeface="Cambria Math" panose="02040503050406030204" pitchFamily="18" charset="0"/>
                                    </a:rPr>
                                    <m:t>𝒂</m:t>
                                  </m:r>
                                </m:e>
                                <m:sub>
                                  <m:r>
                                    <a:rPr lang="en-US" altLang="zh-CN" sz="2200" b="1" i="1" smtClean="0">
                                      <a:solidFill>
                                        <a:schemeClr val="tx2"/>
                                      </a:solidFill>
                                      <a:latin typeface="Cambria Math" panose="02040503050406030204" pitchFamily="18" charset="0"/>
                                    </a:rPr>
                                    <m:t>𝒎</m:t>
                                  </m:r>
                                </m:sub>
                              </m:sSub>
                            </m:sup>
                          </m:sSup>
                        </m:e>
                      </m:nary>
                    </m:oMath>
                  </m:oMathPara>
                </a14:m>
                <a:endParaRPr lang="zh-CN" altLang="en-US" sz="2200" b="1" dirty="0">
                  <a:solidFill>
                    <a:schemeClr val="tx2"/>
                  </a:solidFill>
                </a:endParaRPr>
              </a:p>
            </p:txBody>
          </p:sp>
        </mc:Choice>
        <mc:Fallback xmlns="">
          <p:sp>
            <p:nvSpPr>
              <p:cNvPr id="21" name="文本框 20"/>
              <p:cNvSpPr txBox="1">
                <a:spLocks noRot="1" noChangeAspect="1" noMove="1" noResize="1" noEditPoints="1" noAdjustHandles="1" noChangeArrowheads="1" noChangeShapeType="1" noTextEdit="1"/>
              </p:cNvSpPr>
              <p:nvPr/>
            </p:nvSpPr>
            <p:spPr>
              <a:xfrm>
                <a:off x="9687224" y="1939991"/>
                <a:ext cx="1899302" cy="965329"/>
              </a:xfrm>
              <a:prstGeom prst="rect">
                <a:avLst/>
              </a:prstGeom>
              <a:blipFill rotWithShape="0">
                <a:blip r:embed="rId12"/>
                <a:stretch>
                  <a:fillRect/>
                </a:stretch>
              </a:blipFill>
            </p:spPr>
            <p:txBody>
              <a:bodyPr/>
              <a:lstStyle/>
              <a:p>
                <a:r>
                  <a:rPr lang="zh-CN" altLang="en-US">
                    <a:noFill/>
                  </a:rPr>
                  <a:t> </a:t>
                </a:r>
              </a:p>
            </p:txBody>
          </p:sp>
        </mc:Fallback>
      </mc:AlternateContent>
      <p:sp>
        <p:nvSpPr>
          <p:cNvPr id="22" name="矩形标注 21"/>
          <p:cNvSpPr/>
          <p:nvPr/>
        </p:nvSpPr>
        <p:spPr bwMode="auto">
          <a:xfrm>
            <a:off x="9482764" y="1170631"/>
            <a:ext cx="1761511" cy="755292"/>
          </a:xfrm>
          <a:prstGeom prst="wedgeRectCallout">
            <a:avLst>
              <a:gd name="adj1" fmla="val -19046"/>
              <a:gd name="adj2" fmla="val -49139"/>
            </a:avLst>
          </a:prstGeom>
          <a:noFill/>
          <a:ln w="9525" cap="flat" cmpd="sng" algn="ctr">
            <a:noFill/>
            <a:prstDash val="solid"/>
            <a:round/>
            <a:headEnd type="none" w="med" len="med"/>
            <a:tailEnd type="none" w="med" len="med"/>
          </a:ln>
          <a:effectLst/>
          <a:extLst/>
        </p:spPr>
        <p:txBody>
          <a:bodyPr/>
          <a:lstStyle/>
          <a:p>
            <a:pPr fontAlgn="base">
              <a:lnSpc>
                <a:spcPct val="120000"/>
              </a:lnSpc>
              <a:spcBef>
                <a:spcPct val="20000"/>
              </a:spcBef>
              <a:spcAft>
                <a:spcPct val="0"/>
              </a:spcAft>
              <a:defRPr/>
            </a:pPr>
            <a:r>
              <a:rPr kumimoji="1" lang="zh-CN" altLang="en-US" dirty="0" smtClean="0">
                <a:solidFill>
                  <a:schemeClr val="tx2"/>
                </a:solidFill>
                <a:ea typeface="黑体" panose="02010609060101010101" pitchFamily="49" charset="-122"/>
              </a:rPr>
              <a:t>吸附层数相同的位点可归并！</a:t>
            </a:r>
            <a:endParaRPr kumimoji="1" lang="zh-CN" altLang="en-US" dirty="0">
              <a:solidFill>
                <a:schemeClr val="tx2"/>
              </a:solidFill>
              <a:ea typeface="黑体" panose="02010609060101010101" pitchFamily="49" charset="-122"/>
            </a:endParaRPr>
          </a:p>
        </p:txBody>
      </p:sp>
      <p:cxnSp>
        <p:nvCxnSpPr>
          <p:cNvPr id="9" name="直接箭头连接符 8"/>
          <p:cNvCxnSpPr/>
          <p:nvPr/>
        </p:nvCxnSpPr>
        <p:spPr bwMode="auto">
          <a:xfrm flipH="1">
            <a:off x="9236926" y="1850025"/>
            <a:ext cx="361121" cy="388669"/>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32050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3018"/>
                                        </p:tgtEl>
                                        <p:attrNameLst>
                                          <p:attrName>style.visibility</p:attrName>
                                        </p:attrNameLst>
                                      </p:cBhvr>
                                      <p:to>
                                        <p:strVal val="visible"/>
                                      </p:to>
                                    </p:set>
                                    <p:animEffect transition="in" filter="fade">
                                      <p:cBhvr>
                                        <p:cTn id="26" dur="500"/>
                                        <p:tgtEl>
                                          <p:spTgt spid="43018"/>
                                        </p:tgtEl>
                                      </p:cBhvr>
                                    </p:animEffect>
                                  </p:childTnLst>
                                </p:cTn>
                              </p:par>
                              <p:par>
                                <p:cTn id="27" presetID="10" presetClass="entr" presetSubtype="0" fill="hold" nodeType="withEffect">
                                  <p:stCondLst>
                                    <p:cond delay="0"/>
                                  </p:stCondLst>
                                  <p:childTnLst>
                                    <p:set>
                                      <p:cBhvr>
                                        <p:cTn id="28" dur="1" fill="hold">
                                          <p:stCondLst>
                                            <p:cond delay="0"/>
                                          </p:stCondLst>
                                        </p:cTn>
                                        <p:tgtEl>
                                          <p:spTgt spid="43019"/>
                                        </p:tgtEl>
                                        <p:attrNameLst>
                                          <p:attrName>style.visibility</p:attrName>
                                        </p:attrNameLst>
                                      </p:cBhvr>
                                      <p:to>
                                        <p:strVal val="visible"/>
                                      </p:to>
                                    </p:set>
                                    <p:animEffect transition="in" filter="fade">
                                      <p:cBhvr>
                                        <p:cTn id="29" dur="500"/>
                                        <p:tgtEl>
                                          <p:spTgt spid="430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0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014"/>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P spid="2" grpId="0" animBg="1"/>
      <p:bldP spid="43016" grpId="0"/>
      <p:bldP spid="43018" grpId="0" animBg="1"/>
      <p:bldP spid="19" grpId="0" animBg="1"/>
      <p:bldP spid="20" grpId="0" animBg="1"/>
      <p:bldP spid="23" grpId="0"/>
      <p:bldP spid="28" grpId="0" animBg="1"/>
      <p:bldP spid="30" grpId="0"/>
      <p:bldP spid="4" grpId="0"/>
      <p:bldP spid="2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24543" y="333376"/>
            <a:ext cx="11443738" cy="1008063"/>
          </a:xfrm>
        </p:spPr>
        <p:txBody>
          <a:bodyPr/>
          <a:lstStyle/>
          <a:p>
            <a:pPr marL="0" indent="0" eaLnBrk="1" hangingPunct="1">
              <a:lnSpc>
                <a:spcPct val="120000"/>
              </a:lnSpc>
              <a:buNone/>
            </a:pPr>
            <a:r>
              <a:rPr lang="zh-CN" altLang="en-US" sz="2400" dirty="0">
                <a:ea typeface="黑体" panose="02010609060101010101" pitchFamily="49" charset="-122"/>
              </a:rPr>
              <a:t>        吸附过程中气相与吸附相时刻在发生分子的交换，因此确立吸附相的巨正则配分函数更具实际意义。</a:t>
            </a:r>
            <a:r>
              <a:rPr lang="en-US" altLang="zh-CN" sz="2400" dirty="0">
                <a:ea typeface="黑体" panose="02010609060101010101" pitchFamily="49" charset="-122"/>
              </a:rPr>
              <a:t> </a:t>
            </a:r>
            <a:r>
              <a:rPr lang="zh-CN" altLang="en-US" sz="2400" dirty="0">
                <a:ea typeface="黑体" panose="02010609060101010101" pitchFamily="49" charset="-122"/>
              </a:rPr>
              <a:t>可得</a:t>
            </a:r>
            <a:r>
              <a:rPr lang="zh-CN" altLang="en-US" sz="2400" dirty="0" smtClean="0">
                <a:ea typeface="黑体" panose="02010609060101010101" pitchFamily="49" charset="-122"/>
              </a:rPr>
              <a:t>：</a:t>
            </a:r>
            <a:endParaRPr lang="en-US" altLang="zh-CN" sz="2400" dirty="0">
              <a:ea typeface="黑体" panose="02010609060101010101" pitchFamily="49" charset="-122"/>
            </a:endParaRPr>
          </a:p>
        </p:txBody>
      </p:sp>
      <p:graphicFrame>
        <p:nvGraphicFramePr>
          <p:cNvPr id="44035" name="Object 7"/>
          <p:cNvGraphicFramePr>
            <a:graphicFrameLocks noChangeAspect="1"/>
          </p:cNvGraphicFramePr>
          <p:nvPr>
            <p:extLst>
              <p:ext uri="{D42A27DB-BD31-4B8C-83A1-F6EECF244321}">
                <p14:modId xmlns:p14="http://schemas.microsoft.com/office/powerpoint/2010/main" val="3425143572"/>
              </p:ext>
            </p:extLst>
          </p:nvPr>
        </p:nvGraphicFramePr>
        <p:xfrm>
          <a:off x="554768" y="1307770"/>
          <a:ext cx="4186238" cy="927100"/>
        </p:xfrm>
        <a:graphic>
          <a:graphicData uri="http://schemas.openxmlformats.org/presentationml/2006/ole">
            <mc:AlternateContent xmlns:mc="http://schemas.openxmlformats.org/markup-compatibility/2006">
              <mc:Choice xmlns:v="urn:schemas-microsoft-com:vml" Requires="v">
                <p:oleObj spid="_x0000_s42167" name="公式" r:id="rId3" imgW="2120900" imgH="469900" progId="Equation.3">
                  <p:embed/>
                </p:oleObj>
              </mc:Choice>
              <mc:Fallback>
                <p:oleObj name="公式" r:id="rId3" imgW="21209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68" y="1307770"/>
                        <a:ext cx="4186238" cy="9271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2356644" y="4163157"/>
            <a:ext cx="6840537" cy="461963"/>
          </a:xfrm>
          <a:prstGeom prst="rect">
            <a:avLst/>
          </a:prstGeom>
          <a:noFill/>
        </p:spPr>
        <p:txBody>
          <a:bodyPr>
            <a:spAutoFit/>
          </a:bodyPr>
          <a:lstStyle/>
          <a:p>
            <a:pPr fontAlgn="base">
              <a:spcBef>
                <a:spcPct val="20000"/>
              </a:spcBef>
              <a:spcAft>
                <a:spcPct val="0"/>
              </a:spcAft>
              <a:defRPr/>
            </a:pPr>
            <a:r>
              <a:rPr kumimoji="1" lang="en-US" altLang="zh-CN" sz="2400" b="1" i="1" dirty="0" err="1">
                <a:solidFill>
                  <a:srgbClr val="FFFF00"/>
                </a:solidFill>
                <a:ea typeface="黑体" panose="02010609060101010101" pitchFamily="49" charset="-122"/>
              </a:rPr>
              <a:t>lN</a:t>
            </a:r>
            <a:r>
              <a:rPr kumimoji="1" lang="en-US" altLang="zh-CN" sz="2400" b="1" i="1" baseline="-25000" dirty="0" err="1">
                <a:solidFill>
                  <a:srgbClr val="FFFF00"/>
                </a:solidFill>
                <a:ea typeface="黑体" panose="02010609060101010101" pitchFamily="49" charset="-122"/>
              </a:rPr>
              <a:t>s</a:t>
            </a:r>
            <a:r>
              <a:rPr kumimoji="1" lang="en-US" altLang="zh-CN" sz="2400" dirty="0">
                <a:solidFill>
                  <a:srgbClr val="FFFF00"/>
                </a:solidFill>
                <a:ea typeface="黑体" panose="02010609060101010101" pitchFamily="49" charset="-122"/>
              </a:rPr>
              <a:t> – </a:t>
            </a:r>
            <a:r>
              <a:rPr kumimoji="1" lang="zh-CN" altLang="en-US" sz="2400" dirty="0">
                <a:solidFill>
                  <a:srgbClr val="FFFF00"/>
                </a:solidFill>
                <a:ea typeface="黑体" panose="02010609060101010101" pitchFamily="49" charset="-122"/>
              </a:rPr>
              <a:t>吸附体系吸附分子总数的极大值</a:t>
            </a:r>
          </a:p>
        </p:txBody>
      </p:sp>
      <p:sp>
        <p:nvSpPr>
          <p:cNvPr id="10" name="TextBox 9"/>
          <p:cNvSpPr txBox="1"/>
          <p:nvPr/>
        </p:nvSpPr>
        <p:spPr>
          <a:xfrm>
            <a:off x="2405858" y="3749677"/>
            <a:ext cx="6840537" cy="460375"/>
          </a:xfrm>
          <a:prstGeom prst="rect">
            <a:avLst/>
          </a:prstGeom>
          <a:noFill/>
        </p:spPr>
        <p:txBody>
          <a:bodyPr>
            <a:spAutoFit/>
          </a:bodyPr>
          <a:lstStyle/>
          <a:p>
            <a:pPr fontAlgn="base">
              <a:spcBef>
                <a:spcPct val="20000"/>
              </a:spcBef>
              <a:spcAft>
                <a:spcPct val="0"/>
              </a:spcAft>
              <a:defRPr/>
            </a:pPr>
            <a:r>
              <a:rPr kumimoji="1" lang="en-US" altLang="zh-CN" sz="2400" b="1" i="1" dirty="0">
                <a:solidFill>
                  <a:srgbClr val="FFFF00"/>
                </a:solidFill>
                <a:ea typeface="黑体" panose="02010609060101010101" pitchFamily="49" charset="-122"/>
              </a:rPr>
              <a:t>l</a:t>
            </a:r>
            <a:r>
              <a:rPr kumimoji="1" lang="en-US" altLang="zh-CN" sz="2400" dirty="0">
                <a:solidFill>
                  <a:srgbClr val="FFFF00"/>
                </a:solidFill>
                <a:ea typeface="黑体" panose="02010609060101010101" pitchFamily="49" charset="-122"/>
              </a:rPr>
              <a:t> – </a:t>
            </a:r>
            <a:r>
              <a:rPr kumimoji="1" lang="zh-CN" altLang="en-US" sz="2400" dirty="0">
                <a:solidFill>
                  <a:srgbClr val="FFFF00"/>
                </a:solidFill>
                <a:ea typeface="黑体" panose="02010609060101010101" pitchFamily="49" charset="-122"/>
              </a:rPr>
              <a:t>单个吸附位上吸附分子层数的极大值</a:t>
            </a:r>
          </a:p>
        </p:txBody>
      </p:sp>
      <p:graphicFrame>
        <p:nvGraphicFramePr>
          <p:cNvPr id="44038" name="对象 3"/>
          <p:cNvGraphicFramePr>
            <a:graphicFrameLocks noChangeAspect="1"/>
          </p:cNvGraphicFramePr>
          <p:nvPr>
            <p:extLst>
              <p:ext uri="{D42A27DB-BD31-4B8C-83A1-F6EECF244321}">
                <p14:modId xmlns:p14="http://schemas.microsoft.com/office/powerpoint/2010/main" val="2213941226"/>
              </p:ext>
            </p:extLst>
          </p:nvPr>
        </p:nvGraphicFramePr>
        <p:xfrm>
          <a:off x="7702861" y="4560034"/>
          <a:ext cx="1298575" cy="788987"/>
        </p:xfrm>
        <a:graphic>
          <a:graphicData uri="http://schemas.openxmlformats.org/presentationml/2006/ole">
            <mc:AlternateContent xmlns:mc="http://schemas.openxmlformats.org/markup-compatibility/2006">
              <mc:Choice xmlns:v="urn:schemas-microsoft-com:vml" Requires="v">
                <p:oleObj spid="_x0000_s42168" name="公式" r:id="rId5" imgW="710891" imgH="431613" progId="Equation.3">
                  <p:embed/>
                </p:oleObj>
              </mc:Choice>
              <mc:Fallback>
                <p:oleObj name="公式" r:id="rId5" imgW="710891"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2861" y="4560034"/>
                        <a:ext cx="1298575" cy="78898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9" name="TextBox 13"/>
          <p:cNvSpPr txBox="1">
            <a:spLocks noChangeArrowheads="1"/>
          </p:cNvSpPr>
          <p:nvPr/>
        </p:nvSpPr>
        <p:spPr bwMode="auto">
          <a:xfrm>
            <a:off x="2405857" y="5283935"/>
            <a:ext cx="6049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400" dirty="0">
                <a:solidFill>
                  <a:srgbClr val="FFFFFF"/>
                </a:solidFill>
                <a:latin typeface="黑体" panose="02010609060101010101" pitchFamily="49" charset="-122"/>
                <a:ea typeface="黑体" panose="02010609060101010101" pitchFamily="49" charset="-122"/>
              </a:rPr>
              <a:t>上式可借助多项式展开来进一步简化！</a:t>
            </a:r>
          </a:p>
        </p:txBody>
      </p:sp>
      <p:sp>
        <p:nvSpPr>
          <p:cNvPr id="45064" name="TextBox 14"/>
          <p:cNvSpPr txBox="1">
            <a:spLocks noChangeArrowheads="1"/>
          </p:cNvSpPr>
          <p:nvPr/>
        </p:nvSpPr>
        <p:spPr bwMode="auto">
          <a:xfrm>
            <a:off x="9922395" y="2615049"/>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a:t>
            </a:r>
            <a:r>
              <a:rPr lang="en-US" altLang="zh-CN" sz="2800" dirty="0">
                <a:solidFill>
                  <a:srgbClr val="FFFFFF"/>
                </a:solidFill>
                <a:ea typeface="隶书" panose="02010509060101010101" pitchFamily="49" charset="-122"/>
              </a:rPr>
              <a:t>4.73</a:t>
            </a:r>
            <a:r>
              <a:rPr lang="zh-CN" altLang="en-US" sz="2800" dirty="0">
                <a:solidFill>
                  <a:srgbClr val="FFFFFF"/>
                </a:solidFill>
                <a:ea typeface="隶书" panose="02010509060101010101" pitchFamily="49" charset="-122"/>
              </a:rPr>
              <a:t>）</a:t>
            </a:r>
          </a:p>
        </p:txBody>
      </p:sp>
      <p:sp>
        <p:nvSpPr>
          <p:cNvPr id="11" name="TextBox 10"/>
          <p:cNvSpPr txBox="1"/>
          <p:nvPr/>
        </p:nvSpPr>
        <p:spPr>
          <a:xfrm>
            <a:off x="2356644" y="3312538"/>
            <a:ext cx="8567737" cy="461963"/>
          </a:xfrm>
          <a:prstGeom prst="rect">
            <a:avLst/>
          </a:prstGeom>
          <a:noFill/>
        </p:spPr>
        <p:txBody>
          <a:bodyPr>
            <a:spAutoFit/>
          </a:bodyPr>
          <a:lstStyle/>
          <a:p>
            <a:pPr fontAlgn="base">
              <a:spcBef>
                <a:spcPct val="20000"/>
              </a:spcBef>
              <a:spcAft>
                <a:spcPct val="0"/>
              </a:spcAft>
              <a:defRPr/>
            </a:pPr>
            <a:r>
              <a:rPr kumimoji="1" lang="en-US" altLang="zh-CN" sz="2400" b="1" i="1" dirty="0">
                <a:solidFill>
                  <a:srgbClr val="FFFF00"/>
                </a:solidFill>
                <a:ea typeface="黑体" panose="02010609060101010101" pitchFamily="49" charset="-122"/>
                <a:sym typeface="Symbol"/>
              </a:rPr>
              <a:t></a:t>
            </a:r>
            <a:r>
              <a:rPr kumimoji="1" lang="en-US" altLang="zh-CN" sz="2400" b="1" i="1" baseline="-25000" dirty="0">
                <a:solidFill>
                  <a:srgbClr val="FFFF00"/>
                </a:solidFill>
                <a:ea typeface="黑体" panose="02010609060101010101" pitchFamily="49" charset="-122"/>
                <a:sym typeface="Symbol"/>
              </a:rPr>
              <a:t>A(S)</a:t>
            </a:r>
            <a:r>
              <a:rPr kumimoji="1" lang="en-US" altLang="zh-CN" sz="2400" dirty="0">
                <a:solidFill>
                  <a:srgbClr val="FFFF00"/>
                </a:solidFill>
                <a:ea typeface="黑体" panose="02010609060101010101" pitchFamily="49" charset="-122"/>
              </a:rPr>
              <a:t>– </a:t>
            </a:r>
            <a:r>
              <a:rPr kumimoji="1" lang="zh-CN" altLang="en-US" sz="2400" dirty="0">
                <a:solidFill>
                  <a:srgbClr val="FFFF00"/>
                </a:solidFill>
                <a:ea typeface="黑体" panose="02010609060101010101" pitchFamily="49" charset="-122"/>
              </a:rPr>
              <a:t>吸附分子的</a:t>
            </a:r>
            <a:r>
              <a:rPr kumimoji="1" lang="en-US" altLang="zh-CN" sz="2400" b="1" i="1" dirty="0">
                <a:solidFill>
                  <a:srgbClr val="FFFF00"/>
                </a:solidFill>
                <a:ea typeface="黑体" panose="02010609060101010101" pitchFamily="49" charset="-122"/>
                <a:sym typeface="Symbol"/>
              </a:rPr>
              <a:t></a:t>
            </a:r>
            <a:r>
              <a:rPr kumimoji="1" lang="zh-CN" altLang="en-US" sz="2400" dirty="0">
                <a:solidFill>
                  <a:srgbClr val="FFFF00"/>
                </a:solidFill>
                <a:ea typeface="黑体" panose="02010609060101010101" pitchFamily="49" charset="-122"/>
              </a:rPr>
              <a:t>因子 </a:t>
            </a:r>
            <a:r>
              <a:rPr kumimoji="1" lang="en-US" altLang="zh-CN" sz="2400" dirty="0">
                <a:solidFill>
                  <a:srgbClr val="FFFF00"/>
                </a:solidFill>
                <a:ea typeface="黑体" panose="02010609060101010101" pitchFamily="49" charset="-122"/>
              </a:rPr>
              <a:t>(</a:t>
            </a:r>
            <a:r>
              <a:rPr kumimoji="1" lang="zh-CN" altLang="en-US" sz="2400" dirty="0">
                <a:solidFill>
                  <a:srgbClr val="FFFF00"/>
                </a:solidFill>
                <a:ea typeface="黑体" panose="02010609060101010101" pitchFamily="49" charset="-122"/>
              </a:rPr>
              <a:t>假定所有吸附层的分子化学位相同</a:t>
            </a:r>
            <a:r>
              <a:rPr kumimoji="1" lang="en-US" altLang="zh-CN" sz="2400" dirty="0">
                <a:solidFill>
                  <a:srgbClr val="FFFF00"/>
                </a:solidFill>
                <a:ea typeface="黑体" panose="02010609060101010101" pitchFamily="49" charset="-122"/>
              </a:rPr>
              <a:t>!)</a:t>
            </a:r>
            <a:endParaRPr kumimoji="1" lang="zh-CN" altLang="en-US" sz="2400" dirty="0">
              <a:solidFill>
                <a:srgbClr val="FFFF00"/>
              </a:solidFill>
              <a:ea typeface="黑体" panose="02010609060101010101" pitchFamily="49" charset="-122"/>
            </a:endParaRPr>
          </a:p>
        </p:txBody>
      </p:sp>
      <p:sp>
        <p:nvSpPr>
          <p:cNvPr id="12" name="TextBox 13"/>
          <p:cNvSpPr txBox="1">
            <a:spLocks noChangeArrowheads="1"/>
          </p:cNvSpPr>
          <p:nvPr/>
        </p:nvSpPr>
        <p:spPr bwMode="auto">
          <a:xfrm>
            <a:off x="2494642" y="4751838"/>
            <a:ext cx="6048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charset="0"/>
                <a:ea typeface="宋体" pitchFamily="2" charset="-122"/>
              </a:defRPr>
            </a:lvl1pPr>
            <a:lvl2pPr marL="742950" indent="-285750" algn="l" eaLnBrk="0" hangingPunct="0">
              <a:buChar char="–"/>
              <a:defRPr kumimoji="1" sz="2800">
                <a:solidFill>
                  <a:schemeClr val="tx1"/>
                </a:solidFill>
                <a:latin typeface="Times New Roman" charset="0"/>
                <a:ea typeface="宋体" pitchFamily="2" charset="-122"/>
              </a:defRPr>
            </a:lvl2pPr>
            <a:lvl3pPr marL="1143000" indent="-228600" algn="l" eaLnBrk="0" hangingPunct="0">
              <a:buChar char="•"/>
              <a:defRPr kumimoji="1" sz="2400">
                <a:solidFill>
                  <a:schemeClr val="tx1"/>
                </a:solidFill>
                <a:latin typeface="Times New Roman" charset="0"/>
                <a:ea typeface="宋体" pitchFamily="2" charset="-122"/>
              </a:defRPr>
            </a:lvl3pPr>
            <a:lvl4pPr marL="1600200" indent="-228600" algn="l" eaLnBrk="0" hangingPunct="0">
              <a:buChar char="–"/>
              <a:defRPr kumimoji="1" sz="2000">
                <a:solidFill>
                  <a:schemeClr val="tx1"/>
                </a:solidFill>
                <a:latin typeface="Times New Roman" charset="0"/>
                <a:ea typeface="宋体" pitchFamily="2" charset="-122"/>
              </a:defRPr>
            </a:lvl4pPr>
            <a:lvl5pPr marL="2057400" indent="-228600" algn="l" eaLnBrk="0" hangingPunct="0">
              <a:buChar char="»"/>
              <a:defRPr kumimoji="1" sz="2000">
                <a:solidFill>
                  <a:schemeClr val="tx1"/>
                </a:solidFill>
                <a:latin typeface="Times New Roman" charset="0"/>
                <a:ea typeface="宋体"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宋体"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宋体"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宋体"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宋体" pitchFamily="2" charset="-122"/>
              </a:defRPr>
            </a:lvl9pPr>
          </a:lstStyle>
          <a:p>
            <a:pPr eaLnBrk="1" fontAlgn="base" hangingPunct="1">
              <a:spcBef>
                <a:spcPct val="20000"/>
              </a:spcBef>
              <a:spcAft>
                <a:spcPct val="0"/>
              </a:spcAft>
              <a:buFontTx/>
              <a:buNone/>
              <a:defRPr/>
            </a:pPr>
            <a:r>
              <a:rPr lang="en-US" altLang="zh-CN" sz="2400" b="1" i="1" dirty="0">
                <a:solidFill>
                  <a:srgbClr val="FFFFFF"/>
                </a:solidFill>
                <a:latin typeface="Times New Roman"/>
                <a:ea typeface="黑体" pitchFamily="49" charset="-122"/>
              </a:rPr>
              <a:t>X</a:t>
            </a:r>
            <a:r>
              <a:rPr lang="en-US" altLang="zh-CN" sz="2400" b="1" i="1" dirty="0">
                <a:solidFill>
                  <a:srgbClr val="FFFFFF"/>
                </a:solidFill>
                <a:latin typeface="Times New Roman"/>
                <a:ea typeface="黑体" pitchFamily="49" charset="-122"/>
                <a:sym typeface="Symbol"/>
              </a:rPr>
              <a:t> </a:t>
            </a:r>
            <a:r>
              <a:rPr lang="zh-CN" altLang="en-US" sz="2400" dirty="0">
                <a:solidFill>
                  <a:srgbClr val="FFFFFF"/>
                </a:solidFill>
                <a:latin typeface="黑体" pitchFamily="49" charset="-122"/>
                <a:ea typeface="黑体" pitchFamily="49" charset="-122"/>
              </a:rPr>
              <a:t>已包含</a:t>
            </a:r>
            <a:r>
              <a:rPr lang="en-US" altLang="zh-CN" sz="2400" b="1" i="1" dirty="0">
                <a:solidFill>
                  <a:srgbClr val="FFFF00"/>
                </a:solidFill>
                <a:latin typeface="Times New Roman"/>
                <a:ea typeface="黑体" pitchFamily="49" charset="-122"/>
              </a:rPr>
              <a:t>N</a:t>
            </a:r>
            <a:r>
              <a:rPr lang="en-US" altLang="zh-CN" sz="2400" b="1" i="1" baseline="-25000" dirty="0">
                <a:solidFill>
                  <a:srgbClr val="FFFF00"/>
                </a:solidFill>
                <a:latin typeface="Times New Roman"/>
                <a:ea typeface="黑体" pitchFamily="49" charset="-122"/>
              </a:rPr>
              <a:t>A</a:t>
            </a:r>
            <a:r>
              <a:rPr lang="zh-CN" altLang="en-US" sz="2400" dirty="0">
                <a:solidFill>
                  <a:srgbClr val="FFFFFF"/>
                </a:solidFill>
                <a:latin typeface="黑体" pitchFamily="49" charset="-122"/>
                <a:ea typeface="黑体" pitchFamily="49" charset="-122"/>
              </a:rPr>
              <a:t>的一切可能</a:t>
            </a:r>
            <a:r>
              <a:rPr lang="zh-CN" altLang="en-US" sz="2400" dirty="0" smtClean="0">
                <a:solidFill>
                  <a:srgbClr val="FFFFFF"/>
                </a:solidFill>
                <a:latin typeface="黑体" pitchFamily="49" charset="-122"/>
                <a:ea typeface="黑体" pitchFamily="49" charset="-122"/>
              </a:rPr>
              <a:t>变化</a:t>
            </a:r>
            <a:r>
              <a:rPr lang="zh-CN" altLang="en-US" sz="2400" dirty="0">
                <a:solidFill>
                  <a:srgbClr val="FFFFFF"/>
                </a:solidFill>
                <a:latin typeface="黑体" pitchFamily="49" charset="-122"/>
                <a:ea typeface="黑体" pitchFamily="49" charset="-122"/>
              </a:rPr>
              <a:t>，且恒有</a:t>
            </a:r>
          </a:p>
        </p:txBody>
      </p:sp>
      <p:sp>
        <p:nvSpPr>
          <p:cNvPr id="44043" name="左弧形箭头 2"/>
          <p:cNvSpPr>
            <a:spLocks noChangeArrowheads="1"/>
          </p:cNvSpPr>
          <p:nvPr/>
        </p:nvSpPr>
        <p:spPr bwMode="auto">
          <a:xfrm>
            <a:off x="1558926" y="3077429"/>
            <a:ext cx="846931" cy="2028655"/>
          </a:xfrm>
          <a:prstGeom prst="curvedRightArrow">
            <a:avLst>
              <a:gd name="adj1" fmla="val 24993"/>
              <a:gd name="adj2" fmla="val 50001"/>
              <a:gd name="adj3" fmla="val 25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mc:AlternateContent xmlns:mc="http://schemas.openxmlformats.org/markup-compatibility/2006" xmlns:a14="http://schemas.microsoft.com/office/drawing/2010/main">
        <mc:Choice Requires="a14">
          <p:sp>
            <p:nvSpPr>
              <p:cNvPr id="7" name="文本框 6"/>
              <p:cNvSpPr txBox="1"/>
              <p:nvPr/>
            </p:nvSpPr>
            <p:spPr>
              <a:xfrm>
                <a:off x="10038049" y="1286150"/>
                <a:ext cx="1772665" cy="877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solidFill>
                                <a:schemeClr val="tx2"/>
                              </a:solidFill>
                              <a:latin typeface="Cambria Math" panose="02040503050406030204" pitchFamily="18" charset="0"/>
                            </a:rPr>
                          </m:ctrlPr>
                        </m:sSubPr>
                        <m:e>
                          <m:r>
                            <a:rPr lang="en-US" altLang="zh-CN" sz="2000" b="1" i="1" smtClean="0">
                              <a:solidFill>
                                <a:schemeClr val="tx2"/>
                              </a:solidFill>
                              <a:latin typeface="Cambria Math" panose="02040503050406030204" pitchFamily="18" charset="0"/>
                            </a:rPr>
                            <m:t>𝑵</m:t>
                          </m:r>
                        </m:e>
                        <m:sub>
                          <m:r>
                            <a:rPr lang="en-US" altLang="zh-CN" sz="2000" b="1" i="1" smtClean="0">
                              <a:solidFill>
                                <a:schemeClr val="tx2"/>
                              </a:solidFill>
                              <a:latin typeface="Cambria Math" panose="02040503050406030204" pitchFamily="18" charset="0"/>
                            </a:rPr>
                            <m:t>𝑨</m:t>
                          </m:r>
                        </m:sub>
                      </m:sSub>
                      <m:r>
                        <a:rPr lang="en-US" altLang="zh-CN" sz="2000" b="1" i="1" smtClean="0">
                          <a:solidFill>
                            <a:schemeClr val="tx2"/>
                          </a:solidFill>
                          <a:latin typeface="Cambria Math" panose="02040503050406030204" pitchFamily="18" charset="0"/>
                        </a:rPr>
                        <m:t>=</m:t>
                      </m:r>
                      <m:nary>
                        <m:naryPr>
                          <m:chr m:val="∑"/>
                          <m:ctrlPr>
                            <a:rPr lang="en-US" altLang="zh-CN" sz="2000" b="1" i="1" smtClean="0">
                              <a:solidFill>
                                <a:schemeClr val="tx2"/>
                              </a:solidFill>
                              <a:latin typeface="Cambria Math" panose="02040503050406030204" pitchFamily="18" charset="0"/>
                            </a:rPr>
                          </m:ctrlPr>
                        </m:naryPr>
                        <m:sub>
                          <m:r>
                            <m:rPr>
                              <m:brk m:alnAt="23"/>
                            </m:rPr>
                            <a:rPr lang="en-US" altLang="zh-CN" sz="2000" b="1" i="1" smtClean="0">
                              <a:solidFill>
                                <a:schemeClr val="tx2"/>
                              </a:solidFill>
                              <a:latin typeface="Cambria Math" panose="02040503050406030204" pitchFamily="18" charset="0"/>
                            </a:rPr>
                            <m:t>𝒎</m:t>
                          </m:r>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𝟎</m:t>
                          </m:r>
                        </m:sub>
                        <m:sup>
                          <m:r>
                            <a:rPr lang="en-US" altLang="zh-CN" sz="2000" b="1" i="1" smtClean="0">
                              <a:solidFill>
                                <a:schemeClr val="tx2"/>
                              </a:solidFill>
                              <a:latin typeface="Cambria Math" panose="02040503050406030204" pitchFamily="18" charset="0"/>
                            </a:rPr>
                            <m:t>𝒍</m:t>
                          </m:r>
                        </m:sup>
                        <m:e>
                          <m:sSub>
                            <m:sSubPr>
                              <m:ctrlPr>
                                <a:rPr lang="en-US" altLang="zh-CN" sz="2000" b="1" i="1" smtClean="0">
                                  <a:solidFill>
                                    <a:schemeClr val="tx2"/>
                                  </a:solidFill>
                                  <a:latin typeface="Cambria Math" panose="02040503050406030204" pitchFamily="18" charset="0"/>
                                </a:rPr>
                              </m:ctrlPr>
                            </m:sSubPr>
                            <m:e>
                              <m:r>
                                <a:rPr lang="en-US" altLang="zh-CN" sz="2000" b="1" i="1" smtClean="0">
                                  <a:solidFill>
                                    <a:schemeClr val="tx2"/>
                                  </a:solidFill>
                                  <a:latin typeface="Cambria Math" panose="02040503050406030204" pitchFamily="18" charset="0"/>
                                </a:rPr>
                                <m:t>𝒎𝒂</m:t>
                              </m:r>
                            </m:e>
                            <m:sub>
                              <m:r>
                                <a:rPr lang="en-US" altLang="zh-CN" sz="2000" b="1" i="1" smtClean="0">
                                  <a:solidFill>
                                    <a:schemeClr val="tx2"/>
                                  </a:solidFill>
                                  <a:latin typeface="Cambria Math" panose="02040503050406030204" pitchFamily="18" charset="0"/>
                                </a:rPr>
                                <m:t>𝒎</m:t>
                              </m:r>
                            </m:sub>
                          </m:sSub>
                        </m:e>
                      </m:nary>
                    </m:oMath>
                  </m:oMathPara>
                </a14:m>
                <a:endParaRPr lang="zh-CN" altLang="en-US" sz="2000" b="1" dirty="0">
                  <a:solidFill>
                    <a:schemeClr val="tx2"/>
                  </a:solidFill>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10038049" y="1286150"/>
                <a:ext cx="1772665" cy="877676"/>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4871231" y="1230132"/>
                <a:ext cx="1097279" cy="9082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1" i="1" smtClean="0">
                          <a:solidFill>
                            <a:schemeClr val="tx2"/>
                          </a:solidFill>
                          <a:latin typeface="Cambria Math" panose="02040503050406030204" pitchFamily="18" charset="0"/>
                        </a:rPr>
                        <m:t>=</m:t>
                      </m:r>
                      <m:nary>
                        <m:naryPr>
                          <m:chr m:val="∑"/>
                          <m:ctrlPr>
                            <a:rPr lang="zh-CN" altLang="en-US" sz="2000" b="1" i="1" smtClean="0">
                              <a:solidFill>
                                <a:schemeClr val="tx2"/>
                              </a:solidFill>
                              <a:latin typeface="Cambria Math" panose="02040503050406030204" pitchFamily="18" charset="0"/>
                            </a:rPr>
                          </m:ctrlPr>
                        </m:naryPr>
                        <m:sub>
                          <m:sSub>
                            <m:sSubPr>
                              <m:ctrlPr>
                                <a:rPr lang="en-US" altLang="zh-CN" sz="2000" b="1" i="1" smtClean="0">
                                  <a:solidFill>
                                    <a:schemeClr val="tx2"/>
                                  </a:solidFill>
                                  <a:latin typeface="Cambria Math" panose="02040503050406030204" pitchFamily="18" charset="0"/>
                                </a:rPr>
                              </m:ctrlPr>
                            </m:sSubPr>
                            <m:e>
                              <m:r>
                                <a:rPr lang="en-US" altLang="zh-CN" sz="2000" b="1" i="1" smtClean="0">
                                  <a:solidFill>
                                    <a:schemeClr val="tx2"/>
                                  </a:solidFill>
                                  <a:latin typeface="Cambria Math" panose="02040503050406030204" pitchFamily="18" charset="0"/>
                                </a:rPr>
                                <m:t>𝑵</m:t>
                              </m:r>
                            </m:e>
                            <m:sub>
                              <m:r>
                                <a:rPr lang="en-US" altLang="zh-CN" sz="2000" b="1" i="1" smtClean="0">
                                  <a:solidFill>
                                    <a:schemeClr val="tx2"/>
                                  </a:solidFill>
                                  <a:latin typeface="Cambria Math" panose="02040503050406030204" pitchFamily="18" charset="0"/>
                                </a:rPr>
                                <m:t>𝑨</m:t>
                              </m:r>
                            </m:sub>
                          </m:sSub>
                          <m:r>
                            <m:rPr>
                              <m:brk m:alnAt="23"/>
                            </m:rP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𝟎</m:t>
                          </m:r>
                        </m:sub>
                        <m:sup>
                          <m:r>
                            <a:rPr lang="en-US" altLang="zh-CN" sz="2000" b="1" i="1" smtClean="0">
                              <a:solidFill>
                                <a:schemeClr val="tx2"/>
                              </a:solidFill>
                              <a:latin typeface="Cambria Math" panose="02040503050406030204" pitchFamily="18" charset="0"/>
                            </a:rPr>
                            <m:t>𝒍</m:t>
                          </m:r>
                          <m:sSub>
                            <m:sSubPr>
                              <m:ctrlPr>
                                <a:rPr lang="en-US" altLang="zh-CN" sz="2000" b="1" i="1" smtClean="0">
                                  <a:solidFill>
                                    <a:schemeClr val="tx2"/>
                                  </a:solidFill>
                                  <a:latin typeface="Cambria Math" panose="02040503050406030204" pitchFamily="18" charset="0"/>
                                </a:rPr>
                              </m:ctrlPr>
                            </m:sSubPr>
                            <m:e>
                              <m:r>
                                <a:rPr lang="en-US" altLang="zh-CN" sz="2000" b="1" i="1" smtClean="0">
                                  <a:solidFill>
                                    <a:schemeClr val="tx2"/>
                                  </a:solidFill>
                                  <a:latin typeface="Cambria Math" panose="02040503050406030204" pitchFamily="18" charset="0"/>
                                </a:rPr>
                                <m:t>𝑵</m:t>
                              </m:r>
                            </m:e>
                            <m:sub>
                              <m:r>
                                <a:rPr lang="en-US" altLang="zh-CN" sz="2000" b="1" i="1" smtClean="0">
                                  <a:solidFill>
                                    <a:schemeClr val="tx2"/>
                                  </a:solidFill>
                                  <a:latin typeface="Cambria Math" panose="02040503050406030204" pitchFamily="18" charset="0"/>
                                </a:rPr>
                                <m:t>𝑺</m:t>
                              </m:r>
                            </m:sub>
                          </m:sSub>
                        </m:sup>
                        <m:e>
                          <m:nary>
                            <m:naryPr>
                              <m:chr m:val="∑"/>
                              <m:supHide m:val="on"/>
                              <m:ctrlPr>
                                <a:rPr lang="en-US" altLang="zh-CN" sz="2000" b="1" i="1" smtClean="0">
                                  <a:solidFill>
                                    <a:schemeClr val="tx2"/>
                                  </a:solidFill>
                                  <a:latin typeface="Cambria Math" panose="02040503050406030204" pitchFamily="18" charset="0"/>
                                </a:rPr>
                              </m:ctrlPr>
                            </m:naryPr>
                            <m:sub>
                              <m:r>
                                <m:rPr>
                                  <m:brk m:alnAt="7"/>
                                </m:rPr>
                                <a:rPr lang="en-US" altLang="zh-CN" sz="2000" b="1" i="1" smtClean="0">
                                  <a:solidFill>
                                    <a:schemeClr val="tx2"/>
                                  </a:solidFill>
                                  <a:latin typeface="Cambria Math" panose="02040503050406030204" pitchFamily="18" charset="0"/>
                                </a:rPr>
                                <m:t>𝑿</m:t>
                              </m:r>
                            </m:sub>
                            <m:sup/>
                            <m:e>
                              <m:sSub>
                                <m:sSubPr>
                                  <m:ctrlPr>
                                    <a:rPr lang="en-US" altLang="zh-CN" sz="2000" b="1" i="1" smtClean="0">
                                      <a:solidFill>
                                        <a:schemeClr val="tx2"/>
                                      </a:solidFill>
                                      <a:latin typeface="Cambria Math" panose="02040503050406030204" pitchFamily="18" charset="0"/>
                                    </a:rPr>
                                  </m:ctrlPr>
                                </m:sSubPr>
                                <m:e>
                                  <m:r>
                                    <a:rPr lang="en-US" altLang="zh-CN" sz="2000" b="1" i="1" smtClean="0">
                                      <a:solidFill>
                                        <a:schemeClr val="tx2"/>
                                      </a:solidFill>
                                      <a:latin typeface="Cambria Math" panose="02040503050406030204" pitchFamily="18" charset="0"/>
                                    </a:rPr>
                                    <m:t>𝑵</m:t>
                                  </m:r>
                                </m:e>
                                <m:sub>
                                  <m:r>
                                    <a:rPr lang="en-US" altLang="zh-CN" sz="2000" b="1" i="1" smtClean="0">
                                      <a:solidFill>
                                        <a:schemeClr val="tx2"/>
                                      </a:solidFill>
                                      <a:latin typeface="Cambria Math" panose="02040503050406030204" pitchFamily="18" charset="0"/>
                                    </a:rPr>
                                    <m:t>𝑺</m:t>
                                  </m:r>
                                </m:sub>
                              </m:sSub>
                              <m:r>
                                <a:rPr lang="en-US" altLang="zh-CN" sz="2000" b="1" i="1" smtClean="0">
                                  <a:solidFill>
                                    <a:schemeClr val="tx2"/>
                                  </a:solidFill>
                                  <a:latin typeface="Cambria Math" panose="02040503050406030204" pitchFamily="18" charset="0"/>
                                </a:rPr>
                                <m:t>!</m:t>
                              </m:r>
                              <m:nary>
                                <m:naryPr>
                                  <m:chr m:val="∏"/>
                                  <m:ctrlPr>
                                    <a:rPr lang="en-US" altLang="zh-CN" sz="2000" b="1" i="1" smtClean="0">
                                      <a:solidFill>
                                        <a:schemeClr val="tx2"/>
                                      </a:solidFill>
                                      <a:latin typeface="Cambria Math" panose="02040503050406030204" pitchFamily="18" charset="0"/>
                                    </a:rPr>
                                  </m:ctrlPr>
                                </m:naryPr>
                                <m:sub>
                                  <m:r>
                                    <m:rPr>
                                      <m:brk m:alnAt="23"/>
                                    </m:rPr>
                                    <a:rPr lang="en-US" altLang="zh-CN" sz="2000" b="1" i="1" smtClean="0">
                                      <a:solidFill>
                                        <a:schemeClr val="tx2"/>
                                      </a:solidFill>
                                      <a:latin typeface="Cambria Math" panose="02040503050406030204" pitchFamily="18" charset="0"/>
                                    </a:rPr>
                                    <m:t>𝒎</m:t>
                                  </m:r>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𝟎</m:t>
                                  </m:r>
                                </m:sub>
                                <m:sup>
                                  <m:r>
                                    <a:rPr lang="en-US" altLang="zh-CN" sz="2000" b="1" i="1" smtClean="0">
                                      <a:solidFill>
                                        <a:schemeClr val="tx2"/>
                                      </a:solidFill>
                                      <a:latin typeface="Cambria Math" panose="02040503050406030204" pitchFamily="18" charset="0"/>
                                    </a:rPr>
                                    <m:t>𝒍</m:t>
                                  </m:r>
                                </m:sup>
                                <m:e>
                                  <m:f>
                                    <m:fPr>
                                      <m:ctrlPr>
                                        <a:rPr lang="en-US" altLang="zh-CN" sz="2000" b="1" i="1" smtClean="0">
                                          <a:solidFill>
                                            <a:schemeClr val="tx2"/>
                                          </a:solidFill>
                                          <a:latin typeface="Cambria Math" panose="02040503050406030204" pitchFamily="18" charset="0"/>
                                        </a:rPr>
                                      </m:ctrlPr>
                                    </m:fPr>
                                    <m:num>
                                      <m:sSup>
                                        <m:sSupPr>
                                          <m:ctrlPr>
                                            <a:rPr lang="en-US" altLang="zh-CN" sz="2000" b="1" i="1" smtClean="0">
                                              <a:solidFill>
                                                <a:schemeClr val="tx2"/>
                                              </a:solidFill>
                                              <a:latin typeface="Cambria Math" panose="02040503050406030204" pitchFamily="18" charset="0"/>
                                            </a:rPr>
                                          </m:ctrlPr>
                                        </m:sSupPr>
                                        <m:e>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𝒒</m:t>
                                          </m:r>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𝒎</m:t>
                                          </m:r>
                                          <m:r>
                                            <a:rPr lang="en-US" altLang="zh-CN" sz="2000" b="1" i="1" smtClean="0">
                                              <a:solidFill>
                                                <a:schemeClr val="tx2"/>
                                              </a:solidFill>
                                              <a:latin typeface="Cambria Math" panose="02040503050406030204" pitchFamily="18" charset="0"/>
                                            </a:rPr>
                                            <m:t>)</m:t>
                                          </m:r>
                                          <m:sSup>
                                            <m:sSupPr>
                                              <m:ctrlPr>
                                                <a:rPr lang="en-US" altLang="zh-CN" sz="2000" b="1" i="1" smtClean="0">
                                                  <a:solidFill>
                                                    <a:schemeClr val="tx2"/>
                                                  </a:solidFill>
                                                  <a:latin typeface="Cambria Math" panose="02040503050406030204" pitchFamily="18" charset="0"/>
                                                </a:rPr>
                                              </m:ctrlPr>
                                            </m:sSupPr>
                                            <m:e>
                                              <m:r>
                                                <a:rPr lang="en-US" altLang="zh-CN" sz="2000" b="1" i="1" smtClean="0">
                                                  <a:solidFill>
                                                    <a:schemeClr val="tx2"/>
                                                  </a:solidFill>
                                                  <a:latin typeface="Cambria Math" panose="02040503050406030204" pitchFamily="18" charset="0"/>
                                                </a:rPr>
                                                <m:t>𝒆</m:t>
                                              </m:r>
                                            </m:e>
                                            <m:sup>
                                              <m:r>
                                                <a:rPr lang="en-US" altLang="zh-CN" sz="2000" b="1" i="1" smtClean="0">
                                                  <a:solidFill>
                                                    <a:schemeClr val="tx2"/>
                                                  </a:solidFill>
                                                  <a:latin typeface="Cambria Math" panose="02040503050406030204" pitchFamily="18" charset="0"/>
                                                </a:rPr>
                                                <m:t>𝒎</m:t>
                                              </m:r>
                                              <m:sSub>
                                                <m:sSubPr>
                                                  <m:ctrlPr>
                                                    <a:rPr lang="en-US" altLang="zh-CN" sz="2000" b="1" i="1" smtClean="0">
                                                      <a:solidFill>
                                                        <a:schemeClr val="tx2"/>
                                                      </a:solidFill>
                                                      <a:latin typeface="Cambria Math" panose="02040503050406030204" pitchFamily="18" charset="0"/>
                                                    </a:rPr>
                                                  </m:ctrlPr>
                                                </m:sSubPr>
                                                <m:e>
                                                  <m:r>
                                                    <a:rPr lang="zh-CN" altLang="en-US" sz="2000" b="1" i="1" smtClean="0">
                                                      <a:solidFill>
                                                        <a:schemeClr val="tx2"/>
                                                      </a:solidFill>
                                                      <a:latin typeface="Cambria Math" panose="02040503050406030204" pitchFamily="18" charset="0"/>
                                                    </a:rPr>
                                                    <m:t>𝜶</m:t>
                                                  </m:r>
                                                </m:e>
                                                <m:sub>
                                                  <m:r>
                                                    <a:rPr lang="en-US" altLang="zh-CN" sz="2000" b="1" i="1" smtClean="0">
                                                      <a:solidFill>
                                                        <a:schemeClr val="tx2"/>
                                                      </a:solidFill>
                                                      <a:latin typeface="Cambria Math" panose="02040503050406030204" pitchFamily="18" charset="0"/>
                                                    </a:rPr>
                                                    <m:t>𝑨</m:t>
                                                  </m:r>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𝒔</m:t>
                                                  </m:r>
                                                  <m:r>
                                                    <a:rPr lang="en-US" altLang="zh-CN" sz="2000" b="1" i="1" smtClean="0">
                                                      <a:solidFill>
                                                        <a:schemeClr val="tx2"/>
                                                      </a:solidFill>
                                                      <a:latin typeface="Cambria Math" panose="02040503050406030204" pitchFamily="18" charset="0"/>
                                                    </a:rPr>
                                                    <m:t>)</m:t>
                                                  </m:r>
                                                </m:sub>
                                              </m:sSub>
                                            </m:sup>
                                          </m:sSup>
                                          <m:r>
                                            <a:rPr lang="en-US" altLang="zh-CN" sz="2000" b="1" i="1" smtClean="0">
                                              <a:solidFill>
                                                <a:schemeClr val="tx2"/>
                                              </a:solidFill>
                                              <a:latin typeface="Cambria Math" panose="02040503050406030204" pitchFamily="18" charset="0"/>
                                            </a:rPr>
                                            <m:t>]</m:t>
                                          </m:r>
                                        </m:e>
                                        <m:sup>
                                          <m:sSubSup>
                                            <m:sSubSupPr>
                                              <m:ctrlPr>
                                                <a:rPr lang="en-US" altLang="zh-CN" sz="2000" b="1" i="1" smtClean="0">
                                                  <a:solidFill>
                                                    <a:schemeClr val="tx2"/>
                                                  </a:solidFill>
                                                  <a:latin typeface="Cambria Math" panose="02040503050406030204" pitchFamily="18" charset="0"/>
                                                </a:rPr>
                                              </m:ctrlPr>
                                            </m:sSubSupPr>
                                            <m:e>
                                              <m:r>
                                                <a:rPr lang="en-US" altLang="zh-CN" sz="2000" b="1" i="1" smtClean="0">
                                                  <a:solidFill>
                                                    <a:schemeClr val="tx2"/>
                                                  </a:solidFill>
                                                  <a:latin typeface="Cambria Math" panose="02040503050406030204" pitchFamily="18" charset="0"/>
                                                </a:rPr>
                                                <m:t>𝒂</m:t>
                                              </m:r>
                                            </m:e>
                                            <m:sub>
                                              <m:r>
                                                <a:rPr lang="en-US" altLang="zh-CN" sz="2000" b="1" i="1" smtClean="0">
                                                  <a:solidFill>
                                                    <a:schemeClr val="tx2"/>
                                                  </a:solidFill>
                                                  <a:latin typeface="Cambria Math" panose="02040503050406030204" pitchFamily="18" charset="0"/>
                                                </a:rPr>
                                                <m:t>𝒎</m:t>
                                              </m:r>
                                            </m:sub>
                                            <m:sup/>
                                          </m:sSubSup>
                                        </m:sup>
                                      </m:sSup>
                                    </m:num>
                                    <m:den>
                                      <m:sSub>
                                        <m:sSubPr>
                                          <m:ctrlPr>
                                            <a:rPr lang="en-US" altLang="zh-CN" sz="2000" b="1" i="1" smtClean="0">
                                              <a:solidFill>
                                                <a:schemeClr val="tx2"/>
                                              </a:solidFill>
                                              <a:latin typeface="Cambria Math" panose="02040503050406030204" pitchFamily="18" charset="0"/>
                                            </a:rPr>
                                          </m:ctrlPr>
                                        </m:sSubPr>
                                        <m:e>
                                          <m:r>
                                            <a:rPr lang="en-US" altLang="zh-CN" sz="2000" b="1" i="1" smtClean="0">
                                              <a:solidFill>
                                                <a:schemeClr val="tx2"/>
                                              </a:solidFill>
                                              <a:latin typeface="Cambria Math" panose="02040503050406030204" pitchFamily="18" charset="0"/>
                                            </a:rPr>
                                            <m:t>𝒂</m:t>
                                          </m:r>
                                        </m:e>
                                        <m:sub>
                                          <m:r>
                                            <a:rPr lang="en-US" altLang="zh-CN" sz="2000" b="1" i="1" smtClean="0">
                                              <a:solidFill>
                                                <a:schemeClr val="tx2"/>
                                              </a:solidFill>
                                              <a:latin typeface="Cambria Math" panose="02040503050406030204" pitchFamily="18" charset="0"/>
                                            </a:rPr>
                                            <m:t>𝒎</m:t>
                                          </m:r>
                                        </m:sub>
                                      </m:sSub>
                                      <m:r>
                                        <a:rPr lang="en-US" altLang="zh-CN" sz="2000" b="1" i="1" smtClean="0">
                                          <a:solidFill>
                                            <a:schemeClr val="tx2"/>
                                          </a:solidFill>
                                          <a:latin typeface="Cambria Math" panose="02040503050406030204" pitchFamily="18" charset="0"/>
                                        </a:rPr>
                                        <m:t>!</m:t>
                                      </m:r>
                                    </m:den>
                                  </m:f>
                                </m:e>
                              </m:nary>
                            </m:e>
                          </m:nary>
                        </m:e>
                      </m:nary>
                    </m:oMath>
                  </m:oMathPara>
                </a14:m>
                <a:endParaRPr lang="zh-CN" altLang="en-US" sz="2000" b="1" dirty="0"/>
              </a:p>
            </p:txBody>
          </p:sp>
        </mc:Choice>
        <mc:Fallback xmlns="">
          <p:sp>
            <p:nvSpPr>
              <p:cNvPr id="8" name="文本框 7"/>
              <p:cNvSpPr txBox="1">
                <a:spLocks noRot="1" noChangeAspect="1" noMove="1" noResize="1" noEditPoints="1" noAdjustHandles="1" noChangeArrowheads="1" noChangeShapeType="1" noTextEdit="1"/>
              </p:cNvSpPr>
              <p:nvPr/>
            </p:nvSpPr>
            <p:spPr>
              <a:xfrm>
                <a:off x="4871231" y="1230132"/>
                <a:ext cx="1097279" cy="908262"/>
              </a:xfrm>
              <a:prstGeom prst="rect">
                <a:avLst/>
              </a:prstGeom>
              <a:blipFill rotWithShape="0">
                <a:blip r:embed="rId8"/>
                <a:stretch>
                  <a:fillRect r="-25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2557704" y="2367441"/>
                <a:ext cx="908094" cy="9012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1" i="1" smtClean="0">
                          <a:solidFill>
                            <a:schemeClr val="tx2"/>
                          </a:solidFill>
                          <a:latin typeface="Cambria Math" panose="02040503050406030204" pitchFamily="18" charset="0"/>
                        </a:rPr>
                        <m:t>=</m:t>
                      </m:r>
                      <m:nary>
                        <m:naryPr>
                          <m:chr m:val="∑"/>
                          <m:supHide m:val="on"/>
                          <m:ctrlPr>
                            <a:rPr lang="zh-CN" altLang="en-US" sz="2000" b="1" i="1" smtClean="0">
                              <a:solidFill>
                                <a:schemeClr val="tx2"/>
                              </a:solidFill>
                              <a:latin typeface="Cambria Math" panose="02040503050406030204" pitchFamily="18" charset="0"/>
                            </a:rPr>
                          </m:ctrlPr>
                        </m:naryPr>
                        <m:sub>
                          <m:sSup>
                            <m:sSupPr>
                              <m:ctrlPr>
                                <a:rPr lang="en-US" altLang="zh-CN" sz="2000" b="1" i="1" smtClean="0">
                                  <a:solidFill>
                                    <a:schemeClr val="tx2"/>
                                  </a:solidFill>
                                  <a:latin typeface="Cambria Math" panose="02040503050406030204" pitchFamily="18" charset="0"/>
                                </a:rPr>
                              </m:ctrlPr>
                            </m:sSupPr>
                            <m:e>
                              <m:r>
                                <m:rPr>
                                  <m:brk m:alnAt="7"/>
                                </m:rPr>
                                <a:rPr lang="en-US" altLang="zh-CN" sz="2000" b="1" i="1" smtClean="0">
                                  <a:solidFill>
                                    <a:schemeClr val="tx2"/>
                                  </a:solidFill>
                                  <a:latin typeface="Cambria Math" panose="02040503050406030204" pitchFamily="18" charset="0"/>
                                </a:rPr>
                                <m:t>𝑿</m:t>
                              </m:r>
                            </m:e>
                            <m:sup>
                              <m:r>
                                <a:rPr lang="en-US" altLang="zh-CN" sz="2000" b="1" i="1" smtClean="0">
                                  <a:solidFill>
                                    <a:schemeClr val="tx2"/>
                                  </a:solidFill>
                                  <a:latin typeface="Cambria Math" panose="02040503050406030204" pitchFamily="18" charset="0"/>
                                </a:rPr>
                                <m:t>′</m:t>
                              </m:r>
                            </m:sup>
                          </m:sSup>
                        </m:sub>
                        <m:sup/>
                        <m:e>
                          <m:sSub>
                            <m:sSubPr>
                              <m:ctrlPr>
                                <a:rPr lang="en-US" altLang="zh-CN" sz="2000" b="1" i="1" smtClean="0">
                                  <a:solidFill>
                                    <a:schemeClr val="tx2"/>
                                  </a:solidFill>
                                  <a:latin typeface="Cambria Math" panose="02040503050406030204" pitchFamily="18" charset="0"/>
                                </a:rPr>
                              </m:ctrlPr>
                            </m:sSubPr>
                            <m:e>
                              <m:r>
                                <a:rPr lang="en-US" altLang="zh-CN" sz="2000" b="1" i="1" smtClean="0">
                                  <a:solidFill>
                                    <a:schemeClr val="tx2"/>
                                  </a:solidFill>
                                  <a:latin typeface="Cambria Math" panose="02040503050406030204" pitchFamily="18" charset="0"/>
                                </a:rPr>
                                <m:t>𝑵</m:t>
                              </m:r>
                            </m:e>
                            <m:sub>
                              <m:r>
                                <a:rPr lang="en-US" altLang="zh-CN" sz="2000" b="1" i="1" smtClean="0">
                                  <a:solidFill>
                                    <a:schemeClr val="tx2"/>
                                  </a:solidFill>
                                  <a:latin typeface="Cambria Math" panose="02040503050406030204" pitchFamily="18" charset="0"/>
                                </a:rPr>
                                <m:t>𝑺</m:t>
                              </m:r>
                            </m:sub>
                          </m:sSub>
                          <m:r>
                            <a:rPr lang="en-US" altLang="zh-CN" sz="2000" b="1" i="1" smtClean="0">
                              <a:solidFill>
                                <a:schemeClr val="tx2"/>
                              </a:solidFill>
                              <a:latin typeface="Cambria Math" panose="02040503050406030204" pitchFamily="18" charset="0"/>
                            </a:rPr>
                            <m:t>!</m:t>
                          </m:r>
                          <m:nary>
                            <m:naryPr>
                              <m:chr m:val="∏"/>
                              <m:ctrlPr>
                                <a:rPr lang="en-US" altLang="zh-CN" sz="2000" b="1" i="1" smtClean="0">
                                  <a:solidFill>
                                    <a:schemeClr val="tx2"/>
                                  </a:solidFill>
                                  <a:latin typeface="Cambria Math" panose="02040503050406030204" pitchFamily="18" charset="0"/>
                                </a:rPr>
                              </m:ctrlPr>
                            </m:naryPr>
                            <m:sub>
                              <m:r>
                                <m:rPr>
                                  <m:brk m:alnAt="23"/>
                                </m:rPr>
                                <a:rPr lang="en-US" altLang="zh-CN" sz="2000" b="1" i="1" smtClean="0">
                                  <a:solidFill>
                                    <a:schemeClr val="tx2"/>
                                  </a:solidFill>
                                  <a:latin typeface="Cambria Math" panose="02040503050406030204" pitchFamily="18" charset="0"/>
                                </a:rPr>
                                <m:t>𝒎</m:t>
                              </m:r>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𝟎</m:t>
                              </m:r>
                            </m:sub>
                            <m:sup>
                              <m:r>
                                <a:rPr lang="en-US" altLang="zh-CN" sz="2000" b="1" i="1" smtClean="0">
                                  <a:solidFill>
                                    <a:schemeClr val="tx2"/>
                                  </a:solidFill>
                                  <a:latin typeface="Cambria Math" panose="02040503050406030204" pitchFamily="18" charset="0"/>
                                </a:rPr>
                                <m:t>𝒍</m:t>
                              </m:r>
                            </m:sup>
                            <m:e>
                              <m:f>
                                <m:fPr>
                                  <m:ctrlPr>
                                    <a:rPr lang="en-US" altLang="zh-CN" sz="2000" b="1" i="1">
                                      <a:solidFill>
                                        <a:schemeClr val="tx2"/>
                                      </a:solidFill>
                                      <a:latin typeface="Cambria Math" panose="02040503050406030204" pitchFamily="18" charset="0"/>
                                    </a:rPr>
                                  </m:ctrlPr>
                                </m:fPr>
                                <m:num>
                                  <m:sSup>
                                    <m:sSupPr>
                                      <m:ctrlPr>
                                        <a:rPr lang="en-US" altLang="zh-CN" sz="2000" b="1" i="1">
                                          <a:solidFill>
                                            <a:schemeClr val="tx2"/>
                                          </a:solidFill>
                                          <a:latin typeface="Cambria Math" panose="02040503050406030204" pitchFamily="18" charset="0"/>
                                        </a:rPr>
                                      </m:ctrlPr>
                                    </m:sSupPr>
                                    <m:e>
                                      <m:r>
                                        <a:rPr lang="en-US" altLang="zh-CN" sz="2000" b="1" i="1">
                                          <a:solidFill>
                                            <a:schemeClr val="tx2"/>
                                          </a:solidFill>
                                          <a:latin typeface="Cambria Math" panose="02040503050406030204" pitchFamily="18" charset="0"/>
                                        </a:rPr>
                                        <m:t>[</m:t>
                                      </m:r>
                                      <m:r>
                                        <a:rPr lang="en-US" altLang="zh-CN" sz="2000" b="1" i="1">
                                          <a:solidFill>
                                            <a:schemeClr val="tx2"/>
                                          </a:solidFill>
                                          <a:latin typeface="Cambria Math" panose="02040503050406030204" pitchFamily="18" charset="0"/>
                                        </a:rPr>
                                        <m:t>𝒒</m:t>
                                      </m:r>
                                      <m:r>
                                        <a:rPr lang="en-US" altLang="zh-CN" sz="2000" b="1" i="1">
                                          <a:solidFill>
                                            <a:schemeClr val="tx2"/>
                                          </a:solidFill>
                                          <a:latin typeface="Cambria Math" panose="02040503050406030204" pitchFamily="18" charset="0"/>
                                        </a:rPr>
                                        <m:t>(</m:t>
                                      </m:r>
                                      <m:r>
                                        <a:rPr lang="en-US" altLang="zh-CN" sz="2000" b="1" i="1">
                                          <a:solidFill>
                                            <a:schemeClr val="tx2"/>
                                          </a:solidFill>
                                          <a:latin typeface="Cambria Math" panose="02040503050406030204" pitchFamily="18" charset="0"/>
                                        </a:rPr>
                                        <m:t>𝒎</m:t>
                                      </m:r>
                                      <m:r>
                                        <a:rPr lang="en-US" altLang="zh-CN" sz="2000" b="1" i="1">
                                          <a:solidFill>
                                            <a:schemeClr val="tx2"/>
                                          </a:solidFill>
                                          <a:latin typeface="Cambria Math" panose="02040503050406030204" pitchFamily="18" charset="0"/>
                                        </a:rPr>
                                        <m:t>)</m:t>
                                      </m:r>
                                      <m:sSup>
                                        <m:sSupPr>
                                          <m:ctrlPr>
                                            <a:rPr lang="en-US" altLang="zh-CN" sz="2000" b="1" i="1">
                                              <a:solidFill>
                                                <a:schemeClr val="tx2"/>
                                              </a:solidFill>
                                              <a:latin typeface="Cambria Math" panose="02040503050406030204" pitchFamily="18" charset="0"/>
                                            </a:rPr>
                                          </m:ctrlPr>
                                        </m:sSupPr>
                                        <m:e>
                                          <m:r>
                                            <a:rPr lang="en-US" altLang="zh-CN" sz="2000" b="1" i="1">
                                              <a:solidFill>
                                                <a:schemeClr val="tx2"/>
                                              </a:solidFill>
                                              <a:latin typeface="Cambria Math" panose="02040503050406030204" pitchFamily="18" charset="0"/>
                                            </a:rPr>
                                            <m:t>𝒆</m:t>
                                          </m:r>
                                        </m:e>
                                        <m:sup>
                                          <m:r>
                                            <a:rPr lang="en-US" altLang="zh-CN" sz="2000" b="1" i="1">
                                              <a:solidFill>
                                                <a:schemeClr val="tx2"/>
                                              </a:solidFill>
                                              <a:latin typeface="Cambria Math" panose="02040503050406030204" pitchFamily="18" charset="0"/>
                                            </a:rPr>
                                            <m:t>𝒎</m:t>
                                          </m:r>
                                          <m:sSub>
                                            <m:sSubPr>
                                              <m:ctrlPr>
                                                <a:rPr lang="en-US" altLang="zh-CN" sz="2000" b="1" i="1">
                                                  <a:solidFill>
                                                    <a:schemeClr val="tx2"/>
                                                  </a:solidFill>
                                                  <a:latin typeface="Cambria Math" panose="02040503050406030204" pitchFamily="18" charset="0"/>
                                                </a:rPr>
                                              </m:ctrlPr>
                                            </m:sSubPr>
                                            <m:e>
                                              <m:r>
                                                <a:rPr lang="zh-CN" altLang="en-US" sz="2000" b="1" i="1">
                                                  <a:solidFill>
                                                    <a:schemeClr val="tx2"/>
                                                  </a:solidFill>
                                                  <a:latin typeface="Cambria Math" panose="02040503050406030204" pitchFamily="18" charset="0"/>
                                                </a:rPr>
                                                <m:t>𝜶</m:t>
                                              </m:r>
                                            </m:e>
                                            <m:sub>
                                              <m:r>
                                                <a:rPr lang="en-US" altLang="zh-CN" sz="2000" b="1" i="1">
                                                  <a:solidFill>
                                                    <a:schemeClr val="tx2"/>
                                                  </a:solidFill>
                                                  <a:latin typeface="Cambria Math" panose="02040503050406030204" pitchFamily="18" charset="0"/>
                                                </a:rPr>
                                                <m:t>𝑨</m:t>
                                              </m:r>
                                              <m:r>
                                                <a:rPr lang="en-US" altLang="zh-CN" sz="2000" b="1" i="1">
                                                  <a:solidFill>
                                                    <a:schemeClr val="tx2"/>
                                                  </a:solidFill>
                                                  <a:latin typeface="Cambria Math" panose="02040503050406030204" pitchFamily="18" charset="0"/>
                                                </a:rPr>
                                                <m:t>(</m:t>
                                              </m:r>
                                              <m:r>
                                                <a:rPr lang="en-US" altLang="zh-CN" sz="2000" b="1" i="1">
                                                  <a:solidFill>
                                                    <a:schemeClr val="tx2"/>
                                                  </a:solidFill>
                                                  <a:latin typeface="Cambria Math" panose="02040503050406030204" pitchFamily="18" charset="0"/>
                                                </a:rPr>
                                                <m:t>𝒔</m:t>
                                              </m:r>
                                              <m:r>
                                                <a:rPr lang="en-US" altLang="zh-CN" sz="2000" b="1" i="1">
                                                  <a:solidFill>
                                                    <a:schemeClr val="tx2"/>
                                                  </a:solidFill>
                                                  <a:latin typeface="Cambria Math" panose="02040503050406030204" pitchFamily="18" charset="0"/>
                                                </a:rPr>
                                                <m:t>)</m:t>
                                              </m:r>
                                            </m:sub>
                                          </m:sSub>
                                        </m:sup>
                                      </m:sSup>
                                      <m:r>
                                        <a:rPr lang="en-US" altLang="zh-CN" sz="2000" b="1" i="1">
                                          <a:solidFill>
                                            <a:schemeClr val="tx2"/>
                                          </a:solidFill>
                                          <a:latin typeface="Cambria Math" panose="02040503050406030204" pitchFamily="18" charset="0"/>
                                        </a:rPr>
                                        <m:t>]</m:t>
                                      </m:r>
                                    </m:e>
                                    <m:sup>
                                      <m:sSubSup>
                                        <m:sSubSupPr>
                                          <m:ctrlPr>
                                            <a:rPr lang="en-US" altLang="zh-CN" sz="2000" b="1" i="1">
                                              <a:solidFill>
                                                <a:schemeClr val="tx2"/>
                                              </a:solidFill>
                                              <a:latin typeface="Cambria Math" panose="02040503050406030204" pitchFamily="18" charset="0"/>
                                            </a:rPr>
                                          </m:ctrlPr>
                                        </m:sSubSupPr>
                                        <m:e>
                                          <m:r>
                                            <a:rPr lang="en-US" altLang="zh-CN" sz="2000" b="1" i="1">
                                              <a:solidFill>
                                                <a:schemeClr val="tx2"/>
                                              </a:solidFill>
                                              <a:latin typeface="Cambria Math" panose="02040503050406030204" pitchFamily="18" charset="0"/>
                                            </a:rPr>
                                            <m:t>𝒂</m:t>
                                          </m:r>
                                        </m:e>
                                        <m:sub>
                                          <m:r>
                                            <a:rPr lang="en-US" altLang="zh-CN" sz="2000" b="1" i="1">
                                              <a:solidFill>
                                                <a:schemeClr val="tx2"/>
                                              </a:solidFill>
                                              <a:latin typeface="Cambria Math" panose="02040503050406030204" pitchFamily="18" charset="0"/>
                                            </a:rPr>
                                            <m:t>𝒎</m:t>
                                          </m:r>
                                        </m:sub>
                                        <m:sup/>
                                      </m:sSubSup>
                                    </m:sup>
                                  </m:sSup>
                                </m:num>
                                <m:den>
                                  <m:sSub>
                                    <m:sSubPr>
                                      <m:ctrlPr>
                                        <a:rPr lang="en-US" altLang="zh-CN" sz="2000" b="1" i="1">
                                          <a:solidFill>
                                            <a:schemeClr val="tx2"/>
                                          </a:solidFill>
                                          <a:latin typeface="Cambria Math" panose="02040503050406030204" pitchFamily="18" charset="0"/>
                                        </a:rPr>
                                      </m:ctrlPr>
                                    </m:sSubPr>
                                    <m:e>
                                      <m:r>
                                        <a:rPr lang="en-US" altLang="zh-CN" sz="2000" b="1" i="1">
                                          <a:solidFill>
                                            <a:schemeClr val="tx2"/>
                                          </a:solidFill>
                                          <a:latin typeface="Cambria Math" panose="02040503050406030204" pitchFamily="18" charset="0"/>
                                        </a:rPr>
                                        <m:t>𝒂</m:t>
                                      </m:r>
                                    </m:e>
                                    <m:sub>
                                      <m:r>
                                        <a:rPr lang="en-US" altLang="zh-CN" sz="2000" b="1" i="1">
                                          <a:solidFill>
                                            <a:schemeClr val="tx2"/>
                                          </a:solidFill>
                                          <a:latin typeface="Cambria Math" panose="02040503050406030204" pitchFamily="18" charset="0"/>
                                        </a:rPr>
                                        <m:t>𝒎</m:t>
                                      </m:r>
                                    </m:sub>
                                  </m:sSub>
                                  <m:r>
                                    <a:rPr lang="en-US" altLang="zh-CN" sz="2000" b="1" i="1">
                                      <a:solidFill>
                                        <a:schemeClr val="tx2"/>
                                      </a:solidFill>
                                      <a:latin typeface="Cambria Math" panose="02040503050406030204" pitchFamily="18" charset="0"/>
                                    </a:rPr>
                                    <m:t>!</m:t>
                                  </m:r>
                                </m:den>
                              </m:f>
                            </m:e>
                          </m:nary>
                        </m:e>
                      </m:nary>
                    </m:oMath>
                  </m:oMathPara>
                </a14:m>
                <a:endParaRPr lang="zh-CN" altLang="en-US" sz="2000" b="1" dirty="0">
                  <a:solidFill>
                    <a:schemeClr val="tx2"/>
                  </a:solidFill>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2557704" y="2367441"/>
                <a:ext cx="908094" cy="901272"/>
              </a:xfrm>
              <a:prstGeom prst="rect">
                <a:avLst/>
              </a:prstGeom>
              <a:blipFill rotWithShape="0">
                <a:blip r:embed="rId9"/>
                <a:stretch>
                  <a:fillRect r="-2671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6096000" y="2379239"/>
                <a:ext cx="2622321" cy="877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b="1" i="1" smtClean="0">
                              <a:solidFill>
                                <a:schemeClr val="tx2"/>
                              </a:solidFill>
                              <a:latin typeface="Cambria Math" panose="02040503050406030204" pitchFamily="18" charset="0"/>
                            </a:rPr>
                          </m:ctrlPr>
                        </m:sSupPr>
                        <m:e>
                          <m:r>
                            <a:rPr lang="en-US" altLang="zh-CN" sz="2000" b="1" i="1" smtClean="0">
                              <a:solidFill>
                                <a:schemeClr val="tx2"/>
                              </a:solidFill>
                              <a:latin typeface="Cambria Math" panose="02040503050406030204" pitchFamily="18" charset="0"/>
                            </a:rPr>
                            <m:t>=(</m:t>
                          </m:r>
                          <m:nary>
                            <m:naryPr>
                              <m:chr m:val="∑"/>
                              <m:ctrlPr>
                                <a:rPr lang="en-US" altLang="zh-CN" sz="2000" b="1" i="1" smtClean="0">
                                  <a:solidFill>
                                    <a:schemeClr val="tx2"/>
                                  </a:solidFill>
                                  <a:latin typeface="Cambria Math" panose="02040503050406030204" pitchFamily="18" charset="0"/>
                                </a:rPr>
                              </m:ctrlPr>
                            </m:naryPr>
                            <m:sub>
                              <m:r>
                                <m:rPr>
                                  <m:brk m:alnAt="23"/>
                                </m:rPr>
                                <a:rPr lang="en-US" altLang="zh-CN" sz="2000" b="1" i="1" smtClean="0">
                                  <a:solidFill>
                                    <a:schemeClr val="tx2"/>
                                  </a:solidFill>
                                  <a:latin typeface="Cambria Math" panose="02040503050406030204" pitchFamily="18" charset="0"/>
                                </a:rPr>
                                <m:t>𝒎</m:t>
                              </m:r>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𝟎</m:t>
                              </m:r>
                            </m:sub>
                            <m:sup>
                              <m:r>
                                <a:rPr lang="en-US" altLang="zh-CN" sz="2000" b="1" i="1" smtClean="0">
                                  <a:solidFill>
                                    <a:schemeClr val="tx2"/>
                                  </a:solidFill>
                                  <a:latin typeface="Cambria Math" panose="02040503050406030204" pitchFamily="18" charset="0"/>
                                </a:rPr>
                                <m:t>𝒍</m:t>
                              </m:r>
                            </m:sup>
                            <m:e>
                              <m:r>
                                <a:rPr lang="en-US" altLang="zh-CN" sz="2000" b="1" i="1" smtClean="0">
                                  <a:solidFill>
                                    <a:schemeClr val="tx2"/>
                                  </a:solidFill>
                                  <a:latin typeface="Cambria Math" panose="02040503050406030204" pitchFamily="18" charset="0"/>
                                </a:rPr>
                                <m:t>𝒒</m:t>
                              </m:r>
                              <m:d>
                                <m:dPr>
                                  <m:ctrlPr>
                                    <a:rPr lang="en-US" altLang="zh-CN" sz="2000" b="1" i="1" smtClean="0">
                                      <a:solidFill>
                                        <a:schemeClr val="tx2"/>
                                      </a:solidFill>
                                      <a:latin typeface="Cambria Math" panose="02040503050406030204" pitchFamily="18" charset="0"/>
                                    </a:rPr>
                                  </m:ctrlPr>
                                </m:dPr>
                                <m:e>
                                  <m:r>
                                    <a:rPr lang="en-US" altLang="zh-CN" sz="2000" b="1" i="1" smtClean="0">
                                      <a:solidFill>
                                        <a:schemeClr val="tx2"/>
                                      </a:solidFill>
                                      <a:latin typeface="Cambria Math" panose="02040503050406030204" pitchFamily="18" charset="0"/>
                                    </a:rPr>
                                    <m:t>𝒎</m:t>
                                  </m:r>
                                </m:e>
                              </m:d>
                              <m:sSup>
                                <m:sSupPr>
                                  <m:ctrlPr>
                                    <a:rPr lang="en-US" altLang="zh-CN" sz="2000" b="1" i="1" smtClean="0">
                                      <a:solidFill>
                                        <a:schemeClr val="tx2"/>
                                      </a:solidFill>
                                      <a:latin typeface="Cambria Math" panose="02040503050406030204" pitchFamily="18" charset="0"/>
                                    </a:rPr>
                                  </m:ctrlPr>
                                </m:sSupPr>
                                <m:e>
                                  <m:r>
                                    <a:rPr lang="en-US" altLang="zh-CN" sz="2000" b="1" i="1" smtClean="0">
                                      <a:solidFill>
                                        <a:schemeClr val="tx2"/>
                                      </a:solidFill>
                                      <a:latin typeface="Cambria Math" panose="02040503050406030204" pitchFamily="18" charset="0"/>
                                    </a:rPr>
                                    <m:t>𝒆</m:t>
                                  </m:r>
                                </m:e>
                                <m:sup>
                                  <m:r>
                                    <a:rPr lang="en-US" altLang="zh-CN" sz="2000" b="1" i="1" smtClean="0">
                                      <a:solidFill>
                                        <a:schemeClr val="tx2"/>
                                      </a:solidFill>
                                      <a:latin typeface="Cambria Math" panose="02040503050406030204" pitchFamily="18" charset="0"/>
                                    </a:rPr>
                                    <m:t>𝒎</m:t>
                                  </m:r>
                                  <m:sSub>
                                    <m:sSubPr>
                                      <m:ctrlPr>
                                        <a:rPr lang="en-US" altLang="zh-CN" sz="2000" b="1" i="1" smtClean="0">
                                          <a:solidFill>
                                            <a:schemeClr val="tx2"/>
                                          </a:solidFill>
                                          <a:latin typeface="Cambria Math" panose="02040503050406030204" pitchFamily="18" charset="0"/>
                                        </a:rPr>
                                      </m:ctrlPr>
                                    </m:sSubPr>
                                    <m:e>
                                      <m:r>
                                        <a:rPr lang="zh-CN" altLang="en-US" sz="2000" b="1" i="1" smtClean="0">
                                          <a:solidFill>
                                            <a:schemeClr val="tx2"/>
                                          </a:solidFill>
                                          <a:latin typeface="Cambria Math" panose="02040503050406030204" pitchFamily="18" charset="0"/>
                                        </a:rPr>
                                        <m:t>𝜶</m:t>
                                      </m:r>
                                    </m:e>
                                    <m:sub>
                                      <m:r>
                                        <a:rPr lang="en-US" altLang="zh-CN" sz="2000" b="1" i="1" smtClean="0">
                                          <a:solidFill>
                                            <a:schemeClr val="tx2"/>
                                          </a:solidFill>
                                          <a:latin typeface="Cambria Math" panose="02040503050406030204" pitchFamily="18" charset="0"/>
                                        </a:rPr>
                                        <m:t>𝑨</m:t>
                                      </m:r>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𝒔</m:t>
                                      </m:r>
                                      <m:r>
                                        <a:rPr lang="en-US" altLang="zh-CN" sz="2000" b="1" i="1" smtClean="0">
                                          <a:solidFill>
                                            <a:schemeClr val="tx2"/>
                                          </a:solidFill>
                                          <a:latin typeface="Cambria Math" panose="02040503050406030204" pitchFamily="18" charset="0"/>
                                        </a:rPr>
                                        <m:t>)</m:t>
                                      </m:r>
                                    </m:sub>
                                  </m:sSub>
                                </m:sup>
                              </m:sSup>
                            </m:e>
                          </m:nary>
                          <m:r>
                            <a:rPr lang="en-US" altLang="zh-CN" sz="2000" b="1" i="1" smtClean="0">
                              <a:solidFill>
                                <a:schemeClr val="tx2"/>
                              </a:solidFill>
                              <a:latin typeface="Cambria Math" panose="02040503050406030204" pitchFamily="18" charset="0"/>
                            </a:rPr>
                            <m:t>)</m:t>
                          </m:r>
                        </m:e>
                        <m:sup>
                          <m:sSub>
                            <m:sSubPr>
                              <m:ctrlPr>
                                <a:rPr lang="en-US" altLang="zh-CN" sz="2000" b="1" i="1" smtClean="0">
                                  <a:solidFill>
                                    <a:schemeClr val="tx2"/>
                                  </a:solidFill>
                                  <a:latin typeface="Cambria Math" panose="02040503050406030204" pitchFamily="18" charset="0"/>
                                </a:rPr>
                              </m:ctrlPr>
                            </m:sSubPr>
                            <m:e>
                              <m:r>
                                <a:rPr lang="en-US" altLang="zh-CN" sz="2000" b="1" i="1" smtClean="0">
                                  <a:solidFill>
                                    <a:schemeClr val="tx2"/>
                                  </a:solidFill>
                                  <a:latin typeface="Cambria Math" panose="02040503050406030204" pitchFamily="18" charset="0"/>
                                </a:rPr>
                                <m:t>𝑵</m:t>
                              </m:r>
                            </m:e>
                            <m:sub>
                              <m:r>
                                <a:rPr lang="en-US" altLang="zh-CN" sz="2000" b="1" i="1" smtClean="0">
                                  <a:solidFill>
                                    <a:schemeClr val="tx2"/>
                                  </a:solidFill>
                                  <a:latin typeface="Cambria Math" panose="02040503050406030204" pitchFamily="18" charset="0"/>
                                </a:rPr>
                                <m:t>𝑺</m:t>
                              </m:r>
                            </m:sub>
                          </m:sSub>
                        </m:sup>
                      </m:sSup>
                    </m:oMath>
                  </m:oMathPara>
                </a14:m>
                <a:endParaRPr lang="zh-CN" altLang="en-US" sz="2000" b="1" dirty="0">
                  <a:solidFill>
                    <a:schemeClr val="tx2"/>
                  </a:solidFill>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6096000" y="2379239"/>
                <a:ext cx="2622321" cy="877676"/>
              </a:xfrm>
              <a:prstGeom prst="rect">
                <a:avLst/>
              </a:prstGeom>
              <a:blipFill rotWithShape="0">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28146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064"/>
                                        </p:tgtEl>
                                        <p:attrNameLst>
                                          <p:attrName>style.visibility</p:attrName>
                                        </p:attrNameLst>
                                      </p:cBhvr>
                                      <p:to>
                                        <p:strVal val="visible"/>
                                      </p:to>
                                    </p:set>
                                    <p:animEffect transition="in" filter="fade">
                                      <p:cBhvr>
                                        <p:cTn id="28" dur="500"/>
                                        <p:tgtEl>
                                          <p:spTgt spid="4506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043"/>
                                        </p:tgtEl>
                                        <p:attrNameLst>
                                          <p:attrName>style.visibility</p:attrName>
                                        </p:attrNameLst>
                                      </p:cBhvr>
                                      <p:to>
                                        <p:strVal val="visible"/>
                                      </p:to>
                                    </p:set>
                                    <p:animEffect transition="in" filter="fade">
                                      <p:cBhvr>
                                        <p:cTn id="31" dur="500"/>
                                        <p:tgtEl>
                                          <p:spTgt spid="440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44038"/>
                                        </p:tgtEl>
                                        <p:attrNameLst>
                                          <p:attrName>style.visibility</p:attrName>
                                        </p:attrNameLst>
                                      </p:cBhvr>
                                      <p:to>
                                        <p:strVal val="visible"/>
                                      </p:to>
                                    </p:set>
                                    <p:animEffect transition="in" filter="fade">
                                      <p:cBhvr>
                                        <p:cTn id="37" dur="500"/>
                                        <p:tgtEl>
                                          <p:spTgt spid="440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039"/>
                                        </p:tgtEl>
                                        <p:attrNameLst>
                                          <p:attrName>style.visibility</p:attrName>
                                        </p:attrNameLst>
                                      </p:cBhvr>
                                      <p:to>
                                        <p:strVal val="visible"/>
                                      </p:to>
                                    </p:set>
                                    <p:animEffect transition="in" filter="fade">
                                      <p:cBhvr>
                                        <p:cTn id="40" dur="500"/>
                                        <p:tgtEl>
                                          <p:spTgt spid="440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44039" grpId="0"/>
      <p:bldP spid="45064" grpId="0"/>
      <p:bldP spid="11" grpId="0"/>
      <p:bldP spid="12" grpId="0"/>
      <p:bldP spid="44043" grpId="0" animBg="1"/>
      <p:bldP spid="7" grpId="0"/>
      <p:bldP spid="8" grpId="0"/>
      <p:bldP spid="1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879529" y="308436"/>
            <a:ext cx="8458200" cy="455613"/>
          </a:xfrm>
        </p:spPr>
        <p:txBody>
          <a:bodyPr/>
          <a:lstStyle/>
          <a:p>
            <a:pPr marL="0" indent="0" eaLnBrk="1" hangingPunct="1">
              <a:lnSpc>
                <a:spcPct val="120000"/>
              </a:lnSpc>
              <a:buNone/>
            </a:pPr>
            <a:r>
              <a:rPr lang="zh-CN" altLang="en-US" sz="2400" dirty="0">
                <a:ea typeface="黑体" panose="02010609060101010101" pitchFamily="49" charset="-122"/>
              </a:rPr>
              <a:t>借助多项试展开，式</a:t>
            </a:r>
            <a:r>
              <a:rPr lang="en-US" altLang="zh-CN" sz="2400" dirty="0">
                <a:ea typeface="黑体" panose="02010609060101010101" pitchFamily="49" charset="-122"/>
              </a:rPr>
              <a:t>(</a:t>
            </a:r>
            <a:r>
              <a:rPr lang="en-US" altLang="zh-CN" sz="2400" dirty="0" smtClean="0">
                <a:ea typeface="黑体" panose="02010609060101010101" pitchFamily="49" charset="-122"/>
              </a:rPr>
              <a:t>4.73)</a:t>
            </a:r>
            <a:r>
              <a:rPr lang="zh-CN" altLang="en-US" sz="2400" dirty="0">
                <a:ea typeface="黑体" panose="02010609060101010101" pitchFamily="49" charset="-122"/>
              </a:rPr>
              <a:t>可表示为：</a:t>
            </a:r>
          </a:p>
        </p:txBody>
      </p:sp>
      <p:graphicFrame>
        <p:nvGraphicFramePr>
          <p:cNvPr id="45061" name="Object 6"/>
          <p:cNvGraphicFramePr>
            <a:graphicFrameLocks noChangeAspect="1"/>
          </p:cNvGraphicFramePr>
          <p:nvPr>
            <p:extLst>
              <p:ext uri="{D42A27DB-BD31-4B8C-83A1-F6EECF244321}">
                <p14:modId xmlns:p14="http://schemas.microsoft.com/office/powerpoint/2010/main" val="1795454174"/>
              </p:ext>
            </p:extLst>
          </p:nvPr>
        </p:nvGraphicFramePr>
        <p:xfrm>
          <a:off x="2154239" y="2982658"/>
          <a:ext cx="5394325" cy="868363"/>
        </p:xfrm>
        <a:graphic>
          <a:graphicData uri="http://schemas.openxmlformats.org/presentationml/2006/ole">
            <mc:AlternateContent xmlns:mc="http://schemas.openxmlformats.org/markup-compatibility/2006">
              <mc:Choice xmlns:v="urn:schemas-microsoft-com:vml" Requires="v">
                <p:oleObj spid="_x0000_s43234" name="公式" r:id="rId3" imgW="2679700" imgH="431800" progId="Equation.3">
                  <p:embed/>
                </p:oleObj>
              </mc:Choice>
              <mc:Fallback>
                <p:oleObj name="公式" r:id="rId3" imgW="26797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239" y="2982658"/>
                        <a:ext cx="5394325" cy="86836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TextBox 5"/>
          <p:cNvSpPr txBox="1">
            <a:spLocks noChangeArrowheads="1"/>
          </p:cNvSpPr>
          <p:nvPr/>
        </p:nvSpPr>
        <p:spPr bwMode="auto">
          <a:xfrm>
            <a:off x="8853489" y="981076"/>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4.74</a:t>
            </a:r>
            <a:r>
              <a:rPr lang="zh-CN" altLang="en-US" sz="2800">
                <a:solidFill>
                  <a:srgbClr val="FFFFFF"/>
                </a:solidFill>
                <a:ea typeface="隶书" panose="02010509060101010101" pitchFamily="49" charset="-122"/>
              </a:rPr>
              <a:t>）</a:t>
            </a:r>
          </a:p>
        </p:txBody>
      </p:sp>
      <p:graphicFrame>
        <p:nvGraphicFramePr>
          <p:cNvPr id="45063" name="对象 1"/>
          <p:cNvGraphicFramePr>
            <a:graphicFrameLocks noChangeAspect="1"/>
          </p:cNvGraphicFramePr>
          <p:nvPr>
            <p:extLst>
              <p:ext uri="{D42A27DB-BD31-4B8C-83A1-F6EECF244321}">
                <p14:modId xmlns:p14="http://schemas.microsoft.com/office/powerpoint/2010/main" val="2576507027"/>
              </p:ext>
            </p:extLst>
          </p:nvPr>
        </p:nvGraphicFramePr>
        <p:xfrm>
          <a:off x="2152704" y="5251539"/>
          <a:ext cx="6699250" cy="1381125"/>
        </p:xfrm>
        <a:graphic>
          <a:graphicData uri="http://schemas.openxmlformats.org/presentationml/2006/ole">
            <mc:AlternateContent xmlns:mc="http://schemas.openxmlformats.org/markup-compatibility/2006">
              <mc:Choice xmlns:v="urn:schemas-microsoft-com:vml" Requires="v">
                <p:oleObj spid="_x0000_s43235" name="公式" r:id="rId5" imgW="3327400" imgH="685800" progId="Equation.3">
                  <p:embed/>
                </p:oleObj>
              </mc:Choice>
              <mc:Fallback>
                <p:oleObj name="公式" r:id="rId5" imgW="33274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704" y="5251539"/>
                        <a:ext cx="6699250" cy="13811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4" name="对象 2"/>
          <p:cNvGraphicFramePr>
            <a:graphicFrameLocks noChangeAspect="1"/>
          </p:cNvGraphicFramePr>
          <p:nvPr>
            <p:extLst>
              <p:ext uri="{D42A27DB-BD31-4B8C-83A1-F6EECF244321}">
                <p14:modId xmlns:p14="http://schemas.microsoft.com/office/powerpoint/2010/main" val="2551852262"/>
              </p:ext>
            </p:extLst>
          </p:nvPr>
        </p:nvGraphicFramePr>
        <p:xfrm>
          <a:off x="2152704" y="3872001"/>
          <a:ext cx="7185025" cy="1379538"/>
        </p:xfrm>
        <a:graphic>
          <a:graphicData uri="http://schemas.openxmlformats.org/presentationml/2006/ole">
            <mc:AlternateContent xmlns:mc="http://schemas.openxmlformats.org/markup-compatibility/2006">
              <mc:Choice xmlns:v="urn:schemas-microsoft-com:vml" Requires="v">
                <p:oleObj spid="_x0000_s43236" name="公式" r:id="rId7" imgW="3568700" imgH="685800" progId="Equation.3">
                  <p:embed/>
                </p:oleObj>
              </mc:Choice>
              <mc:Fallback>
                <p:oleObj name="公式" r:id="rId7" imgW="3568700" imgH="685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704" y="3872001"/>
                        <a:ext cx="7185025" cy="137953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9" name="TextBox 5"/>
          <p:cNvSpPr txBox="1">
            <a:spLocks noChangeArrowheads="1"/>
          </p:cNvSpPr>
          <p:nvPr/>
        </p:nvSpPr>
        <p:spPr bwMode="auto">
          <a:xfrm>
            <a:off x="9246893" y="5889625"/>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a:t>
            </a:r>
            <a:r>
              <a:rPr lang="en-US" altLang="zh-CN" sz="2800" dirty="0">
                <a:solidFill>
                  <a:srgbClr val="FFFFFF"/>
                </a:solidFill>
                <a:ea typeface="隶书" panose="02010509060101010101" pitchFamily="49" charset="-122"/>
              </a:rPr>
              <a:t>4.75</a:t>
            </a:r>
            <a:r>
              <a:rPr lang="zh-CN" altLang="en-US" sz="2800" dirty="0">
                <a:solidFill>
                  <a:srgbClr val="FFFFFF"/>
                </a:solidFill>
                <a:ea typeface="隶书" panose="02010509060101010101" pitchFamily="49" charset="-122"/>
              </a:rPr>
              <a:t>）</a:t>
            </a:r>
          </a:p>
        </p:txBody>
      </p:sp>
      <p:sp>
        <p:nvSpPr>
          <p:cNvPr id="10" name="Rectangle 3"/>
          <p:cNvSpPr txBox="1">
            <a:spLocks noChangeArrowheads="1"/>
          </p:cNvSpPr>
          <p:nvPr/>
        </p:nvSpPr>
        <p:spPr bwMode="auto">
          <a:xfrm>
            <a:off x="1665364" y="2429527"/>
            <a:ext cx="8159706" cy="56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显然，</a:t>
            </a:r>
            <a:r>
              <a:rPr lang="zh-CN" altLang="en-US" sz="2400" b="1" i="1" kern="0" dirty="0">
                <a:solidFill>
                  <a:srgbClr val="FFFF00"/>
                </a:solidFill>
                <a:ea typeface="黑体" pitchFamily="49" charset="-122"/>
                <a:sym typeface="Symbol" pitchFamily="18" charset="2"/>
              </a:rPr>
              <a:t></a:t>
            </a:r>
            <a:r>
              <a:rPr lang="zh-CN" altLang="en-US" sz="2400" kern="0" dirty="0">
                <a:solidFill>
                  <a:srgbClr val="FFFFFF"/>
                </a:solidFill>
                <a:ea typeface="黑体" pitchFamily="49" charset="-122"/>
              </a:rPr>
              <a:t>代表了</a:t>
            </a:r>
            <a:r>
              <a:rPr lang="zh-CN" altLang="en-US" sz="2400" kern="0" dirty="0">
                <a:solidFill>
                  <a:schemeClr val="tx2"/>
                </a:solidFill>
                <a:ea typeface="黑体" pitchFamily="49" charset="-122"/>
              </a:rPr>
              <a:t>单个独立吸附位的巨正则配分函数</a:t>
            </a:r>
            <a:r>
              <a:rPr lang="zh-CN" altLang="en-US" sz="2400" kern="0" dirty="0">
                <a:solidFill>
                  <a:srgbClr val="FFFFFF"/>
                </a:solidFill>
                <a:ea typeface="黑体" pitchFamily="49" charset="-122"/>
              </a:rPr>
              <a:t>。</a:t>
            </a:r>
          </a:p>
          <a:p>
            <a:pPr marL="0" indent="0" eaLnBrk="1" hangingPunct="1">
              <a:lnSpc>
                <a:spcPct val="120000"/>
              </a:lnSpc>
              <a:buNone/>
              <a:defRPr/>
            </a:pPr>
            <a:endParaRPr lang="en-US" altLang="zh-CN" sz="2400" kern="0" dirty="0">
              <a:solidFill>
                <a:srgbClr val="FFFFFF"/>
              </a:solidFill>
              <a:ea typeface="黑体" pitchFamily="49" charset="-122"/>
            </a:endParaRPr>
          </a:p>
        </p:txBody>
      </p:sp>
      <mc:AlternateContent xmlns:mc="http://schemas.openxmlformats.org/markup-compatibility/2006" xmlns:a14="http://schemas.microsoft.com/office/drawing/2010/main">
        <mc:Choice Requires="a14">
          <p:sp>
            <p:nvSpPr>
              <p:cNvPr id="2" name="文本框 1"/>
              <p:cNvSpPr txBox="1"/>
              <p:nvPr/>
            </p:nvSpPr>
            <p:spPr>
              <a:xfrm>
                <a:off x="818526" y="1670957"/>
                <a:ext cx="7652351" cy="877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altLang="zh-CN" sz="2000" b="1" i="1" smtClean="0">
                              <a:solidFill>
                                <a:schemeClr val="tx2"/>
                              </a:solidFill>
                              <a:latin typeface="Cambria Math" panose="02040503050406030204" pitchFamily="18" charset="0"/>
                            </a:rPr>
                          </m:ctrlPr>
                        </m:naryPr>
                        <m:sub>
                          <m:r>
                            <m:rPr>
                              <m:brk m:alnAt="23"/>
                            </m:rPr>
                            <a:rPr lang="en-US" altLang="zh-CN" sz="2000" b="1" i="1">
                              <a:solidFill>
                                <a:schemeClr val="tx2"/>
                              </a:solidFill>
                              <a:latin typeface="Cambria Math" panose="02040503050406030204" pitchFamily="18" charset="0"/>
                            </a:rPr>
                            <m:t>𝒎</m:t>
                          </m:r>
                          <m:r>
                            <a:rPr lang="en-US" altLang="zh-CN" sz="2000" b="1" i="1">
                              <a:solidFill>
                                <a:schemeClr val="tx2"/>
                              </a:solidFill>
                              <a:latin typeface="Cambria Math" panose="02040503050406030204" pitchFamily="18" charset="0"/>
                            </a:rPr>
                            <m:t>=</m:t>
                          </m:r>
                          <m:r>
                            <a:rPr lang="en-US" altLang="zh-CN" sz="2000" b="1" i="1">
                              <a:solidFill>
                                <a:schemeClr val="tx2"/>
                              </a:solidFill>
                              <a:latin typeface="Cambria Math" panose="02040503050406030204" pitchFamily="18" charset="0"/>
                            </a:rPr>
                            <m:t>𝟎</m:t>
                          </m:r>
                        </m:sub>
                        <m:sup>
                          <m:r>
                            <a:rPr lang="en-US" altLang="zh-CN" sz="2000" b="1" i="1">
                              <a:solidFill>
                                <a:schemeClr val="tx2"/>
                              </a:solidFill>
                              <a:latin typeface="Cambria Math" panose="02040503050406030204" pitchFamily="18" charset="0"/>
                            </a:rPr>
                            <m:t>𝒍</m:t>
                          </m:r>
                        </m:sup>
                        <m:e>
                          <m:r>
                            <a:rPr lang="en-US" altLang="zh-CN" sz="2000" b="1" i="1">
                              <a:solidFill>
                                <a:schemeClr val="tx2"/>
                              </a:solidFill>
                              <a:latin typeface="Cambria Math" panose="02040503050406030204" pitchFamily="18" charset="0"/>
                            </a:rPr>
                            <m:t>𝒒</m:t>
                          </m:r>
                          <m:d>
                            <m:dPr>
                              <m:ctrlPr>
                                <a:rPr lang="en-US" altLang="zh-CN" sz="2000" b="1" i="1">
                                  <a:solidFill>
                                    <a:schemeClr val="tx2"/>
                                  </a:solidFill>
                                  <a:latin typeface="Cambria Math" panose="02040503050406030204" pitchFamily="18" charset="0"/>
                                </a:rPr>
                              </m:ctrlPr>
                            </m:dPr>
                            <m:e>
                              <m:r>
                                <a:rPr lang="en-US" altLang="zh-CN" sz="2000" b="1" i="1">
                                  <a:solidFill>
                                    <a:schemeClr val="tx2"/>
                                  </a:solidFill>
                                  <a:latin typeface="Cambria Math" panose="02040503050406030204" pitchFamily="18" charset="0"/>
                                </a:rPr>
                                <m:t>𝒎</m:t>
                              </m:r>
                            </m:e>
                          </m:d>
                          <m:sSup>
                            <m:sSupPr>
                              <m:ctrlPr>
                                <a:rPr lang="en-US" altLang="zh-CN" sz="2000" b="1" i="1">
                                  <a:solidFill>
                                    <a:schemeClr val="tx2"/>
                                  </a:solidFill>
                                  <a:latin typeface="Cambria Math" panose="02040503050406030204" pitchFamily="18" charset="0"/>
                                </a:rPr>
                              </m:ctrlPr>
                            </m:sSupPr>
                            <m:e>
                              <m:r>
                                <a:rPr lang="en-US" altLang="zh-CN" sz="2000" b="1" i="1">
                                  <a:solidFill>
                                    <a:schemeClr val="tx2"/>
                                  </a:solidFill>
                                  <a:latin typeface="Cambria Math" panose="02040503050406030204" pitchFamily="18" charset="0"/>
                                </a:rPr>
                                <m:t>𝒆</m:t>
                              </m:r>
                            </m:e>
                            <m:sup>
                              <m:r>
                                <a:rPr lang="en-US" altLang="zh-CN" sz="2000" b="1" i="1">
                                  <a:solidFill>
                                    <a:schemeClr val="tx2"/>
                                  </a:solidFill>
                                  <a:latin typeface="Cambria Math" panose="02040503050406030204" pitchFamily="18" charset="0"/>
                                </a:rPr>
                                <m:t>𝒎</m:t>
                              </m:r>
                              <m:sSub>
                                <m:sSubPr>
                                  <m:ctrlPr>
                                    <a:rPr lang="en-US" altLang="zh-CN" sz="2000" b="1" i="1">
                                      <a:solidFill>
                                        <a:schemeClr val="tx2"/>
                                      </a:solidFill>
                                      <a:latin typeface="Cambria Math" panose="02040503050406030204" pitchFamily="18" charset="0"/>
                                    </a:rPr>
                                  </m:ctrlPr>
                                </m:sSubPr>
                                <m:e>
                                  <m:r>
                                    <a:rPr lang="zh-CN" altLang="en-US" sz="2000" b="1" i="1">
                                      <a:solidFill>
                                        <a:schemeClr val="tx2"/>
                                      </a:solidFill>
                                      <a:latin typeface="Cambria Math" panose="02040503050406030204" pitchFamily="18" charset="0"/>
                                    </a:rPr>
                                    <m:t>𝜶</m:t>
                                  </m:r>
                                </m:e>
                                <m:sub>
                                  <m:r>
                                    <a:rPr lang="en-US" altLang="zh-CN" sz="2000" b="1" i="1">
                                      <a:solidFill>
                                        <a:schemeClr val="tx2"/>
                                      </a:solidFill>
                                      <a:latin typeface="Cambria Math" panose="02040503050406030204" pitchFamily="18" charset="0"/>
                                    </a:rPr>
                                    <m:t>𝑨</m:t>
                                  </m:r>
                                  <m:r>
                                    <a:rPr lang="en-US" altLang="zh-CN" sz="2000" b="1" i="1">
                                      <a:solidFill>
                                        <a:schemeClr val="tx2"/>
                                      </a:solidFill>
                                      <a:latin typeface="Cambria Math" panose="02040503050406030204" pitchFamily="18" charset="0"/>
                                    </a:rPr>
                                    <m:t>(</m:t>
                                  </m:r>
                                  <m:r>
                                    <a:rPr lang="en-US" altLang="zh-CN" sz="2000" b="1" i="1">
                                      <a:solidFill>
                                        <a:schemeClr val="tx2"/>
                                      </a:solidFill>
                                      <a:latin typeface="Cambria Math" panose="02040503050406030204" pitchFamily="18" charset="0"/>
                                    </a:rPr>
                                    <m:t>𝒔</m:t>
                                  </m:r>
                                  <m:r>
                                    <a:rPr lang="en-US" altLang="zh-CN" sz="2000" b="1" i="1">
                                      <a:solidFill>
                                        <a:schemeClr val="tx2"/>
                                      </a:solidFill>
                                      <a:latin typeface="Cambria Math" panose="02040503050406030204" pitchFamily="18" charset="0"/>
                                    </a:rPr>
                                    <m:t>)</m:t>
                                  </m:r>
                                </m:sub>
                              </m:sSub>
                            </m:sup>
                          </m:sSup>
                        </m:e>
                      </m:nary>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𝒒</m:t>
                      </m:r>
                      <m:d>
                        <m:dPr>
                          <m:ctrlPr>
                            <a:rPr lang="en-US" altLang="zh-CN" sz="2000" b="1" i="1" smtClean="0">
                              <a:solidFill>
                                <a:schemeClr val="tx2"/>
                              </a:solidFill>
                              <a:latin typeface="Cambria Math" panose="02040503050406030204" pitchFamily="18" charset="0"/>
                            </a:rPr>
                          </m:ctrlPr>
                        </m:dPr>
                        <m:e>
                          <m:r>
                            <a:rPr lang="en-US" altLang="zh-CN" sz="2000" b="1" i="1" smtClean="0">
                              <a:solidFill>
                                <a:schemeClr val="tx2"/>
                              </a:solidFill>
                              <a:latin typeface="Cambria Math" panose="02040503050406030204" pitchFamily="18" charset="0"/>
                            </a:rPr>
                            <m:t>𝟎</m:t>
                          </m:r>
                        </m:e>
                      </m:d>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𝒒</m:t>
                      </m:r>
                      <m:d>
                        <m:dPr>
                          <m:ctrlPr>
                            <a:rPr lang="en-US" altLang="zh-CN" sz="2000" b="1" i="1" smtClean="0">
                              <a:solidFill>
                                <a:schemeClr val="tx2"/>
                              </a:solidFill>
                              <a:latin typeface="Cambria Math" panose="02040503050406030204" pitchFamily="18" charset="0"/>
                            </a:rPr>
                          </m:ctrlPr>
                        </m:dPr>
                        <m:e>
                          <m:r>
                            <a:rPr lang="en-US" altLang="zh-CN" sz="2000" b="1" i="1" smtClean="0">
                              <a:solidFill>
                                <a:schemeClr val="tx2"/>
                              </a:solidFill>
                              <a:latin typeface="Cambria Math" panose="02040503050406030204" pitchFamily="18" charset="0"/>
                            </a:rPr>
                            <m:t>𝟏</m:t>
                          </m:r>
                        </m:e>
                      </m:d>
                      <m:sSup>
                        <m:sSupPr>
                          <m:ctrlPr>
                            <a:rPr lang="en-US" altLang="zh-CN" sz="2000" b="1" i="1" smtClean="0">
                              <a:solidFill>
                                <a:schemeClr val="tx2"/>
                              </a:solidFill>
                              <a:latin typeface="Cambria Math" panose="02040503050406030204" pitchFamily="18" charset="0"/>
                            </a:rPr>
                          </m:ctrlPr>
                        </m:sSupPr>
                        <m:e>
                          <m:r>
                            <a:rPr lang="en-US" altLang="zh-CN" sz="2000" b="1" i="1" smtClean="0">
                              <a:solidFill>
                                <a:schemeClr val="tx2"/>
                              </a:solidFill>
                              <a:latin typeface="Cambria Math" panose="02040503050406030204" pitchFamily="18" charset="0"/>
                            </a:rPr>
                            <m:t>𝒆</m:t>
                          </m:r>
                        </m:e>
                        <m:sup>
                          <m:sSub>
                            <m:sSubPr>
                              <m:ctrlPr>
                                <a:rPr lang="en-US" altLang="zh-CN" sz="2000" b="1" i="1" smtClean="0">
                                  <a:solidFill>
                                    <a:schemeClr val="tx2"/>
                                  </a:solidFill>
                                  <a:latin typeface="Cambria Math" panose="02040503050406030204" pitchFamily="18" charset="0"/>
                                </a:rPr>
                              </m:ctrlPr>
                            </m:sSubPr>
                            <m:e>
                              <m:r>
                                <a:rPr lang="zh-CN" altLang="en-US" sz="2000" b="1" i="1" smtClean="0">
                                  <a:solidFill>
                                    <a:schemeClr val="tx2"/>
                                  </a:solidFill>
                                  <a:latin typeface="Cambria Math" panose="02040503050406030204" pitchFamily="18" charset="0"/>
                                </a:rPr>
                                <m:t>𝜶</m:t>
                              </m:r>
                            </m:e>
                            <m:sub>
                              <m:r>
                                <a:rPr lang="en-US" altLang="zh-CN" sz="2000" b="1" i="1" smtClean="0">
                                  <a:solidFill>
                                    <a:schemeClr val="tx2"/>
                                  </a:solidFill>
                                  <a:latin typeface="Cambria Math" panose="02040503050406030204" pitchFamily="18" charset="0"/>
                                </a:rPr>
                                <m:t>𝑨</m:t>
                              </m:r>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𝒔</m:t>
                              </m:r>
                              <m:r>
                                <a:rPr lang="en-US" altLang="zh-CN" sz="2000" b="1" i="1" smtClean="0">
                                  <a:solidFill>
                                    <a:schemeClr val="tx2"/>
                                  </a:solidFill>
                                  <a:latin typeface="Cambria Math" panose="02040503050406030204" pitchFamily="18" charset="0"/>
                                </a:rPr>
                                <m:t>)</m:t>
                              </m:r>
                            </m:sub>
                          </m:sSub>
                        </m:sup>
                      </m:sSup>
                      <m:r>
                        <a:rPr lang="en-US" altLang="zh-CN" sz="2000" b="1" i="1" smtClean="0">
                          <a:solidFill>
                            <a:schemeClr val="tx2"/>
                          </a:solidFill>
                          <a:latin typeface="Cambria Math" panose="02040503050406030204" pitchFamily="18" charset="0"/>
                        </a:rPr>
                        <m:t>+</m:t>
                      </m:r>
                      <m:r>
                        <a:rPr lang="en-US" altLang="zh-CN" sz="2000" b="1" i="1">
                          <a:solidFill>
                            <a:schemeClr val="tx2"/>
                          </a:solidFill>
                          <a:latin typeface="Cambria Math" panose="02040503050406030204" pitchFamily="18" charset="0"/>
                        </a:rPr>
                        <m:t>𝒒</m:t>
                      </m:r>
                      <m:d>
                        <m:dPr>
                          <m:ctrlPr>
                            <a:rPr lang="en-US" altLang="zh-CN" sz="2000" b="1" i="1">
                              <a:solidFill>
                                <a:schemeClr val="tx2"/>
                              </a:solidFill>
                              <a:latin typeface="Cambria Math" panose="02040503050406030204" pitchFamily="18" charset="0"/>
                            </a:rPr>
                          </m:ctrlPr>
                        </m:dPr>
                        <m:e>
                          <m:r>
                            <a:rPr lang="en-US" altLang="zh-CN" sz="2000" b="1" i="1" smtClean="0">
                              <a:solidFill>
                                <a:schemeClr val="tx2"/>
                              </a:solidFill>
                              <a:latin typeface="Cambria Math" panose="02040503050406030204" pitchFamily="18" charset="0"/>
                            </a:rPr>
                            <m:t>𝟐</m:t>
                          </m:r>
                        </m:e>
                      </m:d>
                      <m:sSup>
                        <m:sSupPr>
                          <m:ctrlPr>
                            <a:rPr lang="en-US" altLang="zh-CN" sz="2000" b="1" i="1">
                              <a:solidFill>
                                <a:schemeClr val="tx2"/>
                              </a:solidFill>
                              <a:latin typeface="Cambria Math" panose="02040503050406030204" pitchFamily="18" charset="0"/>
                            </a:rPr>
                          </m:ctrlPr>
                        </m:sSupPr>
                        <m:e>
                          <m:r>
                            <a:rPr lang="en-US" altLang="zh-CN" sz="2000" b="1" i="1">
                              <a:solidFill>
                                <a:schemeClr val="tx2"/>
                              </a:solidFill>
                              <a:latin typeface="Cambria Math" panose="02040503050406030204" pitchFamily="18" charset="0"/>
                            </a:rPr>
                            <m:t>𝒆</m:t>
                          </m:r>
                        </m:e>
                        <m:sup>
                          <m:sSub>
                            <m:sSubPr>
                              <m:ctrlPr>
                                <a:rPr lang="en-US" altLang="zh-CN" sz="2000" b="1" i="1">
                                  <a:solidFill>
                                    <a:schemeClr val="tx2"/>
                                  </a:solidFill>
                                  <a:latin typeface="Cambria Math" panose="02040503050406030204" pitchFamily="18" charset="0"/>
                                </a:rPr>
                              </m:ctrlPr>
                            </m:sSubPr>
                            <m:e>
                              <m:r>
                                <a:rPr lang="en-US" altLang="zh-CN" sz="2000" b="1" i="1" smtClean="0">
                                  <a:solidFill>
                                    <a:schemeClr val="tx2"/>
                                  </a:solidFill>
                                  <a:latin typeface="Cambria Math" panose="02040503050406030204" pitchFamily="18" charset="0"/>
                                </a:rPr>
                                <m:t>𝟐</m:t>
                              </m:r>
                              <m:r>
                                <a:rPr lang="zh-CN" altLang="en-US" sz="2000" b="1" i="1">
                                  <a:solidFill>
                                    <a:schemeClr val="tx2"/>
                                  </a:solidFill>
                                  <a:latin typeface="Cambria Math" panose="02040503050406030204" pitchFamily="18" charset="0"/>
                                </a:rPr>
                                <m:t>𝜶</m:t>
                              </m:r>
                            </m:e>
                            <m:sub>
                              <m:r>
                                <a:rPr lang="en-US" altLang="zh-CN" sz="2000" b="1" i="1">
                                  <a:solidFill>
                                    <a:schemeClr val="tx2"/>
                                  </a:solidFill>
                                  <a:latin typeface="Cambria Math" panose="02040503050406030204" pitchFamily="18" charset="0"/>
                                </a:rPr>
                                <m:t>𝑨</m:t>
                              </m:r>
                              <m:r>
                                <a:rPr lang="en-US" altLang="zh-CN" sz="2000" b="1" i="1">
                                  <a:solidFill>
                                    <a:schemeClr val="tx2"/>
                                  </a:solidFill>
                                  <a:latin typeface="Cambria Math" panose="02040503050406030204" pitchFamily="18" charset="0"/>
                                </a:rPr>
                                <m:t>(</m:t>
                              </m:r>
                              <m:r>
                                <a:rPr lang="en-US" altLang="zh-CN" sz="2000" b="1" i="1">
                                  <a:solidFill>
                                    <a:schemeClr val="tx2"/>
                                  </a:solidFill>
                                  <a:latin typeface="Cambria Math" panose="02040503050406030204" pitchFamily="18" charset="0"/>
                                </a:rPr>
                                <m:t>𝒔</m:t>
                              </m:r>
                              <m:r>
                                <a:rPr lang="en-US" altLang="zh-CN" sz="2000" b="1" i="1">
                                  <a:solidFill>
                                    <a:schemeClr val="tx2"/>
                                  </a:solidFill>
                                  <a:latin typeface="Cambria Math" panose="02040503050406030204" pitchFamily="18" charset="0"/>
                                </a:rPr>
                                <m:t>)</m:t>
                              </m:r>
                            </m:sub>
                          </m:sSub>
                        </m:sup>
                      </m:sSup>
                      <m:r>
                        <a:rPr lang="en-US" altLang="zh-CN" sz="2000" b="1" i="1" smtClean="0">
                          <a:solidFill>
                            <a:schemeClr val="tx2"/>
                          </a:solidFill>
                          <a:latin typeface="Cambria Math" panose="02040503050406030204" pitchFamily="18" charset="0"/>
                        </a:rPr>
                        <m:t>+…+</m:t>
                      </m:r>
                      <m:r>
                        <a:rPr lang="en-US" altLang="zh-CN" sz="2000" b="1" i="1">
                          <a:solidFill>
                            <a:schemeClr val="tx2"/>
                          </a:solidFill>
                          <a:latin typeface="Cambria Math" panose="02040503050406030204" pitchFamily="18" charset="0"/>
                        </a:rPr>
                        <m:t>𝒒</m:t>
                      </m:r>
                      <m:d>
                        <m:dPr>
                          <m:ctrlPr>
                            <a:rPr lang="en-US" altLang="zh-CN" sz="2000" b="1" i="1">
                              <a:solidFill>
                                <a:schemeClr val="tx2"/>
                              </a:solidFill>
                              <a:latin typeface="Cambria Math" panose="02040503050406030204" pitchFamily="18" charset="0"/>
                            </a:rPr>
                          </m:ctrlPr>
                        </m:dPr>
                        <m:e>
                          <m:r>
                            <a:rPr lang="en-US" altLang="zh-CN" sz="2000" b="1" i="1" smtClean="0">
                              <a:solidFill>
                                <a:schemeClr val="tx2"/>
                              </a:solidFill>
                              <a:latin typeface="Cambria Math" panose="02040503050406030204" pitchFamily="18" charset="0"/>
                            </a:rPr>
                            <m:t>𝒍</m:t>
                          </m:r>
                        </m:e>
                      </m:d>
                      <m:sSup>
                        <m:sSupPr>
                          <m:ctrlPr>
                            <a:rPr lang="en-US" altLang="zh-CN" sz="2000" b="1" i="1">
                              <a:solidFill>
                                <a:schemeClr val="tx2"/>
                              </a:solidFill>
                              <a:latin typeface="Cambria Math" panose="02040503050406030204" pitchFamily="18" charset="0"/>
                            </a:rPr>
                          </m:ctrlPr>
                        </m:sSupPr>
                        <m:e>
                          <m:r>
                            <a:rPr lang="en-US" altLang="zh-CN" sz="2000" b="1" i="1">
                              <a:solidFill>
                                <a:schemeClr val="tx2"/>
                              </a:solidFill>
                              <a:latin typeface="Cambria Math" panose="02040503050406030204" pitchFamily="18" charset="0"/>
                            </a:rPr>
                            <m:t>𝒆</m:t>
                          </m:r>
                        </m:e>
                        <m:sup>
                          <m:sSub>
                            <m:sSubPr>
                              <m:ctrlPr>
                                <a:rPr lang="en-US" altLang="zh-CN" sz="2000" b="1" i="1">
                                  <a:solidFill>
                                    <a:schemeClr val="tx2"/>
                                  </a:solidFill>
                                  <a:latin typeface="Cambria Math" panose="02040503050406030204" pitchFamily="18" charset="0"/>
                                </a:rPr>
                              </m:ctrlPr>
                            </m:sSubPr>
                            <m:e>
                              <m:r>
                                <a:rPr lang="en-US" altLang="zh-CN" sz="2000" b="1" i="1" smtClean="0">
                                  <a:solidFill>
                                    <a:schemeClr val="tx2"/>
                                  </a:solidFill>
                                  <a:latin typeface="Cambria Math" panose="02040503050406030204" pitchFamily="18" charset="0"/>
                                </a:rPr>
                                <m:t>𝒍</m:t>
                              </m:r>
                              <m:r>
                                <a:rPr lang="zh-CN" altLang="en-US" sz="2000" b="1" i="1">
                                  <a:solidFill>
                                    <a:schemeClr val="tx2"/>
                                  </a:solidFill>
                                  <a:latin typeface="Cambria Math" panose="02040503050406030204" pitchFamily="18" charset="0"/>
                                </a:rPr>
                                <m:t>𝜶</m:t>
                              </m:r>
                            </m:e>
                            <m:sub>
                              <m:r>
                                <a:rPr lang="en-US" altLang="zh-CN" sz="2000" b="1" i="1">
                                  <a:solidFill>
                                    <a:schemeClr val="tx2"/>
                                  </a:solidFill>
                                  <a:latin typeface="Cambria Math" panose="02040503050406030204" pitchFamily="18" charset="0"/>
                                </a:rPr>
                                <m:t>𝑨</m:t>
                              </m:r>
                              <m:d>
                                <m:dPr>
                                  <m:ctrlPr>
                                    <a:rPr lang="en-US" altLang="zh-CN" sz="2000" b="1" i="1">
                                      <a:solidFill>
                                        <a:schemeClr val="tx2"/>
                                      </a:solidFill>
                                      <a:latin typeface="Cambria Math" panose="02040503050406030204" pitchFamily="18" charset="0"/>
                                    </a:rPr>
                                  </m:ctrlPr>
                                </m:dPr>
                                <m:e>
                                  <m:r>
                                    <a:rPr lang="en-US" altLang="zh-CN" sz="2000" b="1" i="1">
                                      <a:solidFill>
                                        <a:schemeClr val="tx2"/>
                                      </a:solidFill>
                                      <a:latin typeface="Cambria Math" panose="02040503050406030204" pitchFamily="18" charset="0"/>
                                    </a:rPr>
                                    <m:t>𝒔</m:t>
                                  </m:r>
                                </m:e>
                              </m:d>
                            </m:sub>
                          </m:sSub>
                        </m:sup>
                      </m:sSup>
                    </m:oMath>
                  </m:oMathPara>
                </a14:m>
                <a:endParaRPr lang="zh-CN" altLang="en-US" sz="2000" dirty="0"/>
              </a:p>
            </p:txBody>
          </p:sp>
        </mc:Choice>
        <mc:Fallback xmlns="">
          <p:sp>
            <p:nvSpPr>
              <p:cNvPr id="2" name="文本框 1"/>
              <p:cNvSpPr txBox="1">
                <a:spLocks noRot="1" noChangeAspect="1" noMove="1" noResize="1" noEditPoints="1" noAdjustHandles="1" noChangeArrowheads="1" noChangeShapeType="1" noTextEdit="1"/>
              </p:cNvSpPr>
              <p:nvPr/>
            </p:nvSpPr>
            <p:spPr>
              <a:xfrm>
                <a:off x="818526" y="1670957"/>
                <a:ext cx="7652351" cy="877676"/>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926564" y="793281"/>
                <a:ext cx="4268733" cy="877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b="1" i="1" smtClean="0">
                              <a:solidFill>
                                <a:schemeClr val="tx2"/>
                              </a:solidFill>
                              <a:latin typeface="Cambria Math" panose="02040503050406030204" pitchFamily="18" charset="0"/>
                            </a:rPr>
                          </m:ctrlPr>
                        </m:sSupPr>
                        <m:e>
                          <m:r>
                            <a:rPr lang="en-US" altLang="zh-CN" sz="2000" b="1" i="1" smtClean="0">
                              <a:solidFill>
                                <a:schemeClr val="tx2"/>
                              </a:solidFill>
                              <a:latin typeface="Cambria Math" panose="02040503050406030204" pitchFamily="18" charset="0"/>
                              <a:sym typeface="Symbol" panose="05050102010706020507" pitchFamily="18" charset="2"/>
                            </a:rPr>
                            <m:t>(,</m:t>
                          </m:r>
                          <m:sSub>
                            <m:sSubPr>
                              <m:ctrlPr>
                                <a:rPr lang="en-US" altLang="zh-CN" sz="2000" b="1" i="1" smtClean="0">
                                  <a:solidFill>
                                    <a:schemeClr val="tx2"/>
                                  </a:solidFill>
                                  <a:latin typeface="Cambria Math" panose="02040503050406030204" pitchFamily="18" charset="0"/>
                                  <a:sym typeface="Symbol" panose="05050102010706020507" pitchFamily="18" charset="2"/>
                                </a:rPr>
                              </m:ctrlPr>
                            </m:sSubPr>
                            <m:e>
                              <m:r>
                                <a:rPr lang="en-US" altLang="zh-CN" sz="2000" b="1" i="1" smtClean="0">
                                  <a:solidFill>
                                    <a:schemeClr val="tx2"/>
                                  </a:solidFill>
                                  <a:latin typeface="Cambria Math" panose="02040503050406030204" pitchFamily="18" charset="0"/>
                                  <a:sym typeface="Symbol" panose="05050102010706020507" pitchFamily="18" charset="2"/>
                                </a:rPr>
                                <m:t>𝑵</m:t>
                              </m:r>
                            </m:e>
                            <m:sub>
                              <m:r>
                                <a:rPr lang="en-US" altLang="zh-CN" sz="2000" b="1" i="1" smtClean="0">
                                  <a:solidFill>
                                    <a:schemeClr val="tx2"/>
                                  </a:solidFill>
                                  <a:latin typeface="Cambria Math" panose="02040503050406030204" pitchFamily="18" charset="0"/>
                                  <a:sym typeface="Symbol" panose="05050102010706020507" pitchFamily="18" charset="2"/>
                                </a:rPr>
                                <m:t>𝑺</m:t>
                              </m:r>
                            </m:sub>
                          </m:sSub>
                          <m:r>
                            <a:rPr lang="en-US" altLang="zh-CN" sz="2000" b="1" i="1" smtClean="0">
                              <a:solidFill>
                                <a:schemeClr val="tx2"/>
                              </a:solidFill>
                              <a:latin typeface="Cambria Math" panose="02040503050406030204" pitchFamily="18" charset="0"/>
                              <a:sym typeface="Symbol" panose="05050102010706020507" pitchFamily="18" charset="2"/>
                            </a:rPr>
                            <m:t>,</m:t>
                          </m:r>
                          <m:sSub>
                            <m:sSubPr>
                              <m:ctrlPr>
                                <a:rPr lang="en-US" altLang="zh-CN" sz="2000" b="1" i="1" smtClean="0">
                                  <a:solidFill>
                                    <a:schemeClr val="tx2"/>
                                  </a:solidFill>
                                  <a:latin typeface="Cambria Math" panose="02040503050406030204" pitchFamily="18" charset="0"/>
                                  <a:sym typeface="Symbol" panose="05050102010706020507" pitchFamily="18" charset="2"/>
                                </a:rPr>
                              </m:ctrlPr>
                            </m:sSubPr>
                            <m:e>
                              <m:r>
                                <a:rPr lang="zh-CN" altLang="en-US" sz="2000" b="1" i="1" smtClean="0">
                                  <a:solidFill>
                                    <a:schemeClr val="tx2"/>
                                  </a:solidFill>
                                  <a:latin typeface="Cambria Math" panose="02040503050406030204" pitchFamily="18" charset="0"/>
                                  <a:sym typeface="Symbol" panose="05050102010706020507" pitchFamily="18" charset="2"/>
                                </a:rPr>
                                <m:t>𝜶</m:t>
                              </m:r>
                            </m:e>
                            <m:sub>
                              <m:r>
                                <a:rPr lang="en-US" altLang="zh-CN" sz="2000" b="1" i="1" smtClean="0">
                                  <a:solidFill>
                                    <a:schemeClr val="tx2"/>
                                  </a:solidFill>
                                  <a:latin typeface="Cambria Math" panose="02040503050406030204" pitchFamily="18" charset="0"/>
                                  <a:sym typeface="Symbol" panose="05050102010706020507" pitchFamily="18" charset="2"/>
                                </a:rPr>
                                <m:t>𝑨</m:t>
                              </m:r>
                              <m:r>
                                <a:rPr lang="en-US" altLang="zh-CN" sz="2000" b="1" i="1" smtClean="0">
                                  <a:solidFill>
                                    <a:schemeClr val="tx2"/>
                                  </a:solidFill>
                                  <a:latin typeface="Cambria Math" panose="02040503050406030204" pitchFamily="18" charset="0"/>
                                  <a:sym typeface="Symbol" panose="05050102010706020507" pitchFamily="18" charset="2"/>
                                </a:rPr>
                                <m:t>(</m:t>
                              </m:r>
                              <m:r>
                                <a:rPr lang="en-US" altLang="zh-CN" sz="2000" b="1" i="1" smtClean="0">
                                  <a:solidFill>
                                    <a:schemeClr val="tx2"/>
                                  </a:solidFill>
                                  <a:latin typeface="Cambria Math" panose="02040503050406030204" pitchFamily="18" charset="0"/>
                                  <a:sym typeface="Symbol" panose="05050102010706020507" pitchFamily="18" charset="2"/>
                                </a:rPr>
                                <m:t>𝒔</m:t>
                              </m:r>
                              <m:r>
                                <a:rPr lang="en-US" altLang="zh-CN" sz="2000" b="1" i="1" smtClean="0">
                                  <a:solidFill>
                                    <a:schemeClr val="tx2"/>
                                  </a:solidFill>
                                  <a:latin typeface="Cambria Math" panose="02040503050406030204" pitchFamily="18" charset="0"/>
                                  <a:sym typeface="Symbol" panose="05050102010706020507" pitchFamily="18" charset="2"/>
                                </a:rPr>
                                <m:t>)</m:t>
                              </m:r>
                            </m:sub>
                          </m:sSub>
                          <m:r>
                            <a:rPr lang="en-US" altLang="zh-CN" sz="2000" b="1" i="1" smtClean="0">
                              <a:solidFill>
                                <a:schemeClr val="tx2"/>
                              </a:solidFill>
                              <a:latin typeface="Cambria Math" panose="02040503050406030204" pitchFamily="18" charset="0"/>
                              <a:sym typeface="Symbol" panose="05050102010706020507" pitchFamily="18" charset="2"/>
                            </a:rPr>
                            <m:t>)</m:t>
                          </m:r>
                          <m:r>
                            <a:rPr lang="en-US" altLang="zh-CN" sz="2000" b="1" i="1" smtClean="0">
                              <a:solidFill>
                                <a:schemeClr val="tx2"/>
                              </a:solidFill>
                              <a:latin typeface="Cambria Math" panose="02040503050406030204" pitchFamily="18" charset="0"/>
                            </a:rPr>
                            <m:t>=(</m:t>
                          </m:r>
                          <m:nary>
                            <m:naryPr>
                              <m:chr m:val="∑"/>
                              <m:ctrlPr>
                                <a:rPr lang="en-US" altLang="zh-CN" sz="2000" b="1" i="1" smtClean="0">
                                  <a:solidFill>
                                    <a:schemeClr val="tx2"/>
                                  </a:solidFill>
                                  <a:latin typeface="Cambria Math" panose="02040503050406030204" pitchFamily="18" charset="0"/>
                                </a:rPr>
                              </m:ctrlPr>
                            </m:naryPr>
                            <m:sub>
                              <m:r>
                                <m:rPr>
                                  <m:brk m:alnAt="23"/>
                                </m:rPr>
                                <a:rPr lang="en-US" altLang="zh-CN" sz="2000" b="1" i="1" smtClean="0">
                                  <a:solidFill>
                                    <a:schemeClr val="tx2"/>
                                  </a:solidFill>
                                  <a:latin typeface="Cambria Math" panose="02040503050406030204" pitchFamily="18" charset="0"/>
                                </a:rPr>
                                <m:t>𝒎</m:t>
                              </m:r>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𝟎</m:t>
                              </m:r>
                            </m:sub>
                            <m:sup>
                              <m:r>
                                <a:rPr lang="en-US" altLang="zh-CN" sz="2000" b="1" i="1" smtClean="0">
                                  <a:solidFill>
                                    <a:schemeClr val="tx2"/>
                                  </a:solidFill>
                                  <a:latin typeface="Cambria Math" panose="02040503050406030204" pitchFamily="18" charset="0"/>
                                </a:rPr>
                                <m:t>𝒍</m:t>
                              </m:r>
                            </m:sup>
                            <m:e>
                              <m:r>
                                <a:rPr lang="en-US" altLang="zh-CN" sz="2000" b="1" i="1" smtClean="0">
                                  <a:solidFill>
                                    <a:schemeClr val="tx2"/>
                                  </a:solidFill>
                                  <a:latin typeface="Cambria Math" panose="02040503050406030204" pitchFamily="18" charset="0"/>
                                </a:rPr>
                                <m:t>𝒒</m:t>
                              </m:r>
                              <m:d>
                                <m:dPr>
                                  <m:ctrlPr>
                                    <a:rPr lang="en-US" altLang="zh-CN" sz="2000" b="1" i="1" smtClean="0">
                                      <a:solidFill>
                                        <a:schemeClr val="tx2"/>
                                      </a:solidFill>
                                      <a:latin typeface="Cambria Math" panose="02040503050406030204" pitchFamily="18" charset="0"/>
                                    </a:rPr>
                                  </m:ctrlPr>
                                </m:dPr>
                                <m:e>
                                  <m:r>
                                    <a:rPr lang="en-US" altLang="zh-CN" sz="2000" b="1" i="1" smtClean="0">
                                      <a:solidFill>
                                        <a:schemeClr val="tx2"/>
                                      </a:solidFill>
                                      <a:latin typeface="Cambria Math" panose="02040503050406030204" pitchFamily="18" charset="0"/>
                                    </a:rPr>
                                    <m:t>𝒎</m:t>
                                  </m:r>
                                </m:e>
                              </m:d>
                              <m:sSup>
                                <m:sSupPr>
                                  <m:ctrlPr>
                                    <a:rPr lang="en-US" altLang="zh-CN" sz="2000" b="1" i="1" smtClean="0">
                                      <a:solidFill>
                                        <a:schemeClr val="tx2"/>
                                      </a:solidFill>
                                      <a:latin typeface="Cambria Math" panose="02040503050406030204" pitchFamily="18" charset="0"/>
                                    </a:rPr>
                                  </m:ctrlPr>
                                </m:sSupPr>
                                <m:e>
                                  <m:r>
                                    <a:rPr lang="en-US" altLang="zh-CN" sz="2000" b="1" i="1" smtClean="0">
                                      <a:solidFill>
                                        <a:schemeClr val="tx2"/>
                                      </a:solidFill>
                                      <a:latin typeface="Cambria Math" panose="02040503050406030204" pitchFamily="18" charset="0"/>
                                    </a:rPr>
                                    <m:t>𝒆</m:t>
                                  </m:r>
                                </m:e>
                                <m:sup>
                                  <m:r>
                                    <a:rPr lang="en-US" altLang="zh-CN" sz="2000" b="1" i="1" smtClean="0">
                                      <a:solidFill>
                                        <a:schemeClr val="tx2"/>
                                      </a:solidFill>
                                      <a:latin typeface="Cambria Math" panose="02040503050406030204" pitchFamily="18" charset="0"/>
                                    </a:rPr>
                                    <m:t>𝒎</m:t>
                                  </m:r>
                                  <m:sSub>
                                    <m:sSubPr>
                                      <m:ctrlPr>
                                        <a:rPr lang="en-US" altLang="zh-CN" sz="2000" b="1" i="1" smtClean="0">
                                          <a:solidFill>
                                            <a:schemeClr val="tx2"/>
                                          </a:solidFill>
                                          <a:latin typeface="Cambria Math" panose="02040503050406030204" pitchFamily="18" charset="0"/>
                                        </a:rPr>
                                      </m:ctrlPr>
                                    </m:sSubPr>
                                    <m:e>
                                      <m:r>
                                        <a:rPr lang="zh-CN" altLang="en-US" sz="2000" b="1" i="1" smtClean="0">
                                          <a:solidFill>
                                            <a:schemeClr val="tx2"/>
                                          </a:solidFill>
                                          <a:latin typeface="Cambria Math" panose="02040503050406030204" pitchFamily="18" charset="0"/>
                                        </a:rPr>
                                        <m:t>𝜶</m:t>
                                      </m:r>
                                    </m:e>
                                    <m:sub>
                                      <m:r>
                                        <a:rPr lang="en-US" altLang="zh-CN" sz="2000" b="1" i="1" smtClean="0">
                                          <a:solidFill>
                                            <a:schemeClr val="tx2"/>
                                          </a:solidFill>
                                          <a:latin typeface="Cambria Math" panose="02040503050406030204" pitchFamily="18" charset="0"/>
                                        </a:rPr>
                                        <m:t>𝑨</m:t>
                                      </m:r>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rPr>
                                        <m:t>𝒔</m:t>
                                      </m:r>
                                      <m:r>
                                        <a:rPr lang="en-US" altLang="zh-CN" sz="2000" b="1" i="1" smtClean="0">
                                          <a:solidFill>
                                            <a:schemeClr val="tx2"/>
                                          </a:solidFill>
                                          <a:latin typeface="Cambria Math" panose="02040503050406030204" pitchFamily="18" charset="0"/>
                                        </a:rPr>
                                        <m:t>)</m:t>
                                      </m:r>
                                    </m:sub>
                                  </m:sSub>
                                </m:sup>
                              </m:sSup>
                            </m:e>
                          </m:nary>
                          <m:r>
                            <a:rPr lang="en-US" altLang="zh-CN" sz="2000" b="1" i="1" smtClean="0">
                              <a:solidFill>
                                <a:schemeClr val="tx2"/>
                              </a:solidFill>
                              <a:latin typeface="Cambria Math" panose="02040503050406030204" pitchFamily="18" charset="0"/>
                            </a:rPr>
                            <m:t>)</m:t>
                          </m:r>
                        </m:e>
                        <m:sup>
                          <m:sSub>
                            <m:sSubPr>
                              <m:ctrlPr>
                                <a:rPr lang="en-US" altLang="zh-CN" sz="2000" b="1" i="1" smtClean="0">
                                  <a:solidFill>
                                    <a:schemeClr val="tx2"/>
                                  </a:solidFill>
                                  <a:latin typeface="Cambria Math" panose="02040503050406030204" pitchFamily="18" charset="0"/>
                                </a:rPr>
                              </m:ctrlPr>
                            </m:sSubPr>
                            <m:e>
                              <m:r>
                                <a:rPr lang="en-US" altLang="zh-CN" sz="2000" b="1" i="1" smtClean="0">
                                  <a:solidFill>
                                    <a:schemeClr val="tx2"/>
                                  </a:solidFill>
                                  <a:latin typeface="Cambria Math" panose="02040503050406030204" pitchFamily="18" charset="0"/>
                                </a:rPr>
                                <m:t>𝑵</m:t>
                              </m:r>
                            </m:e>
                            <m:sub>
                              <m:r>
                                <a:rPr lang="en-US" altLang="zh-CN" sz="2000" b="1" i="1" smtClean="0">
                                  <a:solidFill>
                                    <a:schemeClr val="tx2"/>
                                  </a:solidFill>
                                  <a:latin typeface="Cambria Math" panose="02040503050406030204" pitchFamily="18" charset="0"/>
                                </a:rPr>
                                <m:t>𝑺</m:t>
                              </m:r>
                            </m:sub>
                          </m:sSub>
                        </m:sup>
                      </m:sSup>
                    </m:oMath>
                  </m:oMathPara>
                </a14:m>
                <a:endParaRPr lang="zh-CN" altLang="en-US" sz="2000" b="1" dirty="0">
                  <a:solidFill>
                    <a:schemeClr val="tx2"/>
                  </a:solidFill>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926564" y="793281"/>
                <a:ext cx="4268733" cy="877676"/>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8582683" y="1982454"/>
                <a:ext cx="1456744" cy="3373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sym typeface="Symbol" panose="05050102010706020507" pitchFamily="18" charset="2"/>
                        </a:rPr>
                        <m:t>(,</m:t>
                      </m:r>
                      <m:sSub>
                        <m:sSubPr>
                          <m:ctrlPr>
                            <a:rPr lang="en-US" altLang="zh-CN" sz="2000" b="1" i="1" smtClean="0">
                              <a:solidFill>
                                <a:schemeClr val="tx2"/>
                              </a:solidFill>
                              <a:latin typeface="Cambria Math" panose="02040503050406030204" pitchFamily="18" charset="0"/>
                              <a:sym typeface="Symbol" panose="05050102010706020507" pitchFamily="18" charset="2"/>
                            </a:rPr>
                          </m:ctrlPr>
                        </m:sSubPr>
                        <m:e>
                          <m:r>
                            <a:rPr lang="zh-CN" altLang="en-US" sz="2000" b="1" i="1" smtClean="0">
                              <a:solidFill>
                                <a:schemeClr val="tx2"/>
                              </a:solidFill>
                              <a:latin typeface="Cambria Math" panose="02040503050406030204" pitchFamily="18" charset="0"/>
                              <a:sym typeface="Symbol" panose="05050102010706020507" pitchFamily="18" charset="2"/>
                            </a:rPr>
                            <m:t>𝜶</m:t>
                          </m:r>
                        </m:e>
                        <m:sub>
                          <m:r>
                            <a:rPr lang="en-US" altLang="zh-CN" sz="2000" b="1" i="1" smtClean="0">
                              <a:solidFill>
                                <a:schemeClr val="tx2"/>
                              </a:solidFill>
                              <a:latin typeface="Cambria Math" panose="02040503050406030204" pitchFamily="18" charset="0"/>
                              <a:sym typeface="Symbol" panose="05050102010706020507" pitchFamily="18" charset="2"/>
                            </a:rPr>
                            <m:t>𝑨</m:t>
                          </m:r>
                          <m:r>
                            <a:rPr lang="en-US" altLang="zh-CN" sz="2000" b="1" i="1" smtClean="0">
                              <a:solidFill>
                                <a:schemeClr val="tx2"/>
                              </a:solidFill>
                              <a:latin typeface="Cambria Math" panose="02040503050406030204" pitchFamily="18" charset="0"/>
                              <a:sym typeface="Symbol" panose="05050102010706020507" pitchFamily="18" charset="2"/>
                            </a:rPr>
                            <m:t>(</m:t>
                          </m:r>
                          <m:r>
                            <a:rPr lang="en-US" altLang="zh-CN" sz="2000" b="1" i="1" smtClean="0">
                              <a:solidFill>
                                <a:schemeClr val="tx2"/>
                              </a:solidFill>
                              <a:latin typeface="Cambria Math" panose="02040503050406030204" pitchFamily="18" charset="0"/>
                              <a:sym typeface="Symbol" panose="05050102010706020507" pitchFamily="18" charset="2"/>
                            </a:rPr>
                            <m:t>𝒔</m:t>
                          </m:r>
                          <m:r>
                            <a:rPr lang="en-US" altLang="zh-CN" sz="2000" b="1" i="1" smtClean="0">
                              <a:solidFill>
                                <a:schemeClr val="tx2"/>
                              </a:solidFill>
                              <a:latin typeface="Cambria Math" panose="02040503050406030204" pitchFamily="18" charset="0"/>
                              <a:sym typeface="Symbol" panose="05050102010706020507" pitchFamily="18" charset="2"/>
                            </a:rPr>
                            <m:t>)</m:t>
                          </m:r>
                        </m:sub>
                      </m:sSub>
                      <m:r>
                        <a:rPr lang="en-US" altLang="zh-CN" sz="2000" b="1" i="1" smtClean="0">
                          <a:solidFill>
                            <a:schemeClr val="tx2"/>
                          </a:solidFill>
                          <a:latin typeface="Cambria Math" panose="02040503050406030204" pitchFamily="18" charset="0"/>
                          <a:sym typeface="Symbol" panose="05050102010706020507" pitchFamily="18" charset="2"/>
                        </a:rPr>
                        <m:t>)</m:t>
                      </m:r>
                    </m:oMath>
                  </m:oMathPara>
                </a14:m>
                <a:endParaRPr lang="zh-CN" altLang="en-US" sz="20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8582683" y="1982454"/>
                <a:ext cx="1456744" cy="337336"/>
              </a:xfrm>
              <a:prstGeom prst="rect">
                <a:avLst/>
              </a:prstGeom>
              <a:blipFill rotWithShape="0">
                <a:blip r:embed="rId11"/>
                <a:stretch>
                  <a:fillRect l="-1674" r="-5858" b="-267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5341938" y="1123155"/>
                <a:ext cx="1904304" cy="3513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1" i="1" smtClean="0">
                          <a:solidFill>
                            <a:schemeClr val="tx2"/>
                          </a:solidFill>
                          <a:latin typeface="Cambria Math" panose="02040503050406030204" pitchFamily="18" charset="0"/>
                        </a:rPr>
                        <m:t>=[</m:t>
                      </m:r>
                      <m:r>
                        <a:rPr lang="en-US" altLang="zh-CN" sz="2000" b="1" i="1" smtClean="0">
                          <a:solidFill>
                            <a:schemeClr val="tx2"/>
                          </a:solidFill>
                          <a:latin typeface="Cambria Math" panose="02040503050406030204" pitchFamily="18" charset="0"/>
                          <a:sym typeface="Symbol" panose="05050102010706020507" pitchFamily="18" charset="2"/>
                        </a:rPr>
                        <m:t></m:t>
                      </m:r>
                      <m:d>
                        <m:dPr>
                          <m:ctrlPr>
                            <a:rPr lang="en-US" altLang="zh-CN" sz="2000" b="1" i="1" smtClean="0">
                              <a:solidFill>
                                <a:schemeClr val="tx2"/>
                              </a:solidFill>
                              <a:latin typeface="Cambria Math" panose="02040503050406030204" pitchFamily="18" charset="0"/>
                              <a:sym typeface="Symbol" panose="05050102010706020507" pitchFamily="18" charset="2"/>
                            </a:rPr>
                          </m:ctrlPr>
                        </m:dPr>
                        <m:e>
                          <m:r>
                            <a:rPr lang="en-US" altLang="zh-CN" sz="2000" b="1" i="1" smtClean="0">
                              <a:solidFill>
                                <a:schemeClr val="tx2"/>
                              </a:solidFill>
                              <a:latin typeface="Cambria Math" panose="02040503050406030204" pitchFamily="18" charset="0"/>
                              <a:sym typeface="Symbol" panose="05050102010706020507" pitchFamily="18" charset="2"/>
                            </a:rPr>
                            <m:t>,</m:t>
                          </m:r>
                          <m:sSub>
                            <m:sSubPr>
                              <m:ctrlPr>
                                <a:rPr lang="en-US" altLang="zh-CN" sz="2000" b="1" i="1" smtClean="0">
                                  <a:solidFill>
                                    <a:schemeClr val="tx2"/>
                                  </a:solidFill>
                                  <a:latin typeface="Cambria Math" panose="02040503050406030204" pitchFamily="18" charset="0"/>
                                  <a:sym typeface="Symbol" panose="05050102010706020507" pitchFamily="18" charset="2"/>
                                </a:rPr>
                              </m:ctrlPr>
                            </m:sSubPr>
                            <m:e>
                              <m:r>
                                <a:rPr lang="zh-CN" altLang="en-US" sz="2000" b="1" i="1" smtClean="0">
                                  <a:solidFill>
                                    <a:schemeClr val="tx2"/>
                                  </a:solidFill>
                                  <a:latin typeface="Cambria Math" panose="02040503050406030204" pitchFamily="18" charset="0"/>
                                  <a:sym typeface="Symbol" panose="05050102010706020507" pitchFamily="18" charset="2"/>
                                </a:rPr>
                                <m:t>𝜶</m:t>
                              </m:r>
                            </m:e>
                            <m:sub>
                              <m:r>
                                <a:rPr lang="en-US" altLang="zh-CN" sz="2000" b="1" i="1" smtClean="0">
                                  <a:solidFill>
                                    <a:schemeClr val="tx2"/>
                                  </a:solidFill>
                                  <a:latin typeface="Cambria Math" panose="02040503050406030204" pitchFamily="18" charset="0"/>
                                  <a:sym typeface="Symbol" panose="05050102010706020507" pitchFamily="18" charset="2"/>
                                </a:rPr>
                                <m:t>𝑨</m:t>
                              </m:r>
                              <m:d>
                                <m:dPr>
                                  <m:ctrlPr>
                                    <a:rPr lang="en-US" altLang="zh-CN" sz="2000" b="1" i="1" smtClean="0">
                                      <a:solidFill>
                                        <a:schemeClr val="tx2"/>
                                      </a:solidFill>
                                      <a:latin typeface="Cambria Math" panose="02040503050406030204" pitchFamily="18" charset="0"/>
                                      <a:sym typeface="Symbol" panose="05050102010706020507" pitchFamily="18" charset="2"/>
                                    </a:rPr>
                                  </m:ctrlPr>
                                </m:dPr>
                                <m:e>
                                  <m:r>
                                    <a:rPr lang="en-US" altLang="zh-CN" sz="2000" b="1" i="1" smtClean="0">
                                      <a:solidFill>
                                        <a:schemeClr val="tx2"/>
                                      </a:solidFill>
                                      <a:latin typeface="Cambria Math" panose="02040503050406030204" pitchFamily="18" charset="0"/>
                                      <a:sym typeface="Symbol" panose="05050102010706020507" pitchFamily="18" charset="2"/>
                                    </a:rPr>
                                    <m:t>𝒔</m:t>
                                  </m:r>
                                </m:e>
                              </m:d>
                            </m:sub>
                          </m:sSub>
                        </m:e>
                      </m:d>
                      <m:sSup>
                        <m:sSupPr>
                          <m:ctrlPr>
                            <a:rPr lang="en-US" altLang="zh-CN" sz="2000" b="1" i="1" smtClean="0">
                              <a:solidFill>
                                <a:schemeClr val="tx2"/>
                              </a:solidFill>
                              <a:latin typeface="Cambria Math" panose="02040503050406030204" pitchFamily="18" charset="0"/>
                              <a:sym typeface="Symbol" panose="05050102010706020507" pitchFamily="18" charset="2"/>
                            </a:rPr>
                          </m:ctrlPr>
                        </m:sSupPr>
                        <m:e>
                          <m:r>
                            <a:rPr lang="en-US" altLang="zh-CN" sz="2000" b="1" i="1" smtClean="0">
                              <a:solidFill>
                                <a:schemeClr val="tx2"/>
                              </a:solidFill>
                              <a:latin typeface="Cambria Math" panose="02040503050406030204" pitchFamily="18" charset="0"/>
                              <a:sym typeface="Symbol" panose="05050102010706020507" pitchFamily="18" charset="2"/>
                            </a:rPr>
                            <m:t>]</m:t>
                          </m:r>
                        </m:e>
                        <m:sup>
                          <m:sSub>
                            <m:sSubPr>
                              <m:ctrlPr>
                                <a:rPr lang="en-US" altLang="zh-CN" sz="2000" b="1" i="1" smtClean="0">
                                  <a:solidFill>
                                    <a:schemeClr val="tx2"/>
                                  </a:solidFill>
                                  <a:latin typeface="Cambria Math" panose="02040503050406030204" pitchFamily="18" charset="0"/>
                                  <a:sym typeface="Symbol" panose="05050102010706020507" pitchFamily="18" charset="2"/>
                                </a:rPr>
                              </m:ctrlPr>
                            </m:sSubPr>
                            <m:e>
                              <m:r>
                                <a:rPr lang="en-US" altLang="zh-CN" sz="2000" b="1" i="1" smtClean="0">
                                  <a:solidFill>
                                    <a:schemeClr val="tx2"/>
                                  </a:solidFill>
                                  <a:latin typeface="Cambria Math" panose="02040503050406030204" pitchFamily="18" charset="0"/>
                                  <a:sym typeface="Symbol" panose="05050102010706020507" pitchFamily="18" charset="2"/>
                                </a:rPr>
                                <m:t>𝑵</m:t>
                              </m:r>
                            </m:e>
                            <m:sub>
                              <m:r>
                                <a:rPr lang="en-US" altLang="zh-CN" sz="2000" b="1" i="1" smtClean="0">
                                  <a:solidFill>
                                    <a:schemeClr val="tx2"/>
                                  </a:solidFill>
                                  <a:latin typeface="Cambria Math" panose="02040503050406030204" pitchFamily="18" charset="0"/>
                                  <a:sym typeface="Symbol" panose="05050102010706020507" pitchFamily="18" charset="2"/>
                                </a:rPr>
                                <m:t>𝑺</m:t>
                              </m:r>
                            </m:sub>
                          </m:sSub>
                        </m:sup>
                      </m:sSup>
                    </m:oMath>
                  </m:oMathPara>
                </a14:m>
                <a:endParaRPr lang="zh-CN" altLang="en-US" sz="20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5341938" y="1123155"/>
                <a:ext cx="1904304" cy="351378"/>
              </a:xfrm>
              <a:prstGeom prst="rect">
                <a:avLst/>
              </a:prstGeom>
              <a:blipFill rotWithShape="0">
                <a:blip r:embed="rId12"/>
                <a:stretch>
                  <a:fillRect l="-639" b="-241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49519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5061"/>
                                        </p:tgtEl>
                                        <p:attrNameLst>
                                          <p:attrName>style.visibility</p:attrName>
                                        </p:attrNameLst>
                                      </p:cBhvr>
                                      <p:to>
                                        <p:strVal val="visible"/>
                                      </p:to>
                                    </p:set>
                                    <p:animEffect transition="in" filter="fade">
                                      <p:cBhvr>
                                        <p:cTn id="21" dur="500"/>
                                        <p:tgtEl>
                                          <p:spTgt spid="450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5064"/>
                                        </p:tgtEl>
                                        <p:attrNameLst>
                                          <p:attrName>style.visibility</p:attrName>
                                        </p:attrNameLst>
                                      </p:cBhvr>
                                      <p:to>
                                        <p:strVal val="visible"/>
                                      </p:to>
                                    </p:set>
                                    <p:animEffect transition="in" filter="fade">
                                      <p:cBhvr>
                                        <p:cTn id="26" dur="500"/>
                                        <p:tgtEl>
                                          <p:spTgt spid="4506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063"/>
                                        </p:tgtEl>
                                        <p:attrNameLst>
                                          <p:attrName>style.visibility</p:attrName>
                                        </p:attrNameLst>
                                      </p:cBhvr>
                                      <p:to>
                                        <p:strVal val="visible"/>
                                      </p:to>
                                    </p:set>
                                    <p:animEffect transition="in" filter="fade">
                                      <p:cBhvr>
                                        <p:cTn id="31"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1847850" y="395289"/>
            <a:ext cx="8382000" cy="657225"/>
          </a:xfrm>
        </p:spPr>
        <p:txBody>
          <a:bodyPr/>
          <a:lstStyle/>
          <a:p>
            <a:pPr marL="0" indent="0" eaLnBrk="1" hangingPunct="1">
              <a:lnSpc>
                <a:spcPct val="120000"/>
              </a:lnSpc>
              <a:buNone/>
            </a:pPr>
            <a:r>
              <a:rPr lang="en-US" altLang="zh-CN" sz="2400" dirty="0">
                <a:ea typeface="黑体" panose="02010609060101010101" pitchFamily="49" charset="-122"/>
              </a:rPr>
              <a:t>1)  </a:t>
            </a:r>
            <a:r>
              <a:rPr lang="zh-CN" altLang="en-US" sz="2400" dirty="0">
                <a:ea typeface="黑体" panose="02010609060101010101" pitchFamily="49" charset="-122"/>
              </a:rPr>
              <a:t>在单层吸附情况下，</a:t>
            </a:r>
            <a:r>
              <a:rPr lang="en-US" altLang="zh-CN" sz="2400" b="1" i="1" dirty="0">
                <a:solidFill>
                  <a:schemeClr val="tx2"/>
                </a:solidFill>
                <a:ea typeface="黑体" panose="02010609060101010101" pitchFamily="49" charset="-122"/>
              </a:rPr>
              <a:t>m</a:t>
            </a:r>
            <a:r>
              <a:rPr lang="zh-CN" altLang="en-US" sz="2400" dirty="0">
                <a:ea typeface="黑体" panose="02010609060101010101" pitchFamily="49" charset="-122"/>
              </a:rPr>
              <a:t>的最大值为</a:t>
            </a:r>
            <a:r>
              <a:rPr lang="en-US" altLang="zh-CN" sz="2400" b="1" dirty="0">
                <a:solidFill>
                  <a:schemeClr val="tx2"/>
                </a:solidFill>
                <a:ea typeface="黑体" panose="02010609060101010101" pitchFamily="49" charset="-122"/>
              </a:rPr>
              <a:t>1</a:t>
            </a:r>
            <a:r>
              <a:rPr lang="zh-CN" altLang="en-US" sz="2400" dirty="0">
                <a:ea typeface="黑体" panose="02010609060101010101" pitchFamily="49" charset="-122"/>
              </a:rPr>
              <a:t>，且有</a:t>
            </a:r>
          </a:p>
        </p:txBody>
      </p:sp>
      <p:graphicFrame>
        <p:nvGraphicFramePr>
          <p:cNvPr id="46083" name="Object 4"/>
          <p:cNvGraphicFramePr>
            <a:graphicFrameLocks noChangeAspect="1"/>
          </p:cNvGraphicFramePr>
          <p:nvPr/>
        </p:nvGraphicFramePr>
        <p:xfrm>
          <a:off x="2063750" y="1052513"/>
          <a:ext cx="3879850" cy="461962"/>
        </p:xfrm>
        <a:graphic>
          <a:graphicData uri="http://schemas.openxmlformats.org/presentationml/2006/ole">
            <mc:AlternateContent xmlns:mc="http://schemas.openxmlformats.org/markup-compatibility/2006">
              <mc:Choice xmlns:v="urn:schemas-microsoft-com:vml" Requires="v">
                <p:oleObj spid="_x0000_s44391" name="Equation" r:id="rId3" imgW="1815312" imgH="215806" progId="Equation.3">
                  <p:embed/>
                </p:oleObj>
              </mc:Choice>
              <mc:Fallback>
                <p:oleObj name="Equation" r:id="rId3" imgW="1815312"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1052513"/>
                        <a:ext cx="3879850" cy="461962"/>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4" name="Object 5"/>
          <p:cNvGraphicFramePr>
            <a:graphicFrameLocks noChangeAspect="1"/>
          </p:cNvGraphicFramePr>
          <p:nvPr/>
        </p:nvGraphicFramePr>
        <p:xfrm>
          <a:off x="6042025" y="1041400"/>
          <a:ext cx="3773488" cy="515938"/>
        </p:xfrm>
        <a:graphic>
          <a:graphicData uri="http://schemas.openxmlformats.org/presentationml/2006/ole">
            <mc:AlternateContent xmlns:mc="http://schemas.openxmlformats.org/markup-compatibility/2006">
              <mc:Choice xmlns:v="urn:schemas-microsoft-com:vml" Requires="v">
                <p:oleObj spid="_x0000_s44392" name="公式" r:id="rId5" imgW="1765300" imgH="241300" progId="Equation.3">
                  <p:embed/>
                </p:oleObj>
              </mc:Choice>
              <mc:Fallback>
                <p:oleObj name="公式" r:id="rId5" imgW="17653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2025" y="1041400"/>
                        <a:ext cx="3773488" cy="51593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5" name="Object 6"/>
          <p:cNvGraphicFramePr>
            <a:graphicFrameLocks noChangeAspect="1"/>
          </p:cNvGraphicFramePr>
          <p:nvPr>
            <p:extLst>
              <p:ext uri="{D42A27DB-BD31-4B8C-83A1-F6EECF244321}">
                <p14:modId xmlns:p14="http://schemas.microsoft.com/office/powerpoint/2010/main" val="2553257154"/>
              </p:ext>
            </p:extLst>
          </p:nvPr>
        </p:nvGraphicFramePr>
        <p:xfrm>
          <a:off x="2063750" y="1652589"/>
          <a:ext cx="4695825" cy="1087437"/>
        </p:xfrm>
        <a:graphic>
          <a:graphicData uri="http://schemas.openxmlformats.org/presentationml/2006/ole">
            <mc:AlternateContent xmlns:mc="http://schemas.openxmlformats.org/markup-compatibility/2006">
              <mc:Choice xmlns:v="urn:schemas-microsoft-com:vml" Requires="v">
                <p:oleObj spid="_x0000_s44393" name="公式" r:id="rId7" imgW="2197100" imgH="508000" progId="Equation.3">
                  <p:embed/>
                </p:oleObj>
              </mc:Choice>
              <mc:Fallback>
                <p:oleObj name="公式" r:id="rId7" imgW="21971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3750" y="1652589"/>
                        <a:ext cx="4695825" cy="10874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6" name="Object 7"/>
          <p:cNvGraphicFramePr>
            <a:graphicFrameLocks noChangeAspect="1"/>
          </p:cNvGraphicFramePr>
          <p:nvPr>
            <p:extLst>
              <p:ext uri="{D42A27DB-BD31-4B8C-83A1-F6EECF244321}">
                <p14:modId xmlns:p14="http://schemas.microsoft.com/office/powerpoint/2010/main" val="676295868"/>
              </p:ext>
            </p:extLst>
          </p:nvPr>
        </p:nvGraphicFramePr>
        <p:xfrm>
          <a:off x="6923882" y="1781967"/>
          <a:ext cx="2116137" cy="842963"/>
        </p:xfrm>
        <a:graphic>
          <a:graphicData uri="http://schemas.openxmlformats.org/presentationml/2006/ole">
            <mc:AlternateContent xmlns:mc="http://schemas.openxmlformats.org/markup-compatibility/2006">
              <mc:Choice xmlns:v="urn:schemas-microsoft-com:vml" Requires="v">
                <p:oleObj spid="_x0000_s44394" name="公式" r:id="rId9" imgW="990170" imgH="393529" progId="Equation.3">
                  <p:embed/>
                </p:oleObj>
              </mc:Choice>
              <mc:Fallback>
                <p:oleObj name="公式" r:id="rId9" imgW="990170"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3882" y="1781967"/>
                        <a:ext cx="2116137" cy="8429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7" name="Object 8"/>
          <p:cNvGraphicFramePr>
            <a:graphicFrameLocks noChangeAspect="1"/>
          </p:cNvGraphicFramePr>
          <p:nvPr/>
        </p:nvGraphicFramePr>
        <p:xfrm>
          <a:off x="2351089" y="3429001"/>
          <a:ext cx="4891087" cy="493713"/>
        </p:xfrm>
        <a:graphic>
          <a:graphicData uri="http://schemas.openxmlformats.org/presentationml/2006/ole">
            <mc:AlternateContent xmlns:mc="http://schemas.openxmlformats.org/markup-compatibility/2006">
              <mc:Choice xmlns:v="urn:schemas-microsoft-com:vml" Requires="v">
                <p:oleObj spid="_x0000_s44395" name="公式" r:id="rId11" imgW="2387600" imgH="241300" progId="Equation.3">
                  <p:embed/>
                </p:oleObj>
              </mc:Choice>
              <mc:Fallback>
                <p:oleObj name="公式" r:id="rId11" imgW="23876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1089" y="3429001"/>
                        <a:ext cx="4891087" cy="49371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8" name="Object 10"/>
          <p:cNvGraphicFramePr>
            <a:graphicFrameLocks noChangeAspect="1"/>
          </p:cNvGraphicFramePr>
          <p:nvPr>
            <p:extLst>
              <p:ext uri="{D42A27DB-BD31-4B8C-83A1-F6EECF244321}">
                <p14:modId xmlns:p14="http://schemas.microsoft.com/office/powerpoint/2010/main" val="2799477912"/>
              </p:ext>
            </p:extLst>
          </p:nvPr>
        </p:nvGraphicFramePr>
        <p:xfrm>
          <a:off x="2819565" y="5232402"/>
          <a:ext cx="4813300" cy="561975"/>
        </p:xfrm>
        <a:graphic>
          <a:graphicData uri="http://schemas.openxmlformats.org/presentationml/2006/ole">
            <mc:AlternateContent xmlns:mc="http://schemas.openxmlformats.org/markup-compatibility/2006">
              <mc:Choice xmlns:v="urn:schemas-microsoft-com:vml" Requires="v">
                <p:oleObj spid="_x0000_s44396" name="公式" r:id="rId13" imgW="2070100" imgH="241300" progId="Equation.3">
                  <p:embed/>
                </p:oleObj>
              </mc:Choice>
              <mc:Fallback>
                <p:oleObj name="公式" r:id="rId13" imgW="2070100" imgH="241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565" y="5232402"/>
                        <a:ext cx="4813300" cy="5619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3"/>
          <p:cNvSpPr txBox="1">
            <a:spLocks noChangeArrowheads="1"/>
          </p:cNvSpPr>
          <p:nvPr/>
        </p:nvSpPr>
        <p:spPr bwMode="auto">
          <a:xfrm>
            <a:off x="2208213" y="5300663"/>
            <a:ext cx="792162"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令</a:t>
            </a:r>
            <a:endParaRPr lang="en-US" altLang="zh-CN" sz="2400" kern="0" dirty="0">
              <a:solidFill>
                <a:srgbClr val="FFFFFF"/>
              </a:solidFill>
              <a:ea typeface="黑体" pitchFamily="49" charset="-122"/>
            </a:endParaRPr>
          </a:p>
        </p:txBody>
      </p:sp>
      <p:sp>
        <p:nvSpPr>
          <p:cNvPr id="46090" name="TextBox 5"/>
          <p:cNvSpPr txBox="1">
            <a:spLocks noChangeArrowheads="1"/>
          </p:cNvSpPr>
          <p:nvPr/>
        </p:nvSpPr>
        <p:spPr bwMode="auto">
          <a:xfrm>
            <a:off x="9979990" y="1953022"/>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a:t>
            </a:r>
            <a:r>
              <a:rPr lang="en-US" altLang="zh-CN" sz="2800" dirty="0">
                <a:solidFill>
                  <a:srgbClr val="FFFFFF"/>
                </a:solidFill>
                <a:ea typeface="隶书" panose="02010509060101010101" pitchFamily="49" charset="-122"/>
              </a:rPr>
              <a:t>4.76</a:t>
            </a:r>
            <a:r>
              <a:rPr lang="zh-CN" altLang="en-US" sz="2800" dirty="0">
                <a:solidFill>
                  <a:srgbClr val="FFFFFF"/>
                </a:solidFill>
                <a:ea typeface="隶书" panose="02010509060101010101" pitchFamily="49" charset="-122"/>
              </a:rPr>
              <a:t>）</a:t>
            </a:r>
          </a:p>
        </p:txBody>
      </p:sp>
      <p:sp>
        <p:nvSpPr>
          <p:cNvPr id="11" name="Rectangle 3"/>
          <p:cNvSpPr txBox="1">
            <a:spLocks noChangeArrowheads="1"/>
          </p:cNvSpPr>
          <p:nvPr/>
        </p:nvSpPr>
        <p:spPr bwMode="auto">
          <a:xfrm>
            <a:off x="1919288" y="2852738"/>
            <a:ext cx="83820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en-US" altLang="zh-CN" sz="2400" kern="0" dirty="0">
                <a:solidFill>
                  <a:srgbClr val="FFFFFF"/>
                </a:solidFill>
                <a:ea typeface="黑体" pitchFamily="49" charset="-122"/>
              </a:rPr>
              <a:t>2)  </a:t>
            </a:r>
            <a:r>
              <a:rPr lang="zh-CN" altLang="en-US" sz="2400" kern="0" dirty="0">
                <a:solidFill>
                  <a:srgbClr val="FFFFFF"/>
                </a:solidFill>
                <a:ea typeface="黑体" pitchFamily="49" charset="-122"/>
              </a:rPr>
              <a:t>对多层吸附，若吸附分子层数</a:t>
            </a:r>
            <a:r>
              <a:rPr lang="en-US" altLang="zh-CN" sz="2400" kern="0" dirty="0">
                <a:solidFill>
                  <a:srgbClr val="FFFFFF"/>
                </a:solidFill>
                <a:ea typeface="黑体" pitchFamily="49" charset="-122"/>
              </a:rPr>
              <a:t>(</a:t>
            </a:r>
            <a:r>
              <a:rPr lang="en-US" altLang="zh-CN" sz="2400" b="1" i="1" kern="0" dirty="0">
                <a:solidFill>
                  <a:srgbClr val="FFFF00"/>
                </a:solidFill>
                <a:ea typeface="黑体" pitchFamily="49" charset="-122"/>
              </a:rPr>
              <a:t>l</a:t>
            </a:r>
            <a:r>
              <a:rPr lang="en-US" altLang="zh-CN" sz="2400" b="1" kern="0" dirty="0">
                <a:solidFill>
                  <a:srgbClr val="FFFF00"/>
                </a:solidFill>
                <a:ea typeface="黑体" pitchFamily="49" charset="-122"/>
                <a:sym typeface="Wingdings" pitchFamily="2" charset="2"/>
              </a:rPr>
              <a:t></a:t>
            </a:r>
            <a:r>
              <a:rPr lang="en-US" altLang="zh-CN" sz="2400" b="1" kern="0" dirty="0">
                <a:solidFill>
                  <a:srgbClr val="FFFF00"/>
                </a:solidFill>
                <a:ea typeface="黑体" pitchFamily="49" charset="-122"/>
                <a:sym typeface="Symbol" pitchFamily="18" charset="2"/>
              </a:rPr>
              <a:t></a:t>
            </a:r>
            <a:r>
              <a:rPr lang="en-US" altLang="zh-CN" sz="2400" kern="0" dirty="0">
                <a:solidFill>
                  <a:srgbClr val="FFFFFF"/>
                </a:solidFill>
                <a:ea typeface="黑体" pitchFamily="49" charset="-122"/>
              </a:rPr>
              <a:t>)</a:t>
            </a:r>
            <a:r>
              <a:rPr lang="zh-CN" altLang="en-US" sz="2400" kern="0" dirty="0">
                <a:solidFill>
                  <a:srgbClr val="FFFFFF"/>
                </a:solidFill>
                <a:ea typeface="黑体" pitchFamily="49" charset="-122"/>
              </a:rPr>
              <a:t>不受限制，则有：</a:t>
            </a:r>
          </a:p>
        </p:txBody>
      </p:sp>
      <p:graphicFrame>
        <p:nvGraphicFramePr>
          <p:cNvPr id="2" name="对象 1"/>
          <p:cNvGraphicFramePr>
            <a:graphicFrameLocks noChangeAspect="1"/>
          </p:cNvGraphicFramePr>
          <p:nvPr/>
        </p:nvGraphicFramePr>
        <p:xfrm>
          <a:off x="2351089" y="4005263"/>
          <a:ext cx="7858125" cy="1039812"/>
        </p:xfrm>
        <a:graphic>
          <a:graphicData uri="http://schemas.openxmlformats.org/presentationml/2006/ole">
            <mc:AlternateContent xmlns:mc="http://schemas.openxmlformats.org/markup-compatibility/2006">
              <mc:Choice xmlns:v="urn:schemas-microsoft-com:vml" Requires="v">
                <p:oleObj spid="_x0000_s44397" name="公式" r:id="rId15" imgW="3835400" imgH="508000" progId="Equation.3">
                  <p:embed/>
                </p:oleObj>
              </mc:Choice>
              <mc:Fallback>
                <p:oleObj name="公式" r:id="rId15" imgW="3835400" imgH="5080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51089" y="4005263"/>
                        <a:ext cx="7858125" cy="1039812"/>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77267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500"/>
                                        <p:tgtEl>
                                          <p:spTgt spid="46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fade">
                                      <p:cBhvr>
                                        <p:cTn id="12" dur="500"/>
                                        <p:tgtEl>
                                          <p:spTgt spid="460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6085"/>
                                        </p:tgtEl>
                                        <p:attrNameLst>
                                          <p:attrName>style.visibility</p:attrName>
                                        </p:attrNameLst>
                                      </p:cBhvr>
                                      <p:to>
                                        <p:strVal val="visible"/>
                                      </p:to>
                                    </p:set>
                                    <p:animEffect transition="in" filter="fade">
                                      <p:cBhvr>
                                        <p:cTn id="17" dur="500"/>
                                        <p:tgtEl>
                                          <p:spTgt spid="460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6086"/>
                                        </p:tgtEl>
                                        <p:attrNameLst>
                                          <p:attrName>style.visibility</p:attrName>
                                        </p:attrNameLst>
                                      </p:cBhvr>
                                      <p:to>
                                        <p:strVal val="visible"/>
                                      </p:to>
                                    </p:set>
                                    <p:animEffect transition="in" filter="fade">
                                      <p:cBhvr>
                                        <p:cTn id="22" dur="500"/>
                                        <p:tgtEl>
                                          <p:spTgt spid="4608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090"/>
                                        </p:tgtEl>
                                        <p:attrNameLst>
                                          <p:attrName>style.visibility</p:attrName>
                                        </p:attrNameLst>
                                      </p:cBhvr>
                                      <p:to>
                                        <p:strVal val="visible"/>
                                      </p:to>
                                    </p:set>
                                    <p:animEffect transition="in" filter="fade">
                                      <p:cBhvr>
                                        <p:cTn id="25" dur="500"/>
                                        <p:tgtEl>
                                          <p:spTgt spid="4609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46087"/>
                                        </p:tgtEl>
                                        <p:attrNameLst>
                                          <p:attrName>style.visibility</p:attrName>
                                        </p:attrNameLst>
                                      </p:cBhvr>
                                      <p:to>
                                        <p:strVal val="visible"/>
                                      </p:to>
                                    </p:set>
                                    <p:animEffect transition="in" filter="fade">
                                      <p:cBhvr>
                                        <p:cTn id="34" dur="500"/>
                                        <p:tgtEl>
                                          <p:spTgt spid="4608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46088"/>
                                        </p:tgtEl>
                                        <p:attrNameLst>
                                          <p:attrName>style.visibility</p:attrName>
                                        </p:attrNameLst>
                                      </p:cBhvr>
                                      <p:to>
                                        <p:strVal val="visible"/>
                                      </p:to>
                                    </p:set>
                                    <p:animEffect transition="in" filter="fade">
                                      <p:cBhvr>
                                        <p:cTn id="44" dur="500"/>
                                        <p:tgtEl>
                                          <p:spTgt spid="4608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609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zh-CN" altLang="zh-CN" smtClean="0"/>
          </a:p>
        </p:txBody>
      </p:sp>
      <p:sp>
        <p:nvSpPr>
          <p:cNvPr id="48131" name="Rectangle 3"/>
          <p:cNvSpPr>
            <a:spLocks noGrp="1" noChangeArrowheads="1"/>
          </p:cNvSpPr>
          <p:nvPr>
            <p:ph type="body" idx="1"/>
          </p:nvPr>
        </p:nvSpPr>
        <p:spPr>
          <a:xfrm>
            <a:off x="613568" y="465138"/>
            <a:ext cx="2525713" cy="668338"/>
          </a:xfrm>
        </p:spPr>
        <p:txBody>
          <a:bodyPr/>
          <a:lstStyle/>
          <a:p>
            <a:pPr eaLnBrk="1" hangingPunct="1">
              <a:lnSpc>
                <a:spcPct val="120000"/>
              </a:lnSpc>
              <a:buFontTx/>
              <a:buNone/>
            </a:pPr>
            <a:r>
              <a:rPr lang="zh-CN" altLang="en-US" sz="2400" dirty="0">
                <a:ea typeface="黑体" panose="02010609060101010101" pitchFamily="49" charset="-122"/>
              </a:rPr>
              <a:t>代入前式即有：</a:t>
            </a:r>
          </a:p>
        </p:txBody>
      </p:sp>
      <p:graphicFrame>
        <p:nvGraphicFramePr>
          <p:cNvPr id="48132" name="Object 4"/>
          <p:cNvGraphicFramePr>
            <a:graphicFrameLocks noChangeAspect="1"/>
          </p:cNvGraphicFramePr>
          <p:nvPr>
            <p:extLst>
              <p:ext uri="{D42A27DB-BD31-4B8C-83A1-F6EECF244321}">
                <p14:modId xmlns:p14="http://schemas.microsoft.com/office/powerpoint/2010/main" val="1041621562"/>
              </p:ext>
            </p:extLst>
          </p:nvPr>
        </p:nvGraphicFramePr>
        <p:xfrm>
          <a:off x="2875105" y="240886"/>
          <a:ext cx="4787900" cy="1871663"/>
        </p:xfrm>
        <a:graphic>
          <a:graphicData uri="http://schemas.openxmlformats.org/presentationml/2006/ole">
            <mc:AlternateContent xmlns:mc="http://schemas.openxmlformats.org/markup-compatibility/2006">
              <mc:Choice xmlns:v="urn:schemas-microsoft-com:vml" Requires="v">
                <p:oleObj spid="_x0000_s45318" name="Equation" r:id="rId3" imgW="2336800" imgH="914400" progId="Equation.3">
                  <p:embed/>
                </p:oleObj>
              </mc:Choice>
              <mc:Fallback>
                <p:oleObj name="Equation" r:id="rId3" imgW="23368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105" y="240886"/>
                        <a:ext cx="4787900" cy="187166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9" name="Object 5"/>
          <p:cNvGraphicFramePr>
            <a:graphicFrameLocks noChangeAspect="1"/>
          </p:cNvGraphicFramePr>
          <p:nvPr>
            <p:extLst>
              <p:ext uri="{D42A27DB-BD31-4B8C-83A1-F6EECF244321}">
                <p14:modId xmlns:p14="http://schemas.microsoft.com/office/powerpoint/2010/main" val="980265751"/>
              </p:ext>
            </p:extLst>
          </p:nvPr>
        </p:nvGraphicFramePr>
        <p:xfrm>
          <a:off x="2875105" y="2145025"/>
          <a:ext cx="6688138" cy="857250"/>
        </p:xfrm>
        <a:graphic>
          <a:graphicData uri="http://schemas.openxmlformats.org/presentationml/2006/ole">
            <mc:AlternateContent xmlns:mc="http://schemas.openxmlformats.org/markup-compatibility/2006">
              <mc:Choice xmlns:v="urn:schemas-microsoft-com:vml" Requires="v">
                <p:oleObj spid="_x0000_s45319" name="Equation" r:id="rId5" imgW="3263900" imgH="419100" progId="Equation.3">
                  <p:embed/>
                </p:oleObj>
              </mc:Choice>
              <mc:Fallback>
                <p:oleObj name="Equation" r:id="rId5" imgW="32639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5105" y="2145025"/>
                        <a:ext cx="6688138" cy="8572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0" name="Object 6"/>
          <p:cNvGraphicFramePr>
            <a:graphicFrameLocks noChangeAspect="1"/>
          </p:cNvGraphicFramePr>
          <p:nvPr>
            <p:extLst>
              <p:ext uri="{D42A27DB-BD31-4B8C-83A1-F6EECF244321}">
                <p14:modId xmlns:p14="http://schemas.microsoft.com/office/powerpoint/2010/main" val="4143987140"/>
              </p:ext>
            </p:extLst>
          </p:nvPr>
        </p:nvGraphicFramePr>
        <p:xfrm>
          <a:off x="2875105" y="3033267"/>
          <a:ext cx="4945063" cy="909637"/>
        </p:xfrm>
        <a:graphic>
          <a:graphicData uri="http://schemas.openxmlformats.org/presentationml/2006/ole">
            <mc:AlternateContent xmlns:mc="http://schemas.openxmlformats.org/markup-compatibility/2006">
              <mc:Choice xmlns:v="urn:schemas-microsoft-com:vml" Requires="v">
                <p:oleObj spid="_x0000_s45320" name="公式" r:id="rId7" imgW="2413000" imgH="444500" progId="Equation.3">
                  <p:embed/>
                </p:oleObj>
              </mc:Choice>
              <mc:Fallback>
                <p:oleObj name="公式" r:id="rId7" imgW="24130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105" y="3033267"/>
                        <a:ext cx="4945063" cy="90963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1" name="Object 7"/>
          <p:cNvGraphicFramePr>
            <a:graphicFrameLocks noChangeAspect="1"/>
          </p:cNvGraphicFramePr>
          <p:nvPr>
            <p:extLst>
              <p:ext uri="{D42A27DB-BD31-4B8C-83A1-F6EECF244321}">
                <p14:modId xmlns:p14="http://schemas.microsoft.com/office/powerpoint/2010/main" val="3827408402"/>
              </p:ext>
            </p:extLst>
          </p:nvPr>
        </p:nvGraphicFramePr>
        <p:xfrm>
          <a:off x="3505804" y="4413251"/>
          <a:ext cx="4529137" cy="884238"/>
        </p:xfrm>
        <a:graphic>
          <a:graphicData uri="http://schemas.openxmlformats.org/presentationml/2006/ole">
            <mc:AlternateContent xmlns:mc="http://schemas.openxmlformats.org/markup-compatibility/2006">
              <mc:Choice xmlns:v="urn:schemas-microsoft-com:vml" Requires="v">
                <p:oleObj spid="_x0000_s45321" name="Equation" r:id="rId9" imgW="2209800" imgH="431800" progId="Equation.3">
                  <p:embed/>
                </p:oleObj>
              </mc:Choice>
              <mc:Fallback>
                <p:oleObj name="Equation" r:id="rId9" imgW="22098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804" y="4413251"/>
                        <a:ext cx="4529137" cy="88423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2" name="Object 8"/>
          <p:cNvGraphicFramePr>
            <a:graphicFrameLocks noChangeAspect="1"/>
          </p:cNvGraphicFramePr>
          <p:nvPr>
            <p:extLst>
              <p:ext uri="{D42A27DB-BD31-4B8C-83A1-F6EECF244321}">
                <p14:modId xmlns:p14="http://schemas.microsoft.com/office/powerpoint/2010/main" val="1673208905"/>
              </p:ext>
            </p:extLst>
          </p:nvPr>
        </p:nvGraphicFramePr>
        <p:xfrm>
          <a:off x="3085379" y="5331177"/>
          <a:ext cx="5883275" cy="909638"/>
        </p:xfrm>
        <a:graphic>
          <a:graphicData uri="http://schemas.openxmlformats.org/presentationml/2006/ole">
            <mc:AlternateContent xmlns:mc="http://schemas.openxmlformats.org/markup-compatibility/2006">
              <mc:Choice xmlns:v="urn:schemas-microsoft-com:vml" Requires="v">
                <p:oleObj spid="_x0000_s45322" name="Equation" r:id="rId11" imgW="2870200" imgH="444500" progId="Equation.3">
                  <p:embed/>
                </p:oleObj>
              </mc:Choice>
              <mc:Fallback>
                <p:oleObj name="Equation" r:id="rId11" imgW="2870200" imgH="4445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5379" y="5331177"/>
                        <a:ext cx="5883275" cy="90963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3" name="TextBox 5"/>
          <p:cNvSpPr txBox="1">
            <a:spLocks noChangeArrowheads="1"/>
          </p:cNvSpPr>
          <p:nvPr/>
        </p:nvSpPr>
        <p:spPr bwMode="auto">
          <a:xfrm>
            <a:off x="9083676" y="3429001"/>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4.77</a:t>
            </a:r>
            <a:r>
              <a:rPr lang="zh-CN" altLang="en-US" sz="2800">
                <a:solidFill>
                  <a:srgbClr val="FFFFFF"/>
                </a:solidFill>
                <a:ea typeface="隶书" panose="02010509060101010101" pitchFamily="49" charset="-122"/>
              </a:rPr>
              <a:t>）</a:t>
            </a:r>
          </a:p>
        </p:txBody>
      </p:sp>
      <p:sp>
        <p:nvSpPr>
          <p:cNvPr id="47114" name="TextBox 5"/>
          <p:cNvSpPr txBox="1">
            <a:spLocks noChangeArrowheads="1"/>
          </p:cNvSpPr>
          <p:nvPr/>
        </p:nvSpPr>
        <p:spPr bwMode="auto">
          <a:xfrm>
            <a:off x="9177063" y="4662719"/>
            <a:ext cx="147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a:t>
            </a:r>
            <a:r>
              <a:rPr lang="en-US" altLang="zh-CN" sz="2800" dirty="0">
                <a:solidFill>
                  <a:srgbClr val="FFFFFF"/>
                </a:solidFill>
                <a:ea typeface="隶书" panose="02010509060101010101" pitchFamily="49" charset="-122"/>
              </a:rPr>
              <a:t>4.78</a:t>
            </a:r>
            <a:r>
              <a:rPr lang="zh-CN" altLang="en-US" sz="2800" dirty="0">
                <a:solidFill>
                  <a:srgbClr val="FFFFFF"/>
                </a:solidFill>
                <a:ea typeface="隶书" panose="02010509060101010101" pitchFamily="49" charset="-122"/>
              </a:rPr>
              <a:t>）</a:t>
            </a:r>
          </a:p>
        </p:txBody>
      </p:sp>
      <p:sp>
        <p:nvSpPr>
          <p:cNvPr id="2" name="Rectangle 19"/>
          <p:cNvSpPr>
            <a:spLocks noChangeArrowheads="1"/>
          </p:cNvSpPr>
          <p:nvPr/>
        </p:nvSpPr>
        <p:spPr bwMode="auto">
          <a:xfrm>
            <a:off x="1703389" y="6231060"/>
            <a:ext cx="9938646" cy="450093"/>
          </a:xfrm>
          <a:prstGeom prst="rect">
            <a:avLst/>
          </a:prstGeom>
          <a:solidFill>
            <a:schemeClr val="bg1">
              <a:lumMod val="50000"/>
            </a:schemeClr>
          </a:solidFill>
          <a:ln>
            <a:noFill/>
          </a:ln>
          <a:effectLst/>
        </p:spPr>
        <p:txBody>
          <a:bodyPr wrap="square" lIns="95220" bIns="95220" anchor="ctr">
            <a:spAutoFit/>
          </a:bodyPr>
          <a:lstStyle/>
          <a:p>
            <a:pPr eaLnBrk="0" fontAlgn="base" hangingPunct="0">
              <a:spcBef>
                <a:spcPct val="20000"/>
              </a:spcBef>
              <a:spcAft>
                <a:spcPct val="0"/>
              </a:spcAft>
              <a:defRPr/>
            </a:pPr>
            <a:r>
              <a:rPr kumimoji="1" lang="zh-CN" altLang="en-US" sz="2000" dirty="0">
                <a:solidFill>
                  <a:srgbClr val="FFFF00"/>
                </a:solidFill>
                <a:latin typeface="黑体" panose="02010609060101010101" pitchFamily="49" charset="-122"/>
                <a:ea typeface="黑体" panose="02010609060101010101" pitchFamily="49" charset="-122"/>
              </a:rPr>
              <a:t>注：</a:t>
            </a:r>
            <a:r>
              <a:rPr kumimoji="1" lang="zh-CN" altLang="zh-CN" sz="2000" dirty="0">
                <a:solidFill>
                  <a:srgbClr val="FFFF00"/>
                </a:solidFill>
                <a:latin typeface="黑体" panose="02010609060101010101" pitchFamily="49" charset="-122"/>
                <a:ea typeface="黑体" panose="02010609060101010101" pitchFamily="49" charset="-122"/>
              </a:rPr>
              <a:t>平衡压强</a:t>
            </a:r>
            <a:r>
              <a:rPr kumimoji="1" lang="en-US" altLang="zh-CN" sz="2000" dirty="0">
                <a:solidFill>
                  <a:srgbClr val="FFFF00"/>
                </a:solidFill>
                <a:latin typeface="黑体" panose="02010609060101010101" pitchFamily="49" charset="-122"/>
                <a:ea typeface="黑体" panose="02010609060101010101" pitchFamily="49" charset="-122"/>
              </a:rPr>
              <a:t>p</a:t>
            </a:r>
            <a:r>
              <a:rPr kumimoji="1" lang="zh-CN" altLang="zh-CN" sz="2000" dirty="0" smtClean="0">
                <a:solidFill>
                  <a:srgbClr val="FFFF00"/>
                </a:solidFill>
                <a:latin typeface="黑体" panose="02010609060101010101" pitchFamily="49" charset="-122"/>
                <a:ea typeface="黑体" panose="02010609060101010101" pitchFamily="49" charset="-122"/>
              </a:rPr>
              <a:t>、</a:t>
            </a:r>
            <a:r>
              <a:rPr kumimoji="1" lang="zh-CN" altLang="en-US" sz="2000" dirty="0" smtClean="0">
                <a:solidFill>
                  <a:srgbClr val="FFFF00"/>
                </a:solidFill>
                <a:latin typeface="黑体" panose="02010609060101010101" pitchFamily="49" charset="-122"/>
                <a:ea typeface="黑体" panose="02010609060101010101" pitchFamily="49" charset="-122"/>
              </a:rPr>
              <a:t>气体液化时</a:t>
            </a:r>
            <a:r>
              <a:rPr kumimoji="1" lang="zh-CN" altLang="zh-CN" sz="2000" dirty="0" smtClean="0">
                <a:solidFill>
                  <a:srgbClr val="FFFF00"/>
                </a:solidFill>
                <a:latin typeface="黑体" panose="02010609060101010101" pitchFamily="49" charset="-122"/>
                <a:ea typeface="黑体" panose="02010609060101010101" pitchFamily="49" charset="-122"/>
              </a:rPr>
              <a:t>饱和蒸气压</a:t>
            </a:r>
            <a:r>
              <a:rPr kumimoji="1" lang="en-US" altLang="zh-CN" sz="2000" dirty="0">
                <a:solidFill>
                  <a:srgbClr val="FFFF00"/>
                </a:solidFill>
                <a:latin typeface="黑体" panose="02010609060101010101" pitchFamily="49" charset="-122"/>
                <a:ea typeface="黑体" panose="02010609060101010101" pitchFamily="49" charset="-122"/>
              </a:rPr>
              <a:t>p</a:t>
            </a:r>
            <a:r>
              <a:rPr kumimoji="1" lang="en-US" altLang="zh-CN" sz="2000" baseline="-25000" dirty="0">
                <a:solidFill>
                  <a:srgbClr val="FFFF00"/>
                </a:solidFill>
                <a:latin typeface="黑体" panose="02010609060101010101" pitchFamily="49" charset="-122"/>
                <a:ea typeface="黑体" panose="02010609060101010101" pitchFamily="49" charset="-122"/>
              </a:rPr>
              <a:t>0</a:t>
            </a:r>
            <a:r>
              <a:rPr kumimoji="1" lang="zh-CN" altLang="zh-CN" sz="2000" dirty="0">
                <a:solidFill>
                  <a:srgbClr val="FFFF00"/>
                </a:solidFill>
                <a:latin typeface="黑体" panose="02010609060101010101" pitchFamily="49" charset="-122"/>
                <a:ea typeface="黑体" panose="02010609060101010101" pitchFamily="49" charset="-122"/>
              </a:rPr>
              <a:t>、平衡气体吸附量</a:t>
            </a:r>
            <a:r>
              <a:rPr kumimoji="1" lang="en-US" altLang="zh-CN" sz="2000" dirty="0">
                <a:solidFill>
                  <a:srgbClr val="FFFF00"/>
                </a:solidFill>
                <a:latin typeface="黑体" panose="02010609060101010101" pitchFamily="49" charset="-122"/>
                <a:ea typeface="黑体" panose="02010609060101010101" pitchFamily="49" charset="-122"/>
              </a:rPr>
              <a:t>V</a:t>
            </a:r>
            <a:r>
              <a:rPr kumimoji="1" lang="en-US" altLang="zh-CN" sz="2000" baseline="-25000" dirty="0">
                <a:solidFill>
                  <a:srgbClr val="FFFF00"/>
                </a:solidFill>
                <a:latin typeface="黑体" panose="02010609060101010101" pitchFamily="49" charset="-122"/>
                <a:ea typeface="黑体" panose="02010609060101010101" pitchFamily="49" charset="-122"/>
              </a:rPr>
              <a:t> </a:t>
            </a:r>
            <a:r>
              <a:rPr kumimoji="1" lang="zh-CN" altLang="zh-CN" sz="2000" dirty="0">
                <a:solidFill>
                  <a:srgbClr val="FFFF00"/>
                </a:solidFill>
                <a:latin typeface="黑体" panose="02010609060101010101" pitchFamily="49" charset="-122"/>
                <a:ea typeface="黑体" panose="02010609060101010101" pitchFamily="49" charset="-122"/>
              </a:rPr>
              <a:t>、</a:t>
            </a:r>
            <a:r>
              <a:rPr kumimoji="1" lang="zh-CN" altLang="zh-CN" sz="2000" b="1" dirty="0">
                <a:solidFill>
                  <a:srgbClr val="FFFF00"/>
                </a:solidFill>
                <a:latin typeface="黑体" panose="02010609060101010101" pitchFamily="49" charset="-122"/>
                <a:ea typeface="黑体" panose="02010609060101010101" pitchFamily="49" charset="-122"/>
              </a:rPr>
              <a:t>单层</a:t>
            </a:r>
            <a:r>
              <a:rPr kumimoji="1" lang="zh-CN" altLang="zh-CN" sz="2000" dirty="0">
                <a:solidFill>
                  <a:srgbClr val="FFFF00"/>
                </a:solidFill>
                <a:latin typeface="黑体" panose="02010609060101010101" pitchFamily="49" charset="-122"/>
                <a:ea typeface="黑体" panose="02010609060101010101" pitchFamily="49" charset="-122"/>
              </a:rPr>
              <a:t>饱和吸附量</a:t>
            </a:r>
            <a:r>
              <a:rPr kumimoji="1" lang="en-US" altLang="zh-CN" sz="2000" dirty="0" err="1">
                <a:solidFill>
                  <a:srgbClr val="FFFF00"/>
                </a:solidFill>
                <a:latin typeface="黑体" panose="02010609060101010101" pitchFamily="49" charset="-122"/>
                <a:ea typeface="黑体" panose="02010609060101010101" pitchFamily="49" charset="-122"/>
              </a:rPr>
              <a:t>V</a:t>
            </a:r>
            <a:r>
              <a:rPr kumimoji="1" lang="en-US" altLang="zh-CN" sz="2000" baseline="-25000" dirty="0" err="1">
                <a:solidFill>
                  <a:srgbClr val="FFFF00"/>
                </a:solidFill>
                <a:latin typeface="黑体" panose="02010609060101010101" pitchFamily="49" charset="-122"/>
                <a:ea typeface="黑体" panose="02010609060101010101" pitchFamily="49" charset="-122"/>
              </a:rPr>
              <a:t>m</a:t>
            </a:r>
            <a:endParaRPr kumimoji="1" lang="zh-CN" altLang="zh-CN" sz="2000" dirty="0">
              <a:solidFill>
                <a:srgbClr val="FFFF00"/>
              </a:solidFill>
              <a:latin typeface="黑体" panose="02010609060101010101" pitchFamily="49" charset="-122"/>
              <a:ea typeface="黑体" panose="02010609060101010101" pitchFamily="49" charset="-122"/>
            </a:endParaRPr>
          </a:p>
        </p:txBody>
      </p:sp>
      <p:sp>
        <p:nvSpPr>
          <p:cNvPr id="12" name="Rectangle 3"/>
          <p:cNvSpPr txBox="1">
            <a:spLocks noChangeArrowheads="1"/>
          </p:cNvSpPr>
          <p:nvPr/>
        </p:nvSpPr>
        <p:spPr bwMode="auto">
          <a:xfrm>
            <a:off x="781271" y="2269747"/>
            <a:ext cx="1844236"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buFontTx/>
              <a:buNone/>
              <a:defRPr/>
            </a:pPr>
            <a:r>
              <a:rPr lang="zh-CN" altLang="en-US" sz="2400" kern="0" dirty="0">
                <a:solidFill>
                  <a:srgbClr val="FFFFFF"/>
                </a:solidFill>
                <a:ea typeface="黑体" pitchFamily="49" charset="-122"/>
              </a:rPr>
              <a:t>知</a:t>
            </a:r>
            <a:r>
              <a:rPr lang="en-US" altLang="zh-CN" sz="2400" i="1" kern="0" dirty="0" smtClean="0">
                <a:solidFill>
                  <a:srgbClr val="FFFF00"/>
                </a:solidFill>
                <a:ea typeface="黑体" pitchFamily="49" charset="-122"/>
              </a:rPr>
              <a:t>x&lt;</a:t>
            </a:r>
            <a:r>
              <a:rPr lang="en-US" altLang="zh-CN" sz="2400" kern="0" dirty="0" smtClean="0">
                <a:solidFill>
                  <a:srgbClr val="FFFF00"/>
                </a:solidFill>
                <a:ea typeface="黑体" pitchFamily="49" charset="-122"/>
              </a:rPr>
              <a:t>1</a:t>
            </a:r>
            <a:r>
              <a:rPr lang="zh-CN" altLang="en-US" sz="2400" kern="0" dirty="0" smtClean="0">
                <a:solidFill>
                  <a:srgbClr val="FFFFFF"/>
                </a:solidFill>
                <a:ea typeface="黑体" pitchFamily="49" charset="-122"/>
              </a:rPr>
              <a:t>时</a:t>
            </a:r>
            <a:r>
              <a:rPr lang="en-US" altLang="zh-CN" sz="2400" kern="0" dirty="0" smtClean="0">
                <a:solidFill>
                  <a:srgbClr val="FFFFFF"/>
                </a:solidFill>
                <a:ea typeface="黑体" pitchFamily="49" charset="-122"/>
              </a:rPr>
              <a:t> </a:t>
            </a:r>
            <a:r>
              <a:rPr lang="zh-CN" altLang="en-US" sz="2400" kern="0" dirty="0">
                <a:solidFill>
                  <a:srgbClr val="FFFFFF"/>
                </a:solidFill>
                <a:ea typeface="黑体" pitchFamily="49" charset="-122"/>
              </a:rPr>
              <a:t>有</a:t>
            </a:r>
          </a:p>
        </p:txBody>
      </p:sp>
      <p:sp>
        <p:nvSpPr>
          <p:cNvPr id="13" name="Rectangle 3"/>
          <p:cNvSpPr txBox="1">
            <a:spLocks noChangeArrowheads="1"/>
          </p:cNvSpPr>
          <p:nvPr/>
        </p:nvSpPr>
        <p:spPr bwMode="auto">
          <a:xfrm>
            <a:off x="811592" y="3411187"/>
            <a:ext cx="72993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buFontTx/>
              <a:buNone/>
              <a:defRPr/>
            </a:pPr>
            <a:r>
              <a:rPr lang="zh-CN" altLang="en-US" sz="2400" kern="0" dirty="0">
                <a:solidFill>
                  <a:srgbClr val="FFFFFF"/>
                </a:solidFill>
                <a:ea typeface="黑体" pitchFamily="49" charset="-122"/>
              </a:rPr>
              <a:t>故得</a:t>
            </a:r>
          </a:p>
          <a:p>
            <a:pPr eaLnBrk="1" hangingPunct="1">
              <a:lnSpc>
                <a:spcPct val="120000"/>
              </a:lnSpc>
              <a:buFontTx/>
              <a:buNone/>
              <a:defRPr/>
            </a:pPr>
            <a:r>
              <a:rPr lang="zh-CN" altLang="en-US" sz="2400" kern="0" dirty="0">
                <a:solidFill>
                  <a:srgbClr val="FFFFFF"/>
                </a:solidFill>
                <a:ea typeface="黑体" pitchFamily="49" charset="-122"/>
              </a:rPr>
              <a:t>此即</a:t>
            </a:r>
            <a:r>
              <a:rPr lang="zh-CN" altLang="en-US" sz="2400" kern="0" dirty="0">
                <a:solidFill>
                  <a:schemeClr val="tx2"/>
                </a:solidFill>
                <a:ea typeface="黑体" pitchFamily="49" charset="-122"/>
              </a:rPr>
              <a:t>多层吸附</a:t>
            </a:r>
            <a:r>
              <a:rPr lang="en-US" altLang="zh-CN" sz="2400" kern="0" dirty="0">
                <a:solidFill>
                  <a:schemeClr val="tx2"/>
                </a:solidFill>
                <a:ea typeface="黑体" pitchFamily="49" charset="-122"/>
              </a:rPr>
              <a:t>B.E.T</a:t>
            </a:r>
            <a:r>
              <a:rPr lang="zh-CN" altLang="en-US" sz="2400" kern="0" dirty="0">
                <a:solidFill>
                  <a:schemeClr val="tx2"/>
                </a:solidFill>
                <a:ea typeface="黑体" pitchFamily="49" charset="-122"/>
              </a:rPr>
              <a:t>公式</a:t>
            </a:r>
            <a:r>
              <a:rPr lang="zh-CN" altLang="en-US" sz="2400" kern="0" dirty="0">
                <a:solidFill>
                  <a:srgbClr val="FFFFFF"/>
                </a:solidFill>
                <a:ea typeface="黑体" pitchFamily="49" charset="-122"/>
              </a:rPr>
              <a:t>。</a:t>
            </a:r>
          </a:p>
          <a:p>
            <a:pPr eaLnBrk="1" hangingPunct="1">
              <a:lnSpc>
                <a:spcPct val="120000"/>
              </a:lnSpc>
              <a:buFontTx/>
              <a:buNone/>
              <a:defRPr/>
            </a:pPr>
            <a:endParaRPr lang="zh-CN" altLang="en-US" sz="2400" kern="0" dirty="0">
              <a:solidFill>
                <a:srgbClr val="FFFFFF"/>
              </a:solidFill>
              <a:ea typeface="黑体" pitchFamily="49" charset="-122"/>
            </a:endParaRPr>
          </a:p>
        </p:txBody>
      </p:sp>
      <p:sp>
        <p:nvSpPr>
          <p:cNvPr id="14" name="Rectangle 3"/>
          <p:cNvSpPr txBox="1">
            <a:spLocks noChangeArrowheads="1"/>
          </p:cNvSpPr>
          <p:nvPr/>
        </p:nvSpPr>
        <p:spPr bwMode="auto">
          <a:xfrm>
            <a:off x="861126" y="4550006"/>
            <a:ext cx="285115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buFontTx/>
              <a:buNone/>
              <a:defRPr/>
            </a:pPr>
            <a:r>
              <a:rPr lang="zh-CN" altLang="en-US" sz="2400" kern="0" dirty="0">
                <a:solidFill>
                  <a:srgbClr val="FFFFFF"/>
                </a:solidFill>
                <a:ea typeface="黑体" pitchFamily="49" charset="-122"/>
              </a:rPr>
              <a:t>与通常表达式比较</a:t>
            </a:r>
          </a:p>
          <a:p>
            <a:pPr eaLnBrk="1" hangingPunct="1">
              <a:lnSpc>
                <a:spcPct val="120000"/>
              </a:lnSpc>
              <a:buFontTx/>
              <a:buNone/>
              <a:defRPr/>
            </a:pPr>
            <a:endParaRPr lang="zh-CN" altLang="en-US" sz="2400" kern="0" dirty="0">
              <a:solidFill>
                <a:srgbClr val="FFFFFF"/>
              </a:solidFill>
              <a:ea typeface="黑体" pitchFamily="49" charset="-122"/>
            </a:endParaRPr>
          </a:p>
        </p:txBody>
      </p:sp>
    </p:spTree>
    <p:extLst>
      <p:ext uri="{BB962C8B-B14F-4D97-AF65-F5344CB8AC3E}">
        <p14:creationId xmlns:p14="http://schemas.microsoft.com/office/powerpoint/2010/main" val="1845500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7109"/>
                                        </p:tgtEl>
                                        <p:attrNameLst>
                                          <p:attrName>style.visibility</p:attrName>
                                        </p:attrNameLst>
                                      </p:cBhvr>
                                      <p:to>
                                        <p:strVal val="visible"/>
                                      </p:to>
                                    </p:set>
                                    <p:animEffect transition="in" filter="fade">
                                      <p:cBhvr>
                                        <p:cTn id="10" dur="500"/>
                                        <p:tgtEl>
                                          <p:spTgt spid="471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47110"/>
                                        </p:tgtEl>
                                        <p:attrNameLst>
                                          <p:attrName>style.visibility</p:attrName>
                                        </p:attrNameLst>
                                      </p:cBhvr>
                                      <p:to>
                                        <p:strVal val="visible"/>
                                      </p:to>
                                    </p:set>
                                    <p:animEffect transition="in" filter="fade">
                                      <p:cBhvr>
                                        <p:cTn id="18" dur="500"/>
                                        <p:tgtEl>
                                          <p:spTgt spid="471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113"/>
                                        </p:tgtEl>
                                        <p:attrNameLst>
                                          <p:attrName>style.visibility</p:attrName>
                                        </p:attrNameLst>
                                      </p:cBhvr>
                                      <p:to>
                                        <p:strVal val="visible"/>
                                      </p:to>
                                    </p:set>
                                    <p:animEffect transition="in" filter="fade">
                                      <p:cBhvr>
                                        <p:cTn id="21" dur="500"/>
                                        <p:tgtEl>
                                          <p:spTgt spid="471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47111"/>
                                        </p:tgtEl>
                                        <p:attrNameLst>
                                          <p:attrName>style.visibility</p:attrName>
                                        </p:attrNameLst>
                                      </p:cBhvr>
                                      <p:to>
                                        <p:strVal val="visible"/>
                                      </p:to>
                                    </p:set>
                                    <p:animEffect transition="in" filter="fade">
                                      <p:cBhvr>
                                        <p:cTn id="29" dur="500"/>
                                        <p:tgtEl>
                                          <p:spTgt spid="471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114"/>
                                        </p:tgtEl>
                                        <p:attrNameLst>
                                          <p:attrName>style.visibility</p:attrName>
                                        </p:attrNameLst>
                                      </p:cBhvr>
                                      <p:to>
                                        <p:strVal val="visible"/>
                                      </p:to>
                                    </p:set>
                                    <p:animEffect transition="in" filter="fade">
                                      <p:cBhvr>
                                        <p:cTn id="32" dur="500"/>
                                        <p:tgtEl>
                                          <p:spTgt spid="471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7112"/>
                                        </p:tgtEl>
                                        <p:attrNameLst>
                                          <p:attrName>style.visibility</p:attrName>
                                        </p:attrNameLst>
                                      </p:cBhvr>
                                      <p:to>
                                        <p:strVal val="visible"/>
                                      </p:to>
                                    </p:set>
                                    <p:animEffect transition="in" filter="fade">
                                      <p:cBhvr>
                                        <p:cTn id="37" dur="500"/>
                                        <p:tgtEl>
                                          <p:spTgt spid="471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p:bldP spid="47114" grpId="0"/>
      <p:bldP spid="2" grpId="0" animBg="1"/>
      <p:bldP spid="12" grpId="0"/>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133600" y="381000"/>
            <a:ext cx="3817938" cy="685800"/>
          </a:xfrm>
          <a:solidFill>
            <a:srgbClr val="CCFFCC"/>
          </a:solidFill>
          <a:scene3d>
            <a:camera prst="legacyObliqueTopLeft"/>
            <a:lightRig rig="legacyFlat3" dir="t"/>
          </a:scene3d>
          <a:sp3d extrusionH="430200" prstMaterial="legacyMatte">
            <a:bevelT w="13500" h="13500" prst="angle"/>
            <a:bevelB w="13500" h="13500" prst="angle"/>
            <a:extrusionClr>
              <a:srgbClr val="CCFFCC"/>
            </a:extrusionClr>
          </a:sp3d>
        </p:spPr>
        <p:txBody>
          <a:bodyPr>
            <a:flatTx/>
          </a:bodyPr>
          <a:lstStyle/>
          <a:p>
            <a:pPr algn="l" eaLnBrk="1" hangingPunct="1">
              <a:defRPr/>
            </a:pPr>
            <a:r>
              <a:rPr lang="en-US" altLang="zh-CN" sz="3600" b="1">
                <a:solidFill>
                  <a:srgbClr val="6600CC"/>
                </a:solidFill>
                <a:latin typeface="+mn-lt"/>
                <a:ea typeface="黑体" panose="02010609060101010101" pitchFamily="49" charset="-122"/>
              </a:rPr>
              <a:t>4.5 </a:t>
            </a:r>
            <a:r>
              <a:rPr lang="zh-CN" altLang="en-US" sz="3600" b="1">
                <a:solidFill>
                  <a:srgbClr val="6600CC"/>
                </a:solidFill>
                <a:latin typeface="+mn-lt"/>
                <a:ea typeface="黑体" panose="02010609060101010101" pitchFamily="49" charset="-122"/>
              </a:rPr>
              <a:t>化学平衡常数</a:t>
            </a:r>
          </a:p>
        </p:txBody>
      </p:sp>
      <p:sp>
        <p:nvSpPr>
          <p:cNvPr id="49155" name="Rectangle 3"/>
          <p:cNvSpPr>
            <a:spLocks noGrp="1" noChangeArrowheads="1"/>
          </p:cNvSpPr>
          <p:nvPr>
            <p:ph type="body" idx="1"/>
          </p:nvPr>
        </p:nvSpPr>
        <p:spPr>
          <a:xfrm>
            <a:off x="855617" y="2017713"/>
            <a:ext cx="6148433" cy="633412"/>
          </a:xfrm>
        </p:spPr>
        <p:txBody>
          <a:bodyPr/>
          <a:lstStyle/>
          <a:p>
            <a:pPr marL="0" indent="0" eaLnBrk="1" hangingPunct="1">
              <a:lnSpc>
                <a:spcPct val="120000"/>
              </a:lnSpc>
              <a:buNone/>
            </a:pPr>
            <a:r>
              <a:rPr lang="zh-CN" altLang="en-US" sz="2400" dirty="0">
                <a:ea typeface="黑体" panose="02010609060101010101" pitchFamily="49" charset="-122"/>
                <a:sym typeface="Symbol" panose="05050102010706020507" pitchFamily="18" charset="2"/>
              </a:rPr>
              <a:t>据热力学原理，反应达平衡时，满足</a:t>
            </a:r>
          </a:p>
        </p:txBody>
      </p:sp>
      <p:graphicFrame>
        <p:nvGraphicFramePr>
          <p:cNvPr id="49156" name="Object 4"/>
          <p:cNvGraphicFramePr>
            <a:graphicFrameLocks noChangeAspect="1"/>
          </p:cNvGraphicFramePr>
          <p:nvPr>
            <p:extLst>
              <p:ext uri="{D42A27DB-BD31-4B8C-83A1-F6EECF244321}">
                <p14:modId xmlns:p14="http://schemas.microsoft.com/office/powerpoint/2010/main" val="3645026736"/>
              </p:ext>
            </p:extLst>
          </p:nvPr>
        </p:nvGraphicFramePr>
        <p:xfrm>
          <a:off x="6147663" y="1843259"/>
          <a:ext cx="2286000" cy="652463"/>
        </p:xfrm>
        <a:graphic>
          <a:graphicData uri="http://schemas.openxmlformats.org/presentationml/2006/ole">
            <mc:AlternateContent xmlns:mc="http://schemas.openxmlformats.org/markup-compatibility/2006">
              <mc:Choice xmlns:v="urn:schemas-microsoft-com:vml" Requires="v">
                <p:oleObj spid="_x0000_s46499" name="Equation" r:id="rId3" imgW="1244060" imgH="355446" progId="Equation.3">
                  <p:embed/>
                </p:oleObj>
              </mc:Choice>
              <mc:Fallback>
                <p:oleObj name="Equation" r:id="rId3" imgW="1244060"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7663" y="1843259"/>
                        <a:ext cx="2286000" cy="65246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3" name="Object 5"/>
          <p:cNvGraphicFramePr>
            <a:graphicFrameLocks noChangeAspect="1"/>
          </p:cNvGraphicFramePr>
          <p:nvPr>
            <p:extLst>
              <p:ext uri="{D42A27DB-BD31-4B8C-83A1-F6EECF244321}">
                <p14:modId xmlns:p14="http://schemas.microsoft.com/office/powerpoint/2010/main" val="892865210"/>
              </p:ext>
            </p:extLst>
          </p:nvPr>
        </p:nvGraphicFramePr>
        <p:xfrm>
          <a:off x="432481" y="3415614"/>
          <a:ext cx="7157039" cy="603265"/>
        </p:xfrm>
        <a:graphic>
          <a:graphicData uri="http://schemas.openxmlformats.org/presentationml/2006/ole">
            <mc:AlternateContent xmlns:mc="http://schemas.openxmlformats.org/markup-compatibility/2006">
              <mc:Choice xmlns:v="urn:schemas-microsoft-com:vml" Requires="v">
                <p:oleObj spid="_x0000_s46500" name="公式" r:id="rId5" imgW="4368600" imgH="368280" progId="Equation.3">
                  <p:embed/>
                </p:oleObj>
              </mc:Choice>
              <mc:Fallback>
                <p:oleObj name="公式" r:id="rId5" imgW="4368600" imgH="368280" progId="Equation.3">
                  <p:embed/>
                  <p:pic>
                    <p:nvPicPr>
                      <p:cNvPr id="0" name=""/>
                      <p:cNvPicPr>
                        <a:picLocks noChangeAspect="1" noChangeArrowheads="1"/>
                      </p:cNvPicPr>
                      <p:nvPr/>
                    </p:nvPicPr>
                    <p:blipFill>
                      <a:blip r:embed="rId6"/>
                      <a:srcRect/>
                      <a:stretch>
                        <a:fillRect/>
                      </a:stretch>
                    </p:blipFill>
                    <p:spPr bwMode="auto">
                      <a:xfrm>
                        <a:off x="432481" y="3415614"/>
                        <a:ext cx="7157039" cy="603265"/>
                      </a:xfrm>
                      <a:prstGeom prst="rect">
                        <a:avLst/>
                      </a:prstGeom>
                      <a:solidFill>
                        <a:srgbClr val="FFFFCC"/>
                      </a:solidFill>
                      <a:ln>
                        <a:noFill/>
                      </a:ln>
                      <a:effectLst/>
                      <a:extLst/>
                    </p:spPr>
                  </p:pic>
                </p:oleObj>
              </mc:Fallback>
            </mc:AlternateContent>
          </a:graphicData>
        </a:graphic>
      </p:graphicFrame>
      <p:graphicFrame>
        <p:nvGraphicFramePr>
          <p:cNvPr id="49158" name="Object 6"/>
          <p:cNvGraphicFramePr>
            <a:graphicFrameLocks noChangeAspect="1"/>
          </p:cNvGraphicFramePr>
          <p:nvPr>
            <p:extLst>
              <p:ext uri="{D42A27DB-BD31-4B8C-83A1-F6EECF244321}">
                <p14:modId xmlns:p14="http://schemas.microsoft.com/office/powerpoint/2010/main" val="4294641634"/>
              </p:ext>
            </p:extLst>
          </p:nvPr>
        </p:nvGraphicFramePr>
        <p:xfrm>
          <a:off x="6945174" y="2587515"/>
          <a:ext cx="4724854" cy="763698"/>
        </p:xfrm>
        <a:graphic>
          <a:graphicData uri="http://schemas.openxmlformats.org/presentationml/2006/ole">
            <mc:AlternateContent xmlns:mc="http://schemas.openxmlformats.org/markup-compatibility/2006">
              <mc:Choice xmlns:v="urn:schemas-microsoft-com:vml" Requires="v">
                <p:oleObj spid="_x0000_s46501" name="公式" r:id="rId7" imgW="2832100" imgH="457200" progId="Equation.3">
                  <p:embed/>
                </p:oleObj>
              </mc:Choice>
              <mc:Fallback>
                <p:oleObj name="公式" r:id="rId7" imgW="2832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5174" y="2587515"/>
                        <a:ext cx="4724854" cy="763698"/>
                      </a:xfrm>
                      <a:prstGeom prst="rect">
                        <a:avLst/>
                      </a:prstGeom>
                      <a:solidFill>
                        <a:srgbClr val="FFFFCC"/>
                      </a:solidFill>
                      <a:ln>
                        <a:noFill/>
                      </a:ln>
                      <a:effectLst/>
                    </p:spPr>
                  </p:pic>
                </p:oleObj>
              </mc:Fallback>
            </mc:AlternateContent>
          </a:graphicData>
        </a:graphic>
      </p:graphicFrame>
      <p:graphicFrame>
        <p:nvGraphicFramePr>
          <p:cNvPr id="48135" name="Object 7"/>
          <p:cNvGraphicFramePr>
            <a:graphicFrameLocks noChangeAspect="1"/>
          </p:cNvGraphicFramePr>
          <p:nvPr>
            <p:extLst>
              <p:ext uri="{D42A27DB-BD31-4B8C-83A1-F6EECF244321}">
                <p14:modId xmlns:p14="http://schemas.microsoft.com/office/powerpoint/2010/main" val="435534579"/>
              </p:ext>
            </p:extLst>
          </p:nvPr>
        </p:nvGraphicFramePr>
        <p:xfrm>
          <a:off x="432481" y="4697048"/>
          <a:ext cx="4949416" cy="1837588"/>
        </p:xfrm>
        <a:graphic>
          <a:graphicData uri="http://schemas.openxmlformats.org/presentationml/2006/ole">
            <mc:AlternateContent xmlns:mc="http://schemas.openxmlformats.org/markup-compatibility/2006">
              <mc:Choice xmlns:v="urn:schemas-microsoft-com:vml" Requires="v">
                <p:oleObj spid="_x0000_s46502" name="公式" r:id="rId9" imgW="2870200" imgH="1066800" progId="Equation.3">
                  <p:embed/>
                </p:oleObj>
              </mc:Choice>
              <mc:Fallback>
                <p:oleObj name="公式" r:id="rId9" imgW="2870200" imgH="1066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481" y="4697048"/>
                        <a:ext cx="4949416" cy="1837588"/>
                      </a:xfrm>
                      <a:prstGeom prst="rect">
                        <a:avLst/>
                      </a:prstGeom>
                      <a:solidFill>
                        <a:srgbClr val="FFFFCC"/>
                      </a:solidFill>
                      <a:ln>
                        <a:noFill/>
                      </a:ln>
                      <a:effectLst/>
                      <a:extLst/>
                    </p:spPr>
                  </p:pic>
                </p:oleObj>
              </mc:Fallback>
            </mc:AlternateContent>
          </a:graphicData>
        </a:graphic>
      </p:graphicFrame>
      <p:graphicFrame>
        <p:nvGraphicFramePr>
          <p:cNvPr id="49160" name="对象 1"/>
          <p:cNvGraphicFramePr>
            <a:graphicFrameLocks noChangeAspect="1"/>
          </p:cNvGraphicFramePr>
          <p:nvPr>
            <p:extLst>
              <p:ext uri="{D42A27DB-BD31-4B8C-83A1-F6EECF244321}">
                <p14:modId xmlns:p14="http://schemas.microsoft.com/office/powerpoint/2010/main" val="1746932778"/>
              </p:ext>
            </p:extLst>
          </p:nvPr>
        </p:nvGraphicFramePr>
        <p:xfrm>
          <a:off x="486500" y="2513123"/>
          <a:ext cx="4413250" cy="776288"/>
        </p:xfrm>
        <a:graphic>
          <a:graphicData uri="http://schemas.openxmlformats.org/presentationml/2006/ole">
            <mc:AlternateContent xmlns:mc="http://schemas.openxmlformats.org/markup-compatibility/2006">
              <mc:Choice xmlns:v="urn:schemas-microsoft-com:vml" Requires="v">
                <p:oleObj spid="_x0000_s46503" name="Equation" r:id="rId11" imgW="2603160" imgH="457200" progId="Equation.DSMT4">
                  <p:embed/>
                </p:oleObj>
              </mc:Choice>
              <mc:Fallback>
                <p:oleObj name="Equation" r:id="rId11" imgW="2603160" imgH="457200" progId="Equation.DSMT4">
                  <p:embed/>
                  <p:pic>
                    <p:nvPicPr>
                      <p:cNvPr id="0" name=""/>
                      <p:cNvPicPr>
                        <a:picLocks noChangeAspect="1" noChangeArrowheads="1"/>
                      </p:cNvPicPr>
                      <p:nvPr/>
                    </p:nvPicPr>
                    <p:blipFill>
                      <a:blip r:embed="rId12"/>
                      <a:srcRect/>
                      <a:stretch>
                        <a:fillRect/>
                      </a:stretch>
                    </p:blipFill>
                    <p:spPr bwMode="auto">
                      <a:xfrm>
                        <a:off x="486500" y="2513123"/>
                        <a:ext cx="4413250" cy="776288"/>
                      </a:xfrm>
                      <a:prstGeom prst="rect">
                        <a:avLst/>
                      </a:prstGeom>
                      <a:solidFill>
                        <a:srgbClr val="FFFFCC"/>
                      </a:solidFill>
                      <a:ln>
                        <a:noFill/>
                      </a:ln>
                      <a:extLst/>
                    </p:spPr>
                  </p:pic>
                </p:oleObj>
              </mc:Fallback>
            </mc:AlternateContent>
          </a:graphicData>
        </a:graphic>
      </p:graphicFrame>
      <p:sp>
        <p:nvSpPr>
          <p:cNvPr id="49162" name="TextBox 9"/>
          <p:cNvSpPr txBox="1">
            <a:spLocks noChangeArrowheads="1"/>
          </p:cNvSpPr>
          <p:nvPr/>
        </p:nvSpPr>
        <p:spPr bwMode="auto">
          <a:xfrm>
            <a:off x="9409113" y="1916114"/>
            <a:ext cx="1052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(4.79)</a:t>
            </a:r>
            <a:endParaRPr lang="zh-CN" altLang="en-US" sz="2800">
              <a:solidFill>
                <a:srgbClr val="FFFFFF"/>
              </a:solidFill>
              <a:ea typeface="隶书" panose="02010509060101010101" pitchFamily="49" charset="-122"/>
            </a:endParaRPr>
          </a:p>
        </p:txBody>
      </p:sp>
      <p:sp>
        <p:nvSpPr>
          <p:cNvPr id="48139" name="TextBox 10"/>
          <p:cNvSpPr txBox="1">
            <a:spLocks noChangeArrowheads="1"/>
          </p:cNvSpPr>
          <p:nvPr/>
        </p:nvSpPr>
        <p:spPr bwMode="auto">
          <a:xfrm>
            <a:off x="9460956" y="4173173"/>
            <a:ext cx="1052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dirty="0">
                <a:solidFill>
                  <a:srgbClr val="FFFFFF"/>
                </a:solidFill>
                <a:ea typeface="隶书" panose="02010509060101010101" pitchFamily="49" charset="-122"/>
              </a:rPr>
              <a:t>(4.80)</a:t>
            </a:r>
            <a:endParaRPr lang="zh-CN" altLang="en-US" sz="2800" dirty="0">
              <a:solidFill>
                <a:srgbClr val="FFFFFF"/>
              </a:solidFill>
              <a:ea typeface="隶书" panose="02010509060101010101" pitchFamily="49" charset="-122"/>
            </a:endParaRPr>
          </a:p>
        </p:txBody>
      </p:sp>
      <p:sp>
        <p:nvSpPr>
          <p:cNvPr id="48140" name="TextBox 11"/>
          <p:cNvSpPr txBox="1">
            <a:spLocks noChangeArrowheads="1"/>
          </p:cNvSpPr>
          <p:nvPr/>
        </p:nvSpPr>
        <p:spPr bwMode="auto">
          <a:xfrm>
            <a:off x="9409113" y="5516564"/>
            <a:ext cx="1052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dirty="0">
                <a:solidFill>
                  <a:srgbClr val="FFFFFF"/>
                </a:solidFill>
                <a:ea typeface="隶书" panose="02010509060101010101" pitchFamily="49" charset="-122"/>
              </a:rPr>
              <a:t>(4.81)</a:t>
            </a:r>
            <a:endParaRPr lang="zh-CN" altLang="en-US" sz="2800" dirty="0">
              <a:solidFill>
                <a:srgbClr val="FFFFFF"/>
              </a:solidFill>
              <a:ea typeface="隶书" panose="02010509060101010101" pitchFamily="49" charset="-122"/>
            </a:endParaRPr>
          </a:p>
        </p:txBody>
      </p:sp>
      <p:sp>
        <p:nvSpPr>
          <p:cNvPr id="13" name="矩形标注 12"/>
          <p:cNvSpPr/>
          <p:nvPr/>
        </p:nvSpPr>
        <p:spPr bwMode="auto">
          <a:xfrm>
            <a:off x="7319964" y="908051"/>
            <a:ext cx="3024187" cy="792163"/>
          </a:xfrm>
          <a:prstGeom prst="wedgeRectCallout">
            <a:avLst>
              <a:gd name="adj1" fmla="val 50555"/>
              <a:gd name="adj2" fmla="val -32298"/>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fontAlgn="base">
              <a:spcBef>
                <a:spcPct val="20000"/>
              </a:spcBef>
              <a:spcAft>
                <a:spcPct val="0"/>
              </a:spcAft>
              <a:defRPr/>
            </a:pPr>
            <a:r>
              <a:rPr kumimoji="1" lang="en-US" altLang="zh-CN" sz="2400" b="1" i="1" dirty="0">
                <a:solidFill>
                  <a:srgbClr val="0000FF"/>
                </a:solidFill>
                <a:ea typeface="黑体" panose="02010609060101010101" pitchFamily="49" charset="-122"/>
              </a:rPr>
              <a:t>q</a:t>
            </a:r>
            <a:r>
              <a:rPr kumimoji="1" lang="en-US" altLang="zh-CN" sz="2400" b="1" i="1" baseline="30000" dirty="0">
                <a:solidFill>
                  <a:srgbClr val="0000FF"/>
                </a:solidFill>
                <a:ea typeface="黑体" panose="02010609060101010101" pitchFamily="49" charset="-122"/>
              </a:rPr>
              <a:t>o</a:t>
            </a:r>
            <a:r>
              <a:rPr kumimoji="1" lang="en-US" altLang="zh-CN" sz="2400" b="1" i="1" baseline="-25000" dirty="0">
                <a:solidFill>
                  <a:srgbClr val="0000FF"/>
                </a:solidFill>
                <a:ea typeface="黑体" panose="02010609060101010101" pitchFamily="49" charset="-122"/>
              </a:rPr>
              <a:t>0</a:t>
            </a:r>
            <a:r>
              <a:rPr kumimoji="1" lang="zh-CN" altLang="en-US" sz="2400" dirty="0">
                <a:solidFill>
                  <a:srgbClr val="0000FF"/>
                </a:solidFill>
                <a:ea typeface="黑体" panose="02010609060101010101" pitchFamily="49" charset="-122"/>
              </a:rPr>
              <a:t>为标准状态下</a:t>
            </a:r>
            <a:r>
              <a:rPr kumimoji="1" lang="en-US" altLang="zh-CN" sz="2400" dirty="0">
                <a:solidFill>
                  <a:srgbClr val="0000FF"/>
                </a:solidFill>
                <a:ea typeface="黑体" panose="02010609060101010101" pitchFamily="49" charset="-122"/>
              </a:rPr>
              <a:t>1mol</a:t>
            </a:r>
            <a:r>
              <a:rPr kumimoji="1" lang="zh-CN" altLang="en-US" sz="2400" dirty="0">
                <a:solidFill>
                  <a:srgbClr val="0000FF"/>
                </a:solidFill>
                <a:ea typeface="黑体" panose="02010609060101010101" pitchFamily="49" charset="-122"/>
              </a:rPr>
              <a:t>气体中分子配分函数。</a:t>
            </a:r>
          </a:p>
        </p:txBody>
      </p:sp>
      <p:graphicFrame>
        <p:nvGraphicFramePr>
          <p:cNvPr id="49166" name="对象 3"/>
          <p:cNvGraphicFramePr>
            <a:graphicFrameLocks noChangeAspect="1"/>
          </p:cNvGraphicFramePr>
          <p:nvPr/>
        </p:nvGraphicFramePr>
        <p:xfrm>
          <a:off x="7319963" y="131763"/>
          <a:ext cx="3001962" cy="779462"/>
        </p:xfrm>
        <a:graphic>
          <a:graphicData uri="http://schemas.openxmlformats.org/presentationml/2006/ole">
            <mc:AlternateContent xmlns:mc="http://schemas.openxmlformats.org/markup-compatibility/2006">
              <mc:Choice xmlns:v="urn:schemas-microsoft-com:vml" Requires="v">
                <p:oleObj spid="_x0000_s46504" name="Equation" r:id="rId13" imgW="1511300" imgH="393700" progId="Equation.3">
                  <p:embed/>
                </p:oleObj>
              </mc:Choice>
              <mc:Fallback>
                <p:oleObj name="Equation" r:id="rId13" imgW="1511300" imgH="393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9963" y="131763"/>
                        <a:ext cx="3001962" cy="7794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3"/>
          <p:cNvSpPr txBox="1">
            <a:spLocks noChangeArrowheads="1"/>
          </p:cNvSpPr>
          <p:nvPr/>
        </p:nvSpPr>
        <p:spPr bwMode="auto">
          <a:xfrm>
            <a:off x="640080" y="1020763"/>
            <a:ext cx="7846695" cy="103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en-US" altLang="zh-CN" sz="2400" b="1" kern="0" dirty="0">
                <a:solidFill>
                  <a:srgbClr val="FFFF00"/>
                </a:solidFill>
                <a:ea typeface="黑体" pitchFamily="49" charset="-122"/>
              </a:rPr>
              <a:t>4.5.1 </a:t>
            </a:r>
            <a:r>
              <a:rPr lang="en-US" altLang="zh-CN" sz="2400" b="1" kern="0" dirty="0" err="1">
                <a:solidFill>
                  <a:srgbClr val="FFFF00"/>
                </a:solidFill>
                <a:ea typeface="黑体" pitchFamily="49" charset="-122"/>
              </a:rPr>
              <a:t>K</a:t>
            </a:r>
            <a:r>
              <a:rPr lang="en-US" altLang="zh-CN" sz="2400" b="1" kern="0" baseline="-25000" dirty="0" err="1">
                <a:solidFill>
                  <a:srgbClr val="FFFF00"/>
                </a:solidFill>
                <a:ea typeface="黑体" pitchFamily="49" charset="-122"/>
              </a:rPr>
              <a:t>p</a:t>
            </a:r>
            <a:r>
              <a:rPr lang="zh-CN" altLang="en-US" sz="2400" b="1" kern="0" dirty="0">
                <a:solidFill>
                  <a:srgbClr val="FFFF00"/>
                </a:solidFill>
                <a:ea typeface="黑体" pitchFamily="49" charset="-122"/>
              </a:rPr>
              <a:t>的统计表达式</a:t>
            </a:r>
          </a:p>
          <a:p>
            <a:pPr marL="0" indent="0" eaLnBrk="1" hangingPunct="1">
              <a:lnSpc>
                <a:spcPct val="120000"/>
              </a:lnSpc>
              <a:buNone/>
              <a:defRPr/>
            </a:pPr>
            <a:r>
              <a:rPr lang="zh-CN" altLang="en-US" sz="2400" kern="0" dirty="0">
                <a:solidFill>
                  <a:srgbClr val="FFFF00"/>
                </a:solidFill>
                <a:ea typeface="黑体" pitchFamily="49" charset="-122"/>
              </a:rPr>
              <a:t>   </a:t>
            </a:r>
            <a:r>
              <a:rPr lang="zh-CN" altLang="en-US" sz="2400" kern="0" dirty="0">
                <a:solidFill>
                  <a:srgbClr val="FFFFFF"/>
                </a:solidFill>
                <a:ea typeface="黑体" pitchFamily="49" charset="-122"/>
              </a:rPr>
              <a:t>设有气相反应</a:t>
            </a:r>
            <a:r>
              <a:rPr lang="en-US" altLang="zh-CN" sz="2400" kern="0" dirty="0">
                <a:solidFill>
                  <a:srgbClr val="FFFFFF"/>
                </a:solidFill>
                <a:ea typeface="黑体" pitchFamily="49" charset="-122"/>
              </a:rPr>
              <a:t>:</a:t>
            </a:r>
            <a:r>
              <a:rPr lang="en-US" altLang="zh-CN" sz="2400" kern="0" dirty="0">
                <a:solidFill>
                  <a:srgbClr val="FFFF00"/>
                </a:solidFill>
                <a:ea typeface="黑体" pitchFamily="49" charset="-122"/>
              </a:rPr>
              <a:t>   </a:t>
            </a:r>
            <a:r>
              <a:rPr lang="en-US" altLang="zh-CN" sz="2400" b="1" i="1" kern="0" dirty="0" err="1">
                <a:solidFill>
                  <a:srgbClr val="FFFF00"/>
                </a:solidFill>
                <a:ea typeface="黑体" pitchFamily="49" charset="-122"/>
              </a:rPr>
              <a:t>a</a:t>
            </a:r>
            <a:r>
              <a:rPr lang="en-US" altLang="zh-CN" sz="2400" b="1" kern="0" dirty="0" err="1">
                <a:solidFill>
                  <a:srgbClr val="FFFF00"/>
                </a:solidFill>
                <a:ea typeface="黑体" pitchFamily="49" charset="-122"/>
              </a:rPr>
              <a:t>A</a:t>
            </a:r>
            <a:r>
              <a:rPr lang="en-US" altLang="zh-CN" sz="2400" b="1" kern="0" dirty="0">
                <a:solidFill>
                  <a:srgbClr val="FFFF00"/>
                </a:solidFill>
                <a:ea typeface="黑体" pitchFamily="49" charset="-122"/>
              </a:rPr>
              <a:t> + </a:t>
            </a:r>
            <a:r>
              <a:rPr lang="en-US" altLang="zh-CN" sz="2400" b="1" i="1" kern="0" dirty="0" err="1">
                <a:solidFill>
                  <a:srgbClr val="FFFF00"/>
                </a:solidFill>
                <a:ea typeface="黑体" pitchFamily="49" charset="-122"/>
              </a:rPr>
              <a:t>b</a:t>
            </a:r>
            <a:r>
              <a:rPr lang="en-US" altLang="zh-CN" sz="2400" b="1" kern="0" dirty="0" err="1">
                <a:solidFill>
                  <a:srgbClr val="FFFF00"/>
                </a:solidFill>
                <a:ea typeface="黑体" pitchFamily="49" charset="-122"/>
              </a:rPr>
              <a:t>B</a:t>
            </a:r>
            <a:r>
              <a:rPr lang="en-US" altLang="zh-CN" sz="2400" b="1" kern="0" dirty="0">
                <a:solidFill>
                  <a:srgbClr val="FFFF00"/>
                </a:solidFill>
                <a:ea typeface="黑体" pitchFamily="49" charset="-122"/>
              </a:rPr>
              <a:t> </a:t>
            </a:r>
            <a:r>
              <a:rPr lang="en-US" altLang="zh-CN" sz="2400" b="1" kern="0" dirty="0">
                <a:solidFill>
                  <a:srgbClr val="FFFF00"/>
                </a:solidFill>
                <a:ea typeface="黑体" pitchFamily="49" charset="-122"/>
                <a:sym typeface="Symbol" pitchFamily="18" charset="2"/>
              </a:rPr>
              <a:t> </a:t>
            </a:r>
            <a:r>
              <a:rPr lang="en-US" altLang="zh-CN" sz="2400" b="1" i="1" kern="0" dirty="0" err="1">
                <a:solidFill>
                  <a:srgbClr val="FFFF00"/>
                </a:solidFill>
                <a:ea typeface="黑体" pitchFamily="49" charset="-122"/>
                <a:sym typeface="Symbol" pitchFamily="18" charset="2"/>
              </a:rPr>
              <a:t>c</a:t>
            </a:r>
            <a:r>
              <a:rPr lang="en-US" altLang="zh-CN" sz="2400" b="1" kern="0" dirty="0" err="1">
                <a:solidFill>
                  <a:srgbClr val="FFFF00"/>
                </a:solidFill>
                <a:ea typeface="黑体" pitchFamily="49" charset="-122"/>
                <a:sym typeface="Symbol" pitchFamily="18" charset="2"/>
              </a:rPr>
              <a:t>C</a:t>
            </a:r>
            <a:r>
              <a:rPr lang="en-US" altLang="zh-CN" sz="2400" b="1" kern="0" dirty="0">
                <a:solidFill>
                  <a:srgbClr val="FFFF00"/>
                </a:solidFill>
                <a:ea typeface="黑体" pitchFamily="49" charset="-122"/>
                <a:sym typeface="Symbol" pitchFamily="18" charset="2"/>
              </a:rPr>
              <a:t> + </a:t>
            </a:r>
            <a:r>
              <a:rPr lang="en-US" altLang="zh-CN" sz="2400" b="1" i="1" kern="0" dirty="0" err="1">
                <a:solidFill>
                  <a:srgbClr val="FFFF00"/>
                </a:solidFill>
                <a:ea typeface="黑体" pitchFamily="49" charset="-122"/>
                <a:sym typeface="Symbol" pitchFamily="18" charset="2"/>
              </a:rPr>
              <a:t>d</a:t>
            </a:r>
            <a:r>
              <a:rPr lang="en-US" altLang="zh-CN" sz="2400" b="1" kern="0" dirty="0" err="1">
                <a:solidFill>
                  <a:srgbClr val="FFFF00"/>
                </a:solidFill>
                <a:ea typeface="黑体" pitchFamily="49" charset="-122"/>
                <a:sym typeface="Symbol" pitchFamily="18" charset="2"/>
              </a:rPr>
              <a:t>D</a:t>
            </a:r>
            <a:endParaRPr lang="en-US" altLang="zh-CN" sz="2400" b="1" kern="0" dirty="0">
              <a:solidFill>
                <a:srgbClr val="FFFF00"/>
              </a:solidFill>
              <a:ea typeface="黑体" pitchFamily="49" charset="-122"/>
              <a:sym typeface="Symbol" pitchFamily="18" charset="2"/>
            </a:endParaRPr>
          </a:p>
        </p:txBody>
      </p:sp>
      <p:graphicFrame>
        <p:nvGraphicFramePr>
          <p:cNvPr id="16" name="Object 5"/>
          <p:cNvGraphicFramePr>
            <a:graphicFrameLocks noChangeAspect="1"/>
          </p:cNvGraphicFramePr>
          <p:nvPr>
            <p:extLst>
              <p:ext uri="{D42A27DB-BD31-4B8C-83A1-F6EECF244321}">
                <p14:modId xmlns:p14="http://schemas.microsoft.com/office/powerpoint/2010/main" val="1538372835"/>
              </p:ext>
            </p:extLst>
          </p:nvPr>
        </p:nvGraphicFramePr>
        <p:xfrm>
          <a:off x="432481" y="4083280"/>
          <a:ext cx="4408896" cy="595876"/>
        </p:xfrm>
        <a:graphic>
          <a:graphicData uri="http://schemas.openxmlformats.org/presentationml/2006/ole">
            <mc:AlternateContent xmlns:mc="http://schemas.openxmlformats.org/markup-compatibility/2006">
              <mc:Choice xmlns:v="urn:schemas-microsoft-com:vml" Requires="v">
                <p:oleObj spid="_x0000_s46505" name="公式" r:id="rId15" imgW="2628720" imgH="355320" progId="Equation.3">
                  <p:embed/>
                </p:oleObj>
              </mc:Choice>
              <mc:Fallback>
                <p:oleObj name="公式" r:id="rId15" imgW="2628720" imgH="355320" progId="Equation.3">
                  <p:embed/>
                  <p:pic>
                    <p:nvPicPr>
                      <p:cNvPr id="0" name=""/>
                      <p:cNvPicPr>
                        <a:picLocks noChangeAspect="1" noChangeArrowheads="1"/>
                      </p:cNvPicPr>
                      <p:nvPr/>
                    </p:nvPicPr>
                    <p:blipFill>
                      <a:blip r:embed="rId16"/>
                      <a:srcRect/>
                      <a:stretch>
                        <a:fillRect/>
                      </a:stretch>
                    </p:blipFill>
                    <p:spPr bwMode="auto">
                      <a:xfrm>
                        <a:off x="432481" y="4083280"/>
                        <a:ext cx="4408896" cy="595876"/>
                      </a:xfrm>
                      <a:prstGeom prst="rect">
                        <a:avLst/>
                      </a:prstGeom>
                      <a:solidFill>
                        <a:srgbClr val="FFFFCC"/>
                      </a:solidFill>
                      <a:ln>
                        <a:noFill/>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3" name="文本框 2"/>
              <p:cNvSpPr txBox="1"/>
              <p:nvPr/>
            </p:nvSpPr>
            <p:spPr>
              <a:xfrm>
                <a:off x="5925147" y="3430512"/>
                <a:ext cx="1622809" cy="584904"/>
              </a:xfrm>
              <a:prstGeom prst="rect">
                <a:avLst/>
              </a:prstGeom>
              <a:solidFill>
                <a:schemeClr val="tx2">
                  <a:lumMod val="20000"/>
                  <a:lumOff val="80000"/>
                </a:schemeClr>
              </a:solidFill>
            </p:spPr>
            <p:txBody>
              <a:bodyPr wrap="square" lIns="0" tIns="0" rIns="0" bIns="0" rtlCol="0">
                <a:spAutoFit/>
              </a:bodyPr>
              <a:lstStyle/>
              <a:p>
                <a:pPr>
                  <a:spcAft>
                    <a:spcPts val="1200"/>
                  </a:spcAft>
                </a:pPr>
                <a14:m>
                  <m:oMathPara xmlns:m="http://schemas.openxmlformats.org/officeDocument/2006/math">
                    <m:oMathParaPr>
                      <m:jc m:val="left"/>
                    </m:oMathParaPr>
                    <m:oMath xmlns:m="http://schemas.openxmlformats.org/officeDocument/2006/math">
                      <m:sSub>
                        <m:sSubPr>
                          <m:ctrlPr>
                            <a:rPr lang="en-US" altLang="zh-CN" sz="2600" i="1" smtClean="0">
                              <a:solidFill>
                                <a:schemeClr val="bg2"/>
                              </a:solidFill>
                              <a:latin typeface="Cambria Math" panose="02040503050406030204" pitchFamily="18" charset="0"/>
                            </a:rPr>
                          </m:ctrlPr>
                        </m:sSubPr>
                        <m:e>
                          <m:r>
                            <a:rPr lang="en-US" altLang="zh-CN" sz="2600" b="0" i="1" smtClean="0">
                              <a:solidFill>
                                <a:schemeClr val="bg2"/>
                              </a:solidFill>
                              <a:latin typeface="Cambria Math" panose="02040503050406030204" pitchFamily="18" charset="0"/>
                            </a:rPr>
                            <m:t>𝐾</m:t>
                          </m:r>
                        </m:e>
                        <m:sub>
                          <m:r>
                            <a:rPr lang="en-US" altLang="zh-CN" sz="2600" b="0" i="1" smtClean="0">
                              <a:solidFill>
                                <a:schemeClr val="bg2"/>
                              </a:solidFill>
                              <a:latin typeface="Cambria Math" panose="02040503050406030204" pitchFamily="18" charset="0"/>
                            </a:rPr>
                            <m:t>𝑝</m:t>
                          </m:r>
                        </m:sub>
                      </m:sSub>
                    </m:oMath>
                  </m:oMathPara>
                </a14:m>
                <a:endParaRPr lang="zh-CN" altLang="en-US" sz="2600" dirty="0">
                  <a:solidFill>
                    <a:schemeClr val="bg2"/>
                  </a:solidFill>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5925147" y="3430512"/>
                <a:ext cx="1622809" cy="584904"/>
              </a:xfrm>
              <a:prstGeom prst="rect">
                <a:avLst/>
              </a:prstGeom>
              <a:blipFill rotWithShape="0">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4972878" y="2769055"/>
                <a:ext cx="1655710" cy="338554"/>
              </a:xfrm>
              <a:prstGeom prst="rect">
                <a:avLst/>
              </a:prstGeom>
              <a:noFill/>
            </p:spPr>
            <p:txBody>
              <a:bodyPr wrap="none" lIns="0" tIns="0" rIns="0" bIns="0" rtlCol="0">
                <a:spAutoFit/>
              </a:bodyPr>
              <a:lstStyle/>
              <a:p>
                <a14:m>
                  <m:oMath xmlns:m="http://schemas.openxmlformats.org/officeDocument/2006/math">
                    <m:r>
                      <a:rPr lang="en-US" altLang="zh-CN" sz="2200" b="0" i="1" smtClean="0">
                        <a:solidFill>
                          <a:schemeClr val="tx2"/>
                        </a:solidFill>
                        <a:latin typeface="Cambria Math" panose="02040503050406030204" pitchFamily="18" charset="0"/>
                      </a:rPr>
                      <m:t>=</m:t>
                    </m:r>
                    <m:sSup>
                      <m:sSupPr>
                        <m:ctrlPr>
                          <a:rPr lang="en-US" altLang="zh-CN" sz="2200" b="0" i="1" smtClean="0">
                            <a:solidFill>
                              <a:schemeClr val="tx2"/>
                            </a:solidFill>
                            <a:latin typeface="Cambria Math" panose="02040503050406030204" pitchFamily="18" charset="0"/>
                          </a:rPr>
                        </m:ctrlPr>
                      </m:sSupPr>
                      <m:e>
                        <m:r>
                          <a:rPr lang="zh-CN" altLang="en-US" sz="2200" b="0" i="1" smtClean="0">
                            <a:solidFill>
                              <a:schemeClr val="tx2"/>
                            </a:solidFill>
                            <a:latin typeface="Cambria Math" panose="02040503050406030204" pitchFamily="18" charset="0"/>
                          </a:rPr>
                          <m:t>𝜇</m:t>
                        </m:r>
                      </m:e>
                      <m:sup>
                        <m:r>
                          <a:rPr lang="en-US" altLang="zh-CN" sz="2200" b="0" i="1" smtClean="0">
                            <a:solidFill>
                              <a:schemeClr val="tx2"/>
                            </a:solidFill>
                            <a:latin typeface="Cambria Math" panose="02040503050406030204" pitchFamily="18" charset="0"/>
                          </a:rPr>
                          <m:t>𝑜</m:t>
                        </m:r>
                      </m:sup>
                    </m:sSup>
                    <m:r>
                      <a:rPr lang="en-US" altLang="zh-CN" sz="2200" b="0" i="1" smtClean="0">
                        <a:solidFill>
                          <a:schemeClr val="tx2"/>
                        </a:solidFill>
                        <a:latin typeface="Cambria Math" panose="02040503050406030204" pitchFamily="18" charset="0"/>
                      </a:rPr>
                      <m:t>+</m:t>
                    </m:r>
                    <m:r>
                      <a:rPr lang="en-US" altLang="zh-CN" sz="2200" b="0" i="1" smtClean="0">
                        <a:solidFill>
                          <a:schemeClr val="tx2"/>
                        </a:solidFill>
                        <a:latin typeface="Cambria Math" panose="02040503050406030204" pitchFamily="18" charset="0"/>
                      </a:rPr>
                      <m:t>𝑅𝑇</m:t>
                    </m:r>
                  </m:oMath>
                </a14:m>
                <a:r>
                  <a:rPr lang="en-US" altLang="zh-CN" sz="2200" dirty="0" smtClean="0">
                    <a:solidFill>
                      <a:schemeClr val="tx2"/>
                    </a:solidFill>
                  </a:rPr>
                  <a:t>lnP</a:t>
                </a:r>
                <a:endParaRPr lang="zh-CN" altLang="en-US" sz="2200" dirty="0">
                  <a:solidFill>
                    <a:schemeClr val="tx2"/>
                  </a:solidFill>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4972878" y="2769055"/>
                <a:ext cx="1655710" cy="338554"/>
              </a:xfrm>
              <a:prstGeom prst="rect">
                <a:avLst/>
              </a:prstGeom>
              <a:blipFill rotWithShape="0">
                <a:blip r:embed="rId20"/>
                <a:stretch>
                  <a:fillRect l="-3690" t="-25000" r="-9225" b="-482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2407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500"/>
                                        <p:tgtEl>
                                          <p:spTgt spid="491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fade">
                                      <p:cBhvr>
                                        <p:cTn id="10" dur="500"/>
                                        <p:tgtEl>
                                          <p:spTgt spid="491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162"/>
                                        </p:tgtEl>
                                        <p:attrNameLst>
                                          <p:attrName>style.visibility</p:attrName>
                                        </p:attrNameLst>
                                      </p:cBhvr>
                                      <p:to>
                                        <p:strVal val="visible"/>
                                      </p:to>
                                    </p:set>
                                    <p:animEffect transition="in" filter="fade">
                                      <p:cBhvr>
                                        <p:cTn id="13" dur="500"/>
                                        <p:tgtEl>
                                          <p:spTgt spid="4916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9160"/>
                                        </p:tgtEl>
                                        <p:attrNameLst>
                                          <p:attrName>style.visibility</p:attrName>
                                        </p:attrNameLst>
                                      </p:cBhvr>
                                      <p:to>
                                        <p:strVal val="visible"/>
                                      </p:to>
                                    </p:set>
                                    <p:animEffect transition="in" filter="fade">
                                      <p:cBhvr>
                                        <p:cTn id="18" dur="500"/>
                                        <p:tgtEl>
                                          <p:spTgt spid="491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49166"/>
                                        </p:tgtEl>
                                        <p:attrNameLst>
                                          <p:attrName>style.visibility</p:attrName>
                                        </p:attrNameLst>
                                      </p:cBhvr>
                                      <p:to>
                                        <p:strVal val="visible"/>
                                      </p:to>
                                    </p:set>
                                    <p:animEffect transition="in" filter="fade">
                                      <p:cBhvr>
                                        <p:cTn id="24" dur="500"/>
                                        <p:tgtEl>
                                          <p:spTgt spid="491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9158"/>
                                        </p:tgtEl>
                                        <p:attrNameLst>
                                          <p:attrName>style.visibility</p:attrName>
                                        </p:attrNameLst>
                                      </p:cBhvr>
                                      <p:to>
                                        <p:strVal val="visible"/>
                                      </p:to>
                                    </p:set>
                                    <p:animEffect transition="in" filter="fade">
                                      <p:cBhvr>
                                        <p:cTn id="29" dur="500"/>
                                        <p:tgtEl>
                                          <p:spTgt spid="4915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8133"/>
                                        </p:tgtEl>
                                        <p:attrNameLst>
                                          <p:attrName>style.visibility</p:attrName>
                                        </p:attrNameLst>
                                      </p:cBhvr>
                                      <p:to>
                                        <p:strVal val="visible"/>
                                      </p:to>
                                    </p:set>
                                    <p:animEffect transition="in" filter="fade">
                                      <p:cBhvr>
                                        <p:cTn id="39" dur="500"/>
                                        <p:tgtEl>
                                          <p:spTgt spid="481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8139"/>
                                        </p:tgtEl>
                                        <p:attrNameLst>
                                          <p:attrName>style.visibility</p:attrName>
                                        </p:attrNameLst>
                                      </p:cBhvr>
                                      <p:to>
                                        <p:strVal val="visible"/>
                                      </p:to>
                                    </p:set>
                                    <p:animEffect transition="in" filter="fade">
                                      <p:cBhvr>
                                        <p:cTn id="50" dur="500"/>
                                        <p:tgtEl>
                                          <p:spTgt spid="481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8135"/>
                                        </p:tgtEl>
                                        <p:attrNameLst>
                                          <p:attrName>style.visibility</p:attrName>
                                        </p:attrNameLst>
                                      </p:cBhvr>
                                      <p:to>
                                        <p:strVal val="visible"/>
                                      </p:to>
                                    </p:set>
                                    <p:animEffect transition="in" filter="fade">
                                      <p:cBhvr>
                                        <p:cTn id="55" dur="500"/>
                                        <p:tgtEl>
                                          <p:spTgt spid="481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140"/>
                                        </p:tgtEl>
                                        <p:attrNameLst>
                                          <p:attrName>style.visibility</p:attrName>
                                        </p:attrNameLst>
                                      </p:cBhvr>
                                      <p:to>
                                        <p:strVal val="visible"/>
                                      </p:to>
                                    </p:set>
                                    <p:animEffect transition="in" filter="fade">
                                      <p:cBhvr>
                                        <p:cTn id="58" dur="500"/>
                                        <p:tgtEl>
                                          <p:spTgt spid="48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49162" grpId="0"/>
      <p:bldP spid="48139" grpId="0"/>
      <p:bldP spid="48140" grpId="0"/>
      <p:bldP spid="13" grpId="0" animBg="1"/>
      <p:bldP spid="3"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4"/>
          <p:cNvGraphicFramePr>
            <a:graphicFrameLocks noChangeAspect="1"/>
          </p:cNvGraphicFramePr>
          <p:nvPr/>
        </p:nvGraphicFramePr>
        <p:xfrm>
          <a:off x="2711450" y="333376"/>
          <a:ext cx="6324600" cy="2016125"/>
        </p:xfrm>
        <a:graphic>
          <a:graphicData uri="http://schemas.openxmlformats.org/presentationml/2006/ole">
            <mc:AlternateContent xmlns:mc="http://schemas.openxmlformats.org/markup-compatibility/2006">
              <mc:Choice xmlns:v="urn:schemas-microsoft-com:vml" Requires="v">
                <p:oleObj spid="_x0000_s47430" name="Equation" r:id="rId3" imgW="3263900" imgH="1041400" progId="Equation.3">
                  <p:embed/>
                </p:oleObj>
              </mc:Choice>
              <mc:Fallback>
                <p:oleObj name="Equation" r:id="rId3" imgW="3263900" imgH="1041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333376"/>
                        <a:ext cx="6324600" cy="20161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79" name="TextBox 5"/>
          <p:cNvSpPr txBox="1">
            <a:spLocks noChangeArrowheads="1"/>
          </p:cNvSpPr>
          <p:nvPr/>
        </p:nvSpPr>
        <p:spPr bwMode="auto">
          <a:xfrm>
            <a:off x="9191625" y="1074739"/>
            <a:ext cx="105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(4.82)</a:t>
            </a:r>
            <a:endParaRPr lang="zh-CN" altLang="en-US" sz="2800">
              <a:solidFill>
                <a:srgbClr val="FFFFFF"/>
              </a:solidFill>
              <a:ea typeface="隶书" panose="02010509060101010101" pitchFamily="49" charset="-122"/>
            </a:endParaRPr>
          </a:p>
        </p:txBody>
      </p:sp>
      <p:sp>
        <p:nvSpPr>
          <p:cNvPr id="50180" name="矩形标注 2"/>
          <p:cNvSpPr>
            <a:spLocks noChangeArrowheads="1"/>
          </p:cNvSpPr>
          <p:nvPr/>
        </p:nvSpPr>
        <p:spPr bwMode="auto">
          <a:xfrm>
            <a:off x="5808664" y="115888"/>
            <a:ext cx="3527425" cy="792162"/>
          </a:xfrm>
          <a:prstGeom prst="wedgeRectCallout">
            <a:avLst>
              <a:gd name="adj1" fmla="val -44319"/>
              <a:gd name="adj2" fmla="val 8294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400">
                <a:solidFill>
                  <a:srgbClr val="0000FF"/>
                </a:solidFill>
                <a:latin typeface="黑体" panose="02010609060101010101" pitchFamily="49" charset="-122"/>
                <a:ea typeface="黑体" panose="02010609060101010101" pitchFamily="49" charset="-122"/>
              </a:rPr>
              <a:t>产物与反应物的分子基态能量差。</a:t>
            </a:r>
          </a:p>
        </p:txBody>
      </p:sp>
      <p:cxnSp>
        <p:nvCxnSpPr>
          <p:cNvPr id="50184" name="直接连接符 4"/>
          <p:cNvCxnSpPr>
            <a:cxnSpLocks noChangeShapeType="1"/>
          </p:cNvCxnSpPr>
          <p:nvPr/>
        </p:nvCxnSpPr>
        <p:spPr bwMode="auto">
          <a:xfrm>
            <a:off x="2711450" y="3429000"/>
            <a:ext cx="5329238" cy="0"/>
          </a:xfrm>
          <a:prstGeom prst="line">
            <a:avLst/>
          </a:prstGeom>
          <a:noFill/>
          <a:ln w="38100" algn="ctr">
            <a:solidFill>
              <a:schemeClr val="accent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bwMode="auto">
          <a:xfrm>
            <a:off x="7717962" y="3176036"/>
            <a:ext cx="2741340" cy="461665"/>
          </a:xfrm>
          <a:prstGeom prst="rect">
            <a:avLst/>
          </a:prstGeom>
          <a:noFill/>
          <a:ln>
            <a:noFill/>
          </a:ln>
        </p:spPr>
        <p:txBody>
          <a:bodyPr wrap="square">
            <a:spAutoFit/>
          </a:bodyPr>
          <a:lstStyle/>
          <a:p>
            <a:pPr algn="ctr" fontAlgn="base">
              <a:spcBef>
                <a:spcPct val="20000"/>
              </a:spcBef>
              <a:spcAft>
                <a:spcPct val="0"/>
              </a:spcAft>
              <a:defRPr/>
            </a:pPr>
            <a:r>
              <a:rPr kumimoji="1" lang="zh-CN" altLang="en-US" sz="2400" dirty="0" smtClean="0">
                <a:solidFill>
                  <a:srgbClr val="00FFFF"/>
                </a:solidFill>
                <a:ea typeface="黑体" panose="02010609060101010101" pitchFamily="49" charset="-122"/>
              </a:rPr>
              <a:t>公共能标零点</a:t>
            </a:r>
            <a:endParaRPr kumimoji="1" lang="zh-CN" altLang="en-US" sz="2400" dirty="0">
              <a:solidFill>
                <a:srgbClr val="00FFFF"/>
              </a:solidFill>
              <a:ea typeface="黑体" panose="02010609060101010101" pitchFamily="49" charset="-122"/>
            </a:endParaRPr>
          </a:p>
        </p:txBody>
      </p:sp>
      <p:cxnSp>
        <p:nvCxnSpPr>
          <p:cNvPr id="50186" name="直接连接符 12"/>
          <p:cNvCxnSpPr>
            <a:cxnSpLocks noChangeShapeType="1"/>
          </p:cNvCxnSpPr>
          <p:nvPr/>
        </p:nvCxnSpPr>
        <p:spPr bwMode="auto">
          <a:xfrm>
            <a:off x="2725738" y="5285741"/>
            <a:ext cx="12954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bwMode="auto">
          <a:xfrm>
            <a:off x="2711450" y="5273042"/>
            <a:ext cx="2808288" cy="461963"/>
          </a:xfrm>
          <a:prstGeom prst="rect">
            <a:avLst/>
          </a:prstGeom>
          <a:noFill/>
        </p:spPr>
        <p:txBody>
          <a:bodyPr>
            <a:spAutoFit/>
          </a:bodyPr>
          <a:lstStyle/>
          <a:p>
            <a:pPr algn="ctr" fontAlgn="base">
              <a:spcBef>
                <a:spcPct val="20000"/>
              </a:spcBef>
              <a:spcAft>
                <a:spcPct val="0"/>
              </a:spcAft>
              <a:defRPr/>
            </a:pPr>
            <a:r>
              <a:rPr kumimoji="1" lang="zh-CN" altLang="en-US" sz="2400" dirty="0">
                <a:solidFill>
                  <a:srgbClr val="FFFFFF"/>
                </a:solidFill>
                <a:ea typeface="黑体" panose="02010609060101010101" pitchFamily="49" charset="-122"/>
              </a:rPr>
              <a:t>反应物分子基态</a:t>
            </a:r>
          </a:p>
        </p:txBody>
      </p:sp>
      <p:cxnSp>
        <p:nvCxnSpPr>
          <p:cNvPr id="50188" name="直接连接符 15"/>
          <p:cNvCxnSpPr>
            <a:cxnSpLocks noChangeShapeType="1"/>
          </p:cNvCxnSpPr>
          <p:nvPr/>
        </p:nvCxnSpPr>
        <p:spPr bwMode="auto">
          <a:xfrm>
            <a:off x="6545263" y="6065204"/>
            <a:ext cx="12954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bwMode="auto">
          <a:xfrm>
            <a:off x="7246298" y="5809037"/>
            <a:ext cx="3241675" cy="461963"/>
          </a:xfrm>
          <a:prstGeom prst="rect">
            <a:avLst/>
          </a:prstGeom>
          <a:noFill/>
        </p:spPr>
        <p:txBody>
          <a:bodyPr>
            <a:spAutoFit/>
          </a:bodyPr>
          <a:lstStyle/>
          <a:p>
            <a:pPr algn="ctr" fontAlgn="base">
              <a:spcBef>
                <a:spcPct val="20000"/>
              </a:spcBef>
              <a:spcAft>
                <a:spcPct val="0"/>
              </a:spcAft>
              <a:defRPr/>
            </a:pPr>
            <a:r>
              <a:rPr kumimoji="1" lang="zh-CN" altLang="en-US" sz="2400" dirty="0">
                <a:solidFill>
                  <a:srgbClr val="FFFFFF"/>
                </a:solidFill>
                <a:ea typeface="黑体" panose="02010609060101010101" pitchFamily="49" charset="-122"/>
              </a:rPr>
              <a:t>产物分子基态</a:t>
            </a:r>
          </a:p>
        </p:txBody>
      </p:sp>
      <p:cxnSp>
        <p:nvCxnSpPr>
          <p:cNvPr id="50190" name="直接连接符 17"/>
          <p:cNvCxnSpPr>
            <a:cxnSpLocks noChangeShapeType="1"/>
          </p:cNvCxnSpPr>
          <p:nvPr/>
        </p:nvCxnSpPr>
        <p:spPr bwMode="auto">
          <a:xfrm>
            <a:off x="2725738" y="4109404"/>
            <a:ext cx="1295400" cy="0"/>
          </a:xfrm>
          <a:prstGeom prst="line">
            <a:avLst/>
          </a:prstGeom>
          <a:noFill/>
          <a:ln w="38100" algn="ctr">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91" name="直接连接符 18"/>
          <p:cNvCxnSpPr>
            <a:cxnSpLocks noChangeShapeType="1"/>
          </p:cNvCxnSpPr>
          <p:nvPr/>
        </p:nvCxnSpPr>
        <p:spPr bwMode="auto">
          <a:xfrm>
            <a:off x="6599239" y="4157029"/>
            <a:ext cx="1296987" cy="0"/>
          </a:xfrm>
          <a:prstGeom prst="line">
            <a:avLst/>
          </a:prstGeom>
          <a:noFill/>
          <a:ln w="38100" algn="ctr">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bwMode="auto">
          <a:xfrm>
            <a:off x="3683000" y="3877629"/>
            <a:ext cx="3240088" cy="461962"/>
          </a:xfrm>
          <a:prstGeom prst="rect">
            <a:avLst/>
          </a:prstGeom>
          <a:noFill/>
          <a:ln>
            <a:noFill/>
          </a:ln>
        </p:spPr>
        <p:txBody>
          <a:bodyPr>
            <a:spAutoFit/>
          </a:bodyPr>
          <a:lstStyle/>
          <a:p>
            <a:pPr algn="ctr" fontAlgn="base">
              <a:spcBef>
                <a:spcPct val="20000"/>
              </a:spcBef>
              <a:spcAft>
                <a:spcPct val="0"/>
              </a:spcAft>
              <a:defRPr/>
            </a:pPr>
            <a:r>
              <a:rPr kumimoji="1" lang="zh-CN" altLang="en-US" sz="2400" dirty="0">
                <a:solidFill>
                  <a:srgbClr val="FFCAAA">
                    <a:lumMod val="90000"/>
                  </a:srgbClr>
                </a:solidFill>
                <a:ea typeface="黑体" panose="02010609060101010101" pitchFamily="49" charset="-122"/>
              </a:rPr>
              <a:t>气态原子基态</a:t>
            </a:r>
          </a:p>
        </p:txBody>
      </p:sp>
      <p:cxnSp>
        <p:nvCxnSpPr>
          <p:cNvPr id="50193" name="直接箭头连接符 11"/>
          <p:cNvCxnSpPr>
            <a:cxnSpLocks noChangeShapeType="1"/>
          </p:cNvCxnSpPr>
          <p:nvPr/>
        </p:nvCxnSpPr>
        <p:spPr bwMode="auto">
          <a:xfrm>
            <a:off x="3373438" y="4157029"/>
            <a:ext cx="0" cy="1116012"/>
          </a:xfrm>
          <a:prstGeom prst="straightConnector1">
            <a:avLst/>
          </a:prstGeom>
          <a:noFill/>
          <a:ln w="28575" algn="ctr">
            <a:solidFill>
              <a:srgbClr val="FFC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94" name="直接箭头连接符 22"/>
          <p:cNvCxnSpPr>
            <a:cxnSpLocks noChangeShapeType="1"/>
          </p:cNvCxnSpPr>
          <p:nvPr/>
        </p:nvCxnSpPr>
        <p:spPr bwMode="auto">
          <a:xfrm>
            <a:off x="7212013" y="4218942"/>
            <a:ext cx="0" cy="1846263"/>
          </a:xfrm>
          <a:prstGeom prst="straightConnector1">
            <a:avLst/>
          </a:prstGeom>
          <a:noFill/>
          <a:ln w="28575" algn="ctr">
            <a:solidFill>
              <a:srgbClr val="FFC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95" name="直接连接符 21"/>
          <p:cNvCxnSpPr>
            <a:cxnSpLocks noChangeShapeType="1"/>
          </p:cNvCxnSpPr>
          <p:nvPr/>
        </p:nvCxnSpPr>
        <p:spPr bwMode="auto">
          <a:xfrm flipH="1">
            <a:off x="2998788" y="3429000"/>
            <a:ext cx="44335" cy="1856741"/>
          </a:xfrm>
          <a:prstGeom prst="line">
            <a:avLst/>
          </a:prstGeom>
          <a:noFill/>
          <a:ln w="28575" algn="ctr">
            <a:solidFill>
              <a:schemeClr val="accent2">
                <a:lumMod val="60000"/>
                <a:lumOff val="4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96" name="直接连接符 26"/>
          <p:cNvCxnSpPr>
            <a:cxnSpLocks noChangeShapeType="1"/>
          </p:cNvCxnSpPr>
          <p:nvPr/>
        </p:nvCxnSpPr>
        <p:spPr bwMode="auto">
          <a:xfrm>
            <a:off x="7032816" y="3429000"/>
            <a:ext cx="0" cy="2660018"/>
          </a:xfrm>
          <a:prstGeom prst="line">
            <a:avLst/>
          </a:prstGeom>
          <a:noFill/>
          <a:ln w="28575" algn="ctr">
            <a:solidFill>
              <a:schemeClr val="accent2">
                <a:lumMod val="60000"/>
                <a:lumOff val="4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bwMode="auto">
          <a:xfrm>
            <a:off x="3206751" y="4379279"/>
            <a:ext cx="1160463" cy="461962"/>
          </a:xfrm>
          <a:prstGeom prst="rect">
            <a:avLst/>
          </a:prstGeom>
          <a:noFill/>
        </p:spPr>
        <p:txBody>
          <a:bodyPr>
            <a:spAutoFit/>
          </a:bodyPr>
          <a:lstStyle/>
          <a:p>
            <a:pPr algn="ctr" fontAlgn="base">
              <a:spcBef>
                <a:spcPct val="20000"/>
              </a:spcBef>
              <a:spcAft>
                <a:spcPct val="0"/>
              </a:spcAft>
              <a:defRPr/>
            </a:pPr>
            <a:r>
              <a:rPr kumimoji="1" lang="en-US" altLang="zh-CN" sz="2400" b="1" i="1" dirty="0">
                <a:solidFill>
                  <a:srgbClr val="FF9900"/>
                </a:solidFill>
                <a:ea typeface="黑体" panose="02010609060101010101" pitchFamily="49" charset="-122"/>
              </a:rPr>
              <a:t>D(R)</a:t>
            </a:r>
            <a:endParaRPr kumimoji="1" lang="zh-CN" altLang="en-US" sz="2400" b="1" i="1" dirty="0">
              <a:solidFill>
                <a:srgbClr val="FF9900"/>
              </a:solidFill>
              <a:ea typeface="黑体" panose="02010609060101010101" pitchFamily="49" charset="-122"/>
            </a:endParaRPr>
          </a:p>
        </p:txBody>
      </p:sp>
      <p:sp>
        <p:nvSpPr>
          <p:cNvPr id="50198" name="TextBox 29"/>
          <p:cNvSpPr txBox="1">
            <a:spLocks noChangeArrowheads="1"/>
          </p:cNvSpPr>
          <p:nvPr/>
        </p:nvSpPr>
        <p:spPr bwMode="auto">
          <a:xfrm>
            <a:off x="7104064" y="4607879"/>
            <a:ext cx="935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400" b="1" i="1">
                <a:solidFill>
                  <a:srgbClr val="FF9900"/>
                </a:solidFill>
                <a:ea typeface="黑体" panose="02010609060101010101" pitchFamily="49" charset="-122"/>
              </a:rPr>
              <a:t>D(P)</a:t>
            </a:r>
            <a:endParaRPr lang="zh-CN" altLang="en-US" sz="2400" b="1" i="1">
              <a:solidFill>
                <a:srgbClr val="FF9900"/>
              </a:solidFill>
              <a:ea typeface="黑体" panose="02010609060101010101" pitchFamily="49" charset="-122"/>
            </a:endParaRPr>
          </a:p>
        </p:txBody>
      </p:sp>
      <p:cxnSp>
        <p:nvCxnSpPr>
          <p:cNvPr id="50199" name="直接连接符 30"/>
          <p:cNvCxnSpPr>
            <a:cxnSpLocks noChangeShapeType="1"/>
          </p:cNvCxnSpPr>
          <p:nvPr/>
        </p:nvCxnSpPr>
        <p:spPr bwMode="auto">
          <a:xfrm>
            <a:off x="4064001" y="5285741"/>
            <a:ext cx="3148013" cy="0"/>
          </a:xfrm>
          <a:prstGeom prst="line">
            <a:avLst/>
          </a:prstGeom>
          <a:noFill/>
          <a:ln w="19050" algn="ctr">
            <a:solidFill>
              <a:schemeClr val="accent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00" name="直接箭头连接符 33"/>
          <p:cNvCxnSpPr>
            <a:cxnSpLocks noChangeShapeType="1"/>
          </p:cNvCxnSpPr>
          <p:nvPr/>
        </p:nvCxnSpPr>
        <p:spPr bwMode="auto">
          <a:xfrm>
            <a:off x="6815138" y="5273042"/>
            <a:ext cx="0" cy="792163"/>
          </a:xfrm>
          <a:prstGeom prst="straightConnector1">
            <a:avLst/>
          </a:prstGeom>
          <a:noFill/>
          <a:ln w="28575" algn="ctr">
            <a:solidFill>
              <a:srgbClr val="FFC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0201" name="对象 31"/>
          <p:cNvGraphicFramePr>
            <a:graphicFrameLocks noChangeAspect="1"/>
          </p:cNvGraphicFramePr>
          <p:nvPr>
            <p:extLst>
              <p:ext uri="{D42A27DB-BD31-4B8C-83A1-F6EECF244321}">
                <p14:modId xmlns:p14="http://schemas.microsoft.com/office/powerpoint/2010/main" val="549247693"/>
              </p:ext>
            </p:extLst>
          </p:nvPr>
        </p:nvGraphicFramePr>
        <p:xfrm>
          <a:off x="5545138" y="5417505"/>
          <a:ext cx="1198562" cy="377825"/>
        </p:xfrm>
        <a:graphic>
          <a:graphicData uri="http://schemas.openxmlformats.org/presentationml/2006/ole">
            <mc:AlternateContent xmlns:mc="http://schemas.openxmlformats.org/markup-compatibility/2006">
              <mc:Choice xmlns:v="urn:schemas-microsoft-com:vml" Requires="v">
                <p:oleObj spid="_x0000_s47431" name="公式" r:id="rId5" imgW="723586" imgH="228501" progId="Equation.3">
                  <p:embed/>
                </p:oleObj>
              </mc:Choice>
              <mc:Fallback>
                <p:oleObj name="公式" r:id="rId5" imgW="723586"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5138" y="5417505"/>
                        <a:ext cx="1198562" cy="377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202" name="对象 36"/>
          <p:cNvGraphicFramePr>
            <a:graphicFrameLocks noChangeAspect="1"/>
          </p:cNvGraphicFramePr>
          <p:nvPr>
            <p:extLst>
              <p:ext uri="{D42A27DB-BD31-4B8C-83A1-F6EECF244321}">
                <p14:modId xmlns:p14="http://schemas.microsoft.com/office/powerpoint/2010/main" val="542453203"/>
              </p:ext>
            </p:extLst>
          </p:nvPr>
        </p:nvGraphicFramePr>
        <p:xfrm>
          <a:off x="8123239" y="4091941"/>
          <a:ext cx="2122487" cy="336550"/>
        </p:xfrm>
        <a:graphic>
          <a:graphicData uri="http://schemas.openxmlformats.org/presentationml/2006/ole">
            <mc:AlternateContent xmlns:mc="http://schemas.openxmlformats.org/markup-compatibility/2006">
              <mc:Choice xmlns:v="urn:schemas-microsoft-com:vml" Requires="v">
                <p:oleObj spid="_x0000_s47432" name="公式" r:id="rId7" imgW="1282700" imgH="203200" progId="Equation.3">
                  <p:embed/>
                </p:oleObj>
              </mc:Choice>
              <mc:Fallback>
                <p:oleObj name="公式" r:id="rId7" imgW="12827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3239" y="4091941"/>
                        <a:ext cx="2122487" cy="336550"/>
                      </a:xfrm>
                      <a:prstGeom prst="rect">
                        <a:avLst/>
                      </a:prstGeom>
                      <a:solidFill>
                        <a:srgbClr val="FFCAAA"/>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203" name="对象 37"/>
          <p:cNvGraphicFramePr>
            <a:graphicFrameLocks noChangeAspect="1"/>
          </p:cNvGraphicFramePr>
          <p:nvPr>
            <p:extLst>
              <p:ext uri="{D42A27DB-BD31-4B8C-83A1-F6EECF244321}">
                <p14:modId xmlns:p14="http://schemas.microsoft.com/office/powerpoint/2010/main" val="3832638745"/>
              </p:ext>
            </p:extLst>
          </p:nvPr>
        </p:nvGraphicFramePr>
        <p:xfrm>
          <a:off x="1924051" y="5100005"/>
          <a:ext cx="714375" cy="377825"/>
        </p:xfrm>
        <a:graphic>
          <a:graphicData uri="http://schemas.openxmlformats.org/presentationml/2006/ole">
            <mc:AlternateContent xmlns:mc="http://schemas.openxmlformats.org/markup-compatibility/2006">
              <mc:Choice xmlns:v="urn:schemas-microsoft-com:vml" Requires="v">
                <p:oleObj spid="_x0000_s47433" name="公式" r:id="rId9" imgW="431613" imgH="228501" progId="Equation.3">
                  <p:embed/>
                </p:oleObj>
              </mc:Choice>
              <mc:Fallback>
                <p:oleObj name="公式" r:id="rId9" imgW="431613"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4051" y="5100005"/>
                        <a:ext cx="714375" cy="3778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204" name="对象 38"/>
          <p:cNvGraphicFramePr>
            <a:graphicFrameLocks noChangeAspect="1"/>
          </p:cNvGraphicFramePr>
          <p:nvPr>
            <p:extLst>
              <p:ext uri="{D42A27DB-BD31-4B8C-83A1-F6EECF244321}">
                <p14:modId xmlns:p14="http://schemas.microsoft.com/office/powerpoint/2010/main" val="2258001823"/>
              </p:ext>
            </p:extLst>
          </p:nvPr>
        </p:nvGraphicFramePr>
        <p:xfrm>
          <a:off x="5830889" y="5915980"/>
          <a:ext cx="714375" cy="377825"/>
        </p:xfrm>
        <a:graphic>
          <a:graphicData uri="http://schemas.openxmlformats.org/presentationml/2006/ole">
            <mc:AlternateContent xmlns:mc="http://schemas.openxmlformats.org/markup-compatibility/2006">
              <mc:Choice xmlns:v="urn:schemas-microsoft-com:vml" Requires="v">
                <p:oleObj spid="_x0000_s47434" name="公式" r:id="rId11" imgW="431613" imgH="228501" progId="Equation.3">
                  <p:embed/>
                </p:oleObj>
              </mc:Choice>
              <mc:Fallback>
                <p:oleObj name="公式" r:id="rId11" imgW="431613"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0889" y="5915980"/>
                        <a:ext cx="714375" cy="3778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TextBox 42"/>
          <p:cNvSpPr txBox="1"/>
          <p:nvPr/>
        </p:nvSpPr>
        <p:spPr bwMode="auto">
          <a:xfrm>
            <a:off x="8056563" y="3644267"/>
            <a:ext cx="2303462" cy="460375"/>
          </a:xfrm>
          <a:prstGeom prst="rect">
            <a:avLst/>
          </a:prstGeom>
          <a:noFill/>
        </p:spPr>
        <p:txBody>
          <a:bodyPr>
            <a:spAutoFit/>
          </a:bodyPr>
          <a:lstStyle/>
          <a:p>
            <a:pPr algn="ctr" fontAlgn="base">
              <a:spcBef>
                <a:spcPct val="20000"/>
              </a:spcBef>
              <a:spcAft>
                <a:spcPct val="0"/>
              </a:spcAft>
              <a:defRPr/>
            </a:pPr>
            <a:r>
              <a:rPr kumimoji="1" lang="zh-CN" altLang="en-US" sz="2400" dirty="0">
                <a:solidFill>
                  <a:srgbClr val="FF9900"/>
                </a:solidFill>
                <a:ea typeface="黑体" panose="02010609060101010101" pitchFamily="49" charset="-122"/>
              </a:rPr>
              <a:t>实验可测</a:t>
            </a:r>
          </a:p>
        </p:txBody>
      </p:sp>
      <p:sp>
        <p:nvSpPr>
          <p:cNvPr id="44" name="TextBox 43"/>
          <p:cNvSpPr txBox="1"/>
          <p:nvPr/>
        </p:nvSpPr>
        <p:spPr bwMode="auto">
          <a:xfrm>
            <a:off x="8004175" y="4823779"/>
            <a:ext cx="2305050" cy="461962"/>
          </a:xfrm>
          <a:prstGeom prst="rect">
            <a:avLst/>
          </a:prstGeom>
          <a:noFill/>
        </p:spPr>
        <p:txBody>
          <a:bodyPr>
            <a:spAutoFit/>
          </a:bodyPr>
          <a:lstStyle/>
          <a:p>
            <a:pPr algn="ctr" fontAlgn="base">
              <a:spcBef>
                <a:spcPct val="20000"/>
              </a:spcBef>
              <a:spcAft>
                <a:spcPct val="0"/>
              </a:spcAft>
              <a:defRPr/>
            </a:pPr>
            <a:r>
              <a:rPr kumimoji="1" lang="zh-CN" altLang="en-US" sz="2400" dirty="0">
                <a:solidFill>
                  <a:srgbClr val="00FFFF"/>
                </a:solidFill>
                <a:ea typeface="黑体" panose="02010609060101010101" pitchFamily="49" charset="-122"/>
              </a:rPr>
              <a:t>量子化学计算</a:t>
            </a:r>
          </a:p>
        </p:txBody>
      </p:sp>
      <p:sp>
        <p:nvSpPr>
          <p:cNvPr id="30" name="Rectangle 3"/>
          <p:cNvSpPr txBox="1">
            <a:spLocks noChangeArrowheads="1"/>
          </p:cNvSpPr>
          <p:nvPr/>
        </p:nvSpPr>
        <p:spPr bwMode="auto">
          <a:xfrm>
            <a:off x="1919288" y="2324101"/>
            <a:ext cx="8458200"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00"/>
                </a:solidFill>
                <a:ea typeface="黑体" pitchFamily="49" charset="-122"/>
              </a:rPr>
              <a:t>运用统计力学研究化学平衡时，无需获得单个分子基态能量的绝对值！！！</a:t>
            </a:r>
            <a:endParaRPr lang="en-US" altLang="zh-CN" sz="2400" kern="0" dirty="0">
              <a:solidFill>
                <a:srgbClr val="FFFF00"/>
              </a:solidFill>
              <a:ea typeface="黑体" pitchFamily="49" charset="-122"/>
            </a:endParaRPr>
          </a:p>
        </p:txBody>
      </p:sp>
      <p:sp>
        <p:nvSpPr>
          <p:cNvPr id="50205" name="右箭头 3"/>
          <p:cNvSpPr>
            <a:spLocks noChangeArrowheads="1"/>
          </p:cNvSpPr>
          <p:nvPr/>
        </p:nvSpPr>
        <p:spPr bwMode="auto">
          <a:xfrm>
            <a:off x="1966913" y="1079501"/>
            <a:ext cx="647700" cy="360363"/>
          </a:xfrm>
          <a:prstGeom prst="rightArrow">
            <a:avLst>
              <a:gd name="adj1" fmla="val 50000"/>
              <a:gd name="adj2" fmla="val 4994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460320293"/>
              </p:ext>
            </p:extLst>
          </p:nvPr>
        </p:nvGraphicFramePr>
        <p:xfrm>
          <a:off x="8096250" y="5304791"/>
          <a:ext cx="2120900" cy="376238"/>
        </p:xfrm>
        <a:graphic>
          <a:graphicData uri="http://schemas.openxmlformats.org/presentationml/2006/ole">
            <mc:AlternateContent xmlns:mc="http://schemas.openxmlformats.org/markup-compatibility/2006">
              <mc:Choice xmlns:v="urn:schemas-microsoft-com:vml" Requires="v">
                <p:oleObj spid="_x0000_s47435" name="公式" r:id="rId13" imgW="1282700" imgH="228600" progId="Equation.3">
                  <p:embed/>
                </p:oleObj>
              </mc:Choice>
              <mc:Fallback>
                <p:oleObj name="公式" r:id="rId13" imgW="12827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5304791"/>
                        <a:ext cx="2120900" cy="3762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8402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50188"/>
                                        </p:tgtEl>
                                        <p:attrNameLst>
                                          <p:attrName>style.visibility</p:attrName>
                                        </p:attrNameLst>
                                      </p:cBhvr>
                                      <p:to>
                                        <p:strVal val="visible"/>
                                      </p:to>
                                    </p:set>
                                    <p:animEffect transition="in" filter="fade">
                                      <p:cBhvr>
                                        <p:cTn id="14" dur="500"/>
                                        <p:tgtEl>
                                          <p:spTgt spid="50188"/>
                                        </p:tgtEl>
                                      </p:cBhvr>
                                    </p:animEffect>
                                  </p:childTnLst>
                                </p:cTn>
                              </p:par>
                              <p:par>
                                <p:cTn id="15" presetID="10" presetClass="entr" presetSubtype="0" fill="hold" nodeType="withEffect">
                                  <p:stCondLst>
                                    <p:cond delay="0"/>
                                  </p:stCondLst>
                                  <p:childTnLst>
                                    <p:set>
                                      <p:cBhvr>
                                        <p:cTn id="16" dur="1" fill="hold">
                                          <p:stCondLst>
                                            <p:cond delay="0"/>
                                          </p:stCondLst>
                                        </p:cTn>
                                        <p:tgtEl>
                                          <p:spTgt spid="50186"/>
                                        </p:tgtEl>
                                        <p:attrNameLst>
                                          <p:attrName>style.visibility</p:attrName>
                                        </p:attrNameLst>
                                      </p:cBhvr>
                                      <p:to>
                                        <p:strVal val="visible"/>
                                      </p:to>
                                    </p:set>
                                    <p:animEffect transition="in" filter="fade">
                                      <p:cBhvr>
                                        <p:cTn id="17" dur="500"/>
                                        <p:tgtEl>
                                          <p:spTgt spid="5018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50199"/>
                                        </p:tgtEl>
                                        <p:attrNameLst>
                                          <p:attrName>style.visibility</p:attrName>
                                        </p:attrNameLst>
                                      </p:cBhvr>
                                      <p:to>
                                        <p:strVal val="visible"/>
                                      </p:to>
                                    </p:set>
                                    <p:animEffect transition="in" filter="fade">
                                      <p:cBhvr>
                                        <p:cTn id="23" dur="500"/>
                                        <p:tgtEl>
                                          <p:spTgt spid="501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0193"/>
                                        </p:tgtEl>
                                        <p:attrNameLst>
                                          <p:attrName>style.visibility</p:attrName>
                                        </p:attrNameLst>
                                      </p:cBhvr>
                                      <p:to>
                                        <p:strVal val="visible"/>
                                      </p:to>
                                    </p:set>
                                    <p:animEffect transition="in" filter="fade">
                                      <p:cBhvr>
                                        <p:cTn id="28" dur="500"/>
                                        <p:tgtEl>
                                          <p:spTgt spid="5019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50191"/>
                                        </p:tgtEl>
                                        <p:attrNameLst>
                                          <p:attrName>style.visibility</p:attrName>
                                        </p:attrNameLst>
                                      </p:cBhvr>
                                      <p:to>
                                        <p:strVal val="visible"/>
                                      </p:to>
                                    </p:set>
                                    <p:animEffect transition="in" filter="fade">
                                      <p:cBhvr>
                                        <p:cTn id="37" dur="500"/>
                                        <p:tgtEl>
                                          <p:spTgt spid="50191"/>
                                        </p:tgtEl>
                                      </p:cBhvr>
                                    </p:animEffect>
                                  </p:childTnLst>
                                </p:cTn>
                              </p:par>
                              <p:par>
                                <p:cTn id="38" presetID="10" presetClass="entr" presetSubtype="0" fill="hold" nodeType="withEffect">
                                  <p:stCondLst>
                                    <p:cond delay="0"/>
                                  </p:stCondLst>
                                  <p:childTnLst>
                                    <p:set>
                                      <p:cBhvr>
                                        <p:cTn id="39" dur="1" fill="hold">
                                          <p:stCondLst>
                                            <p:cond delay="0"/>
                                          </p:stCondLst>
                                        </p:cTn>
                                        <p:tgtEl>
                                          <p:spTgt spid="50194"/>
                                        </p:tgtEl>
                                        <p:attrNameLst>
                                          <p:attrName>style.visibility</p:attrName>
                                        </p:attrNameLst>
                                      </p:cBhvr>
                                      <p:to>
                                        <p:strVal val="visible"/>
                                      </p:to>
                                    </p:set>
                                    <p:animEffect transition="in" filter="fade">
                                      <p:cBhvr>
                                        <p:cTn id="40" dur="500"/>
                                        <p:tgtEl>
                                          <p:spTgt spid="5019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198"/>
                                        </p:tgtEl>
                                        <p:attrNameLst>
                                          <p:attrName>style.visibility</p:attrName>
                                        </p:attrNameLst>
                                      </p:cBhvr>
                                      <p:to>
                                        <p:strVal val="visible"/>
                                      </p:to>
                                    </p:set>
                                    <p:animEffect transition="in" filter="fade">
                                      <p:cBhvr>
                                        <p:cTn id="43" dur="500"/>
                                        <p:tgtEl>
                                          <p:spTgt spid="50198"/>
                                        </p:tgtEl>
                                      </p:cBhvr>
                                    </p:animEffect>
                                  </p:childTnLst>
                                </p:cTn>
                              </p:par>
                              <p:par>
                                <p:cTn id="44" presetID="10" presetClass="entr" presetSubtype="0" fill="hold" nodeType="withEffect">
                                  <p:stCondLst>
                                    <p:cond delay="0"/>
                                  </p:stCondLst>
                                  <p:childTnLst>
                                    <p:set>
                                      <p:cBhvr>
                                        <p:cTn id="45" dur="1" fill="hold">
                                          <p:stCondLst>
                                            <p:cond delay="0"/>
                                          </p:stCondLst>
                                        </p:cTn>
                                        <p:tgtEl>
                                          <p:spTgt spid="50190"/>
                                        </p:tgtEl>
                                        <p:attrNameLst>
                                          <p:attrName>style.visibility</p:attrName>
                                        </p:attrNameLst>
                                      </p:cBhvr>
                                      <p:to>
                                        <p:strVal val="visible"/>
                                      </p:to>
                                    </p:set>
                                    <p:animEffect transition="in" filter="fade">
                                      <p:cBhvr>
                                        <p:cTn id="46" dur="500"/>
                                        <p:tgtEl>
                                          <p:spTgt spid="50190"/>
                                        </p:tgtEl>
                                      </p:cBhvr>
                                    </p:animEffect>
                                  </p:childTnLst>
                                </p:cTn>
                              </p:par>
                              <p:par>
                                <p:cTn id="47" presetID="10" presetClass="entr" presetSubtype="0" fill="hold" nodeType="withEffect">
                                  <p:stCondLst>
                                    <p:cond delay="0"/>
                                  </p:stCondLst>
                                  <p:childTnLst>
                                    <p:set>
                                      <p:cBhvr>
                                        <p:cTn id="48" dur="1" fill="hold">
                                          <p:stCondLst>
                                            <p:cond delay="0"/>
                                          </p:stCondLst>
                                        </p:cTn>
                                        <p:tgtEl>
                                          <p:spTgt spid="50200"/>
                                        </p:tgtEl>
                                        <p:attrNameLst>
                                          <p:attrName>style.visibility</p:attrName>
                                        </p:attrNameLst>
                                      </p:cBhvr>
                                      <p:to>
                                        <p:strVal val="visible"/>
                                      </p:to>
                                    </p:set>
                                    <p:animEffect transition="in" filter="fade">
                                      <p:cBhvr>
                                        <p:cTn id="49" dur="500"/>
                                        <p:tgtEl>
                                          <p:spTgt spid="50200"/>
                                        </p:tgtEl>
                                      </p:cBhvr>
                                    </p:animEffect>
                                  </p:childTnLst>
                                </p:cTn>
                              </p:par>
                              <p:par>
                                <p:cTn id="50" presetID="10" presetClass="entr" presetSubtype="0" fill="hold" nodeType="withEffect">
                                  <p:stCondLst>
                                    <p:cond delay="0"/>
                                  </p:stCondLst>
                                  <p:childTnLst>
                                    <p:set>
                                      <p:cBhvr>
                                        <p:cTn id="51" dur="1" fill="hold">
                                          <p:stCondLst>
                                            <p:cond delay="0"/>
                                          </p:stCondLst>
                                        </p:cTn>
                                        <p:tgtEl>
                                          <p:spTgt spid="50201"/>
                                        </p:tgtEl>
                                        <p:attrNameLst>
                                          <p:attrName>style.visibility</p:attrName>
                                        </p:attrNameLst>
                                      </p:cBhvr>
                                      <p:to>
                                        <p:strVal val="visible"/>
                                      </p:to>
                                    </p:set>
                                    <p:animEffect transition="in" filter="fade">
                                      <p:cBhvr>
                                        <p:cTn id="52" dur="500"/>
                                        <p:tgtEl>
                                          <p:spTgt spid="5020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20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ntr" presetSubtype="0" fill="hold" nodeType="withEffect">
                                  <p:stCondLst>
                                    <p:cond delay="0"/>
                                  </p:stCondLst>
                                  <p:childTnLst>
                                    <p:set>
                                      <p:cBhvr>
                                        <p:cTn id="73" dur="1" fill="hold">
                                          <p:stCondLst>
                                            <p:cond delay="0"/>
                                          </p:stCondLst>
                                        </p:cTn>
                                        <p:tgtEl>
                                          <p:spTgt spid="50184"/>
                                        </p:tgtEl>
                                        <p:attrNameLst>
                                          <p:attrName>style.visibility</p:attrName>
                                        </p:attrNameLst>
                                      </p:cBhvr>
                                      <p:to>
                                        <p:strVal val="visible"/>
                                      </p:to>
                                    </p:set>
                                    <p:animEffect transition="in" filter="fade">
                                      <p:cBhvr>
                                        <p:cTn id="74" dur="500"/>
                                        <p:tgtEl>
                                          <p:spTgt spid="50184"/>
                                        </p:tgtEl>
                                      </p:cBhvr>
                                    </p:animEffect>
                                  </p:childTnLst>
                                </p:cTn>
                              </p:par>
                              <p:par>
                                <p:cTn id="75" presetID="10" presetClass="entr" presetSubtype="0" fill="hold" nodeType="withEffect">
                                  <p:stCondLst>
                                    <p:cond delay="0"/>
                                  </p:stCondLst>
                                  <p:childTnLst>
                                    <p:set>
                                      <p:cBhvr>
                                        <p:cTn id="76" dur="1" fill="hold">
                                          <p:stCondLst>
                                            <p:cond delay="0"/>
                                          </p:stCondLst>
                                        </p:cTn>
                                        <p:tgtEl>
                                          <p:spTgt spid="50196"/>
                                        </p:tgtEl>
                                        <p:attrNameLst>
                                          <p:attrName>style.visibility</p:attrName>
                                        </p:attrNameLst>
                                      </p:cBhvr>
                                      <p:to>
                                        <p:strVal val="visible"/>
                                      </p:to>
                                    </p:set>
                                    <p:animEffect transition="in" filter="fade">
                                      <p:cBhvr>
                                        <p:cTn id="77" dur="500"/>
                                        <p:tgtEl>
                                          <p:spTgt spid="50196"/>
                                        </p:tgtEl>
                                      </p:cBhvr>
                                    </p:animEffect>
                                  </p:childTnLst>
                                </p:cTn>
                              </p:par>
                              <p:par>
                                <p:cTn id="78" presetID="10" presetClass="entr" presetSubtype="0" fill="hold" nodeType="withEffect">
                                  <p:stCondLst>
                                    <p:cond delay="0"/>
                                  </p:stCondLst>
                                  <p:childTnLst>
                                    <p:set>
                                      <p:cBhvr>
                                        <p:cTn id="79" dur="1" fill="hold">
                                          <p:stCondLst>
                                            <p:cond delay="0"/>
                                          </p:stCondLst>
                                        </p:cTn>
                                        <p:tgtEl>
                                          <p:spTgt spid="50195"/>
                                        </p:tgtEl>
                                        <p:attrNameLst>
                                          <p:attrName>style.visibility</p:attrName>
                                        </p:attrNameLst>
                                      </p:cBhvr>
                                      <p:to>
                                        <p:strVal val="visible"/>
                                      </p:to>
                                    </p:set>
                                    <p:animEffect transition="in" filter="fade">
                                      <p:cBhvr>
                                        <p:cTn id="80" dur="500"/>
                                        <p:tgtEl>
                                          <p:spTgt spid="50195"/>
                                        </p:tgtEl>
                                      </p:cBhvr>
                                    </p:animEffect>
                                  </p:childTnLst>
                                </p:cTn>
                              </p:par>
                              <p:par>
                                <p:cTn id="81" presetID="10" presetClass="entr" presetSubtype="0" fill="hold" nodeType="withEffect">
                                  <p:stCondLst>
                                    <p:cond delay="0"/>
                                  </p:stCondLst>
                                  <p:childTnLst>
                                    <p:set>
                                      <p:cBhvr>
                                        <p:cTn id="82" dur="1" fill="hold">
                                          <p:stCondLst>
                                            <p:cond delay="0"/>
                                          </p:stCondLst>
                                        </p:cTn>
                                        <p:tgtEl>
                                          <p:spTgt spid="50204"/>
                                        </p:tgtEl>
                                        <p:attrNameLst>
                                          <p:attrName>style.visibility</p:attrName>
                                        </p:attrNameLst>
                                      </p:cBhvr>
                                      <p:to>
                                        <p:strVal val="visible"/>
                                      </p:to>
                                    </p:set>
                                    <p:animEffect transition="in" filter="fade">
                                      <p:cBhvr>
                                        <p:cTn id="83" dur="500"/>
                                        <p:tgtEl>
                                          <p:spTgt spid="50204"/>
                                        </p:tgtEl>
                                      </p:cBhvr>
                                    </p:animEffect>
                                  </p:childTnLst>
                                </p:cTn>
                              </p:par>
                              <p:par>
                                <p:cTn id="84" presetID="10" presetClass="entr" presetSubtype="0" fill="hold" nodeType="withEffect">
                                  <p:stCondLst>
                                    <p:cond delay="0"/>
                                  </p:stCondLst>
                                  <p:childTnLst>
                                    <p:set>
                                      <p:cBhvr>
                                        <p:cTn id="85" dur="1" fill="hold">
                                          <p:stCondLst>
                                            <p:cond delay="0"/>
                                          </p:stCondLst>
                                        </p:cTn>
                                        <p:tgtEl>
                                          <p:spTgt spid="50203"/>
                                        </p:tgtEl>
                                        <p:attrNameLst>
                                          <p:attrName>style.visibility</p:attrName>
                                        </p:attrNameLst>
                                      </p:cBhvr>
                                      <p:to>
                                        <p:strVal val="visible"/>
                                      </p:to>
                                    </p:set>
                                    <p:animEffect transition="in" filter="fade">
                                      <p:cBhvr>
                                        <p:cTn id="86" dur="500"/>
                                        <p:tgtEl>
                                          <p:spTgt spid="50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P spid="20" grpId="0"/>
      <p:bldP spid="29" grpId="0"/>
      <p:bldP spid="50198" grpId="0"/>
      <p:bldP spid="43" grpId="0"/>
      <p:bldP spid="44" grpId="0"/>
      <p:bldP spid="3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1919288" y="476251"/>
            <a:ext cx="8458200" cy="4176713"/>
          </a:xfrm>
        </p:spPr>
        <p:txBody>
          <a:bodyPr/>
          <a:lstStyle/>
          <a:p>
            <a:pPr marL="0" indent="0" eaLnBrk="1" hangingPunct="1">
              <a:lnSpc>
                <a:spcPct val="120000"/>
              </a:lnSpc>
              <a:buNone/>
            </a:pPr>
            <a:r>
              <a:rPr lang="zh-CN" altLang="en-US" sz="2400">
                <a:ea typeface="黑体" panose="02010609060101010101" pitchFamily="49" charset="-122"/>
              </a:rPr>
              <a:t>亦可推出以浓度或粒子数表示的平衡常数</a:t>
            </a:r>
            <a:r>
              <a:rPr lang="en-US" altLang="zh-CN" sz="2400">
                <a:ea typeface="黑体" panose="02010609060101010101" pitchFamily="49" charset="-122"/>
              </a:rPr>
              <a:t>(</a:t>
            </a:r>
            <a:r>
              <a:rPr lang="en-US" altLang="zh-CN" sz="2400" b="1" i="1">
                <a:ea typeface="黑体" panose="02010609060101010101" pitchFamily="49" charset="-122"/>
              </a:rPr>
              <a:t>K</a:t>
            </a:r>
            <a:r>
              <a:rPr lang="en-US" altLang="zh-CN" sz="2400" b="1" i="1" baseline="-25000">
                <a:ea typeface="黑体" panose="02010609060101010101" pitchFamily="49" charset="-122"/>
              </a:rPr>
              <a:t>C</a:t>
            </a:r>
            <a:r>
              <a:rPr lang="zh-CN" altLang="en-US" sz="2400">
                <a:ea typeface="黑体" panose="02010609060101010101" pitchFamily="49" charset="-122"/>
              </a:rPr>
              <a:t>或</a:t>
            </a:r>
            <a:r>
              <a:rPr lang="en-US" altLang="zh-CN" sz="2400" b="1" i="1">
                <a:ea typeface="黑体" panose="02010609060101010101" pitchFamily="49" charset="-122"/>
              </a:rPr>
              <a:t>K</a:t>
            </a:r>
            <a:r>
              <a:rPr lang="en-US" altLang="zh-CN" sz="2400" b="1" i="1" baseline="-25000">
                <a:ea typeface="黑体" panose="02010609060101010101" pitchFamily="49" charset="-122"/>
              </a:rPr>
              <a:t>N</a:t>
            </a:r>
            <a:r>
              <a:rPr lang="en-US" altLang="zh-CN" sz="2400">
                <a:ea typeface="黑体" panose="02010609060101010101" pitchFamily="49" charset="-122"/>
              </a:rPr>
              <a:t>)</a:t>
            </a:r>
            <a:r>
              <a:rPr lang="zh-CN" altLang="en-US" sz="2400">
                <a:ea typeface="黑体" panose="02010609060101010101" pitchFamily="49" charset="-122"/>
              </a:rPr>
              <a:t>关系式</a:t>
            </a:r>
            <a:r>
              <a:rPr lang="en-US" altLang="zh-CN" sz="2400">
                <a:ea typeface="黑体" panose="02010609060101010101" pitchFamily="49" charset="-122"/>
              </a:rPr>
              <a:t>:</a:t>
            </a:r>
          </a:p>
          <a:p>
            <a:pPr marL="0" indent="0" eaLnBrk="1" hangingPunct="1">
              <a:lnSpc>
                <a:spcPct val="120000"/>
              </a:lnSpc>
              <a:buNone/>
            </a:pPr>
            <a:r>
              <a:rPr lang="en-US" altLang="zh-CN" sz="2400">
                <a:ea typeface="黑体" panose="02010609060101010101" pitchFamily="49" charset="-122"/>
              </a:rPr>
              <a:t>  </a:t>
            </a:r>
          </a:p>
        </p:txBody>
      </p:sp>
      <p:graphicFrame>
        <p:nvGraphicFramePr>
          <p:cNvPr id="51203" name="Object 5"/>
          <p:cNvGraphicFramePr>
            <a:graphicFrameLocks noChangeAspect="1"/>
          </p:cNvGraphicFramePr>
          <p:nvPr/>
        </p:nvGraphicFramePr>
        <p:xfrm>
          <a:off x="2135189" y="1011239"/>
          <a:ext cx="6645275" cy="3000375"/>
        </p:xfrm>
        <a:graphic>
          <a:graphicData uri="http://schemas.openxmlformats.org/presentationml/2006/ole">
            <mc:AlternateContent xmlns:mc="http://schemas.openxmlformats.org/markup-compatibility/2006">
              <mc:Choice xmlns:v="urn:schemas-microsoft-com:vml" Requires="v">
                <p:oleObj spid="_x0000_s48283" name="Equation" r:id="rId3" imgW="3429000" imgH="1549400" progId="Equation.3">
                  <p:embed/>
                </p:oleObj>
              </mc:Choice>
              <mc:Fallback>
                <p:oleObj name="Equation" r:id="rId3" imgW="3429000" imgH="154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1011239"/>
                        <a:ext cx="6645275" cy="30003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4" name="TextBox 7"/>
          <p:cNvSpPr txBox="1">
            <a:spLocks noChangeArrowheads="1"/>
          </p:cNvSpPr>
          <p:nvPr/>
        </p:nvSpPr>
        <p:spPr bwMode="auto">
          <a:xfrm>
            <a:off x="9571038" y="1989139"/>
            <a:ext cx="10525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(4.83)</a:t>
            </a:r>
            <a:endParaRPr lang="zh-CN" altLang="en-US" sz="2800">
              <a:solidFill>
                <a:srgbClr val="FFFFFF"/>
              </a:solidFill>
              <a:ea typeface="隶书" panose="02010509060101010101" pitchFamily="49" charset="-122"/>
            </a:endParaRPr>
          </a:p>
        </p:txBody>
      </p:sp>
      <p:sp>
        <p:nvSpPr>
          <p:cNvPr id="51205" name="TextBox 8"/>
          <p:cNvSpPr txBox="1">
            <a:spLocks noChangeArrowheads="1"/>
          </p:cNvSpPr>
          <p:nvPr/>
        </p:nvSpPr>
        <p:spPr bwMode="auto">
          <a:xfrm>
            <a:off x="9598026" y="3213101"/>
            <a:ext cx="1052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(4.84)</a:t>
            </a:r>
            <a:endParaRPr lang="zh-CN" altLang="en-US" sz="2800">
              <a:solidFill>
                <a:srgbClr val="FFFFFF"/>
              </a:solidFill>
              <a:ea typeface="隶书" panose="02010509060101010101" pitchFamily="49" charset="-122"/>
            </a:endParaRPr>
          </a:p>
        </p:txBody>
      </p:sp>
      <p:graphicFrame>
        <p:nvGraphicFramePr>
          <p:cNvPr id="51206" name="对象 1"/>
          <p:cNvGraphicFramePr>
            <a:graphicFrameLocks noChangeAspect="1"/>
          </p:cNvGraphicFramePr>
          <p:nvPr/>
        </p:nvGraphicFramePr>
        <p:xfrm>
          <a:off x="2185988" y="4073526"/>
          <a:ext cx="2673350" cy="779463"/>
        </p:xfrm>
        <a:graphic>
          <a:graphicData uri="http://schemas.openxmlformats.org/presentationml/2006/ole">
            <mc:AlternateContent xmlns:mc="http://schemas.openxmlformats.org/markup-compatibility/2006">
              <mc:Choice xmlns:v="urn:schemas-microsoft-com:vml" Requires="v">
                <p:oleObj spid="_x0000_s48284" name="公式" r:id="rId5" imgW="1345616" imgH="393529" progId="Equation.3">
                  <p:embed/>
                </p:oleObj>
              </mc:Choice>
              <mc:Fallback>
                <p:oleObj name="公式" r:id="rId5" imgW="1345616"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988" y="4073526"/>
                        <a:ext cx="2673350" cy="7794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7" name="TextBox 2"/>
          <p:cNvSpPr txBox="1">
            <a:spLocks noChangeArrowheads="1"/>
          </p:cNvSpPr>
          <p:nvPr/>
        </p:nvSpPr>
        <p:spPr bwMode="auto">
          <a:xfrm>
            <a:off x="4889500" y="4149725"/>
            <a:ext cx="5778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800">
                <a:solidFill>
                  <a:srgbClr val="FF9900"/>
                </a:solidFill>
                <a:ea typeface="隶书" panose="02010509060101010101" pitchFamily="49" charset="-122"/>
              </a:rPr>
              <a:t>为粒子单位体积的配分函数</a:t>
            </a:r>
          </a:p>
        </p:txBody>
      </p:sp>
      <p:graphicFrame>
        <p:nvGraphicFramePr>
          <p:cNvPr id="51208" name="对象 3"/>
          <p:cNvGraphicFramePr>
            <a:graphicFrameLocks noChangeAspect="1"/>
          </p:cNvGraphicFramePr>
          <p:nvPr/>
        </p:nvGraphicFramePr>
        <p:xfrm>
          <a:off x="2208213" y="4941889"/>
          <a:ext cx="4552950" cy="1474787"/>
        </p:xfrm>
        <a:graphic>
          <a:graphicData uri="http://schemas.openxmlformats.org/presentationml/2006/ole">
            <mc:AlternateContent xmlns:mc="http://schemas.openxmlformats.org/markup-compatibility/2006">
              <mc:Choice xmlns:v="urn:schemas-microsoft-com:vml" Requires="v">
                <p:oleObj spid="_x0000_s48285" name="公式" r:id="rId7" imgW="2349500" imgH="762000" progId="Equation.3">
                  <p:embed/>
                </p:oleObj>
              </mc:Choice>
              <mc:Fallback>
                <p:oleObj name="公式" r:id="rId7" imgW="2349500" imgH="762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8213" y="4941889"/>
                        <a:ext cx="4552950" cy="147478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05836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61319" y="100512"/>
            <a:ext cx="7391400" cy="533400"/>
          </a:xfrm>
        </p:spPr>
        <p:txBody>
          <a:bodyPr/>
          <a:lstStyle/>
          <a:p>
            <a:pPr algn="l" eaLnBrk="1" hangingPunct="1">
              <a:defRPr/>
            </a:pPr>
            <a:r>
              <a:rPr lang="en-US" altLang="zh-CN" sz="3600" b="1" dirty="0">
                <a:latin typeface="+mn-lt"/>
                <a:ea typeface="黑体" panose="02010609060101010101" pitchFamily="49" charset="-122"/>
              </a:rPr>
              <a:t>4.1.2 </a:t>
            </a:r>
            <a:r>
              <a:rPr lang="zh-CN" altLang="en-US" sz="3600" b="1" dirty="0">
                <a:latin typeface="+mn-lt"/>
                <a:ea typeface="黑体" panose="02010609060101010101" pitchFamily="49" charset="-122"/>
              </a:rPr>
              <a:t>气体的热容</a:t>
            </a:r>
          </a:p>
        </p:txBody>
      </p:sp>
      <p:sp>
        <p:nvSpPr>
          <p:cNvPr id="6147" name="Rectangle 4"/>
          <p:cNvSpPr>
            <a:spLocks noGrp="1" noChangeArrowheads="1"/>
          </p:cNvSpPr>
          <p:nvPr>
            <p:ph type="body" idx="1"/>
          </p:nvPr>
        </p:nvSpPr>
        <p:spPr>
          <a:xfrm>
            <a:off x="366811" y="2329949"/>
            <a:ext cx="11458378" cy="1524000"/>
          </a:xfrm>
          <a:noFill/>
        </p:spPr>
        <p:txBody>
          <a:bodyPr/>
          <a:lstStyle/>
          <a:p>
            <a:pPr marL="0" indent="0" algn="just" eaLnBrk="1" hangingPunct="1">
              <a:lnSpc>
                <a:spcPct val="110000"/>
              </a:lnSpc>
              <a:buNone/>
            </a:pPr>
            <a:r>
              <a:rPr lang="zh-CN" altLang="en-US" sz="2400" dirty="0">
                <a:latin typeface="黑体" panose="02010609060101010101" pitchFamily="49" charset="-122"/>
                <a:ea typeface="黑体" panose="02010609060101010101" pitchFamily="49" charset="-122"/>
              </a:rPr>
              <a:t>利用配分函数的析因子性质，体系热容可分解为各单一运动形态的贡献之和</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pPr marL="0" indent="0" algn="just" eaLnBrk="1" hangingPunct="1">
              <a:lnSpc>
                <a:spcPct val="110000"/>
              </a:lnSpc>
              <a:buNone/>
            </a:pPr>
            <a:r>
              <a:rPr lang="zh-CN" altLang="en-US" sz="2400" dirty="0" smtClean="0">
                <a:latin typeface="黑体" panose="02010609060101010101" pitchFamily="49" charset="-122"/>
                <a:ea typeface="黑体" panose="02010609060101010101" pitchFamily="49" charset="-122"/>
              </a:rPr>
              <a:t>则</a:t>
            </a:r>
            <a:r>
              <a:rPr lang="zh-CN" altLang="en-US" sz="2400" dirty="0">
                <a:latin typeface="黑体" panose="02010609060101010101" pitchFamily="49" charset="-122"/>
                <a:ea typeface="黑体" panose="02010609060101010101" pitchFamily="49" charset="-122"/>
              </a:rPr>
              <a:t>有平动、转动和振动等三种运动形式的热容，分别为：</a:t>
            </a:r>
          </a:p>
        </p:txBody>
      </p:sp>
      <p:sp>
        <p:nvSpPr>
          <p:cNvPr id="6148" name="Rectangle 5"/>
          <p:cNvSpPr>
            <a:spLocks noChangeArrowheads="1"/>
          </p:cNvSpPr>
          <p:nvPr/>
        </p:nvSpPr>
        <p:spPr bwMode="auto">
          <a:xfrm>
            <a:off x="7403808" y="797871"/>
            <a:ext cx="494212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fontAlgn="base" hangingPunct="1">
              <a:lnSpc>
                <a:spcPct val="110000"/>
              </a:lnSpc>
              <a:spcBef>
                <a:spcPct val="20000"/>
              </a:spcBef>
              <a:spcAft>
                <a:spcPct val="0"/>
              </a:spcAft>
              <a:buFontTx/>
              <a:buNone/>
            </a:pPr>
            <a:r>
              <a:rPr lang="zh-CN" altLang="en-US" sz="2400" dirty="0" smtClean="0">
                <a:solidFill>
                  <a:srgbClr val="FFFFFF"/>
                </a:solidFill>
                <a:latin typeface="黑体" panose="02010609060101010101" pitchFamily="49" charset="-122"/>
                <a:ea typeface="黑体" panose="02010609060101010101" pitchFamily="49" charset="-122"/>
              </a:rPr>
              <a:t>理想气体</a:t>
            </a:r>
            <a:r>
              <a:rPr lang="zh-CN" altLang="en-US" sz="2400" dirty="0">
                <a:solidFill>
                  <a:srgbClr val="FFFFFF"/>
                </a:solidFill>
                <a:latin typeface="黑体" panose="02010609060101010101" pitchFamily="49" charset="-122"/>
                <a:ea typeface="黑体" panose="02010609060101010101" pitchFamily="49" charset="-122"/>
              </a:rPr>
              <a:t>热容的统计</a:t>
            </a:r>
            <a:r>
              <a:rPr lang="zh-CN" altLang="en-US" sz="2400" dirty="0" smtClean="0">
                <a:solidFill>
                  <a:srgbClr val="FFFFFF"/>
                </a:solidFill>
                <a:latin typeface="黑体" panose="02010609060101010101" pitchFamily="49" charset="-122"/>
                <a:ea typeface="黑体" panose="02010609060101010101" pitchFamily="49" charset="-122"/>
              </a:rPr>
              <a:t>表达式为：</a:t>
            </a:r>
            <a:endParaRPr lang="zh-CN" altLang="en-US" sz="2400" dirty="0">
              <a:solidFill>
                <a:srgbClr val="FFFFFF"/>
              </a:solidFill>
              <a:latin typeface="黑体" panose="02010609060101010101" pitchFamily="49" charset="-122"/>
              <a:ea typeface="黑体" panose="02010609060101010101" pitchFamily="49" charset="-122"/>
            </a:endParaRPr>
          </a:p>
          <a:p>
            <a:pPr algn="just" eaLnBrk="1" fontAlgn="base" hangingPunct="1">
              <a:lnSpc>
                <a:spcPct val="110000"/>
              </a:lnSpc>
              <a:spcBef>
                <a:spcPct val="20000"/>
              </a:spcBef>
              <a:spcAft>
                <a:spcPct val="0"/>
              </a:spcAft>
              <a:buFontTx/>
              <a:buNone/>
            </a:pPr>
            <a:endParaRPr lang="en-US" altLang="zh-CN" sz="2400" dirty="0">
              <a:solidFill>
                <a:srgbClr val="FFFFFF"/>
              </a:solidFill>
              <a:latin typeface="黑体" panose="02010609060101010101" pitchFamily="49" charset="-122"/>
              <a:ea typeface="黑体" panose="02010609060101010101" pitchFamily="49" charset="-122"/>
            </a:endParaRPr>
          </a:p>
        </p:txBody>
      </p:sp>
      <p:graphicFrame>
        <p:nvGraphicFramePr>
          <p:cNvPr id="6149" name="Object 6"/>
          <p:cNvGraphicFramePr>
            <a:graphicFrameLocks noChangeAspect="1"/>
          </p:cNvGraphicFramePr>
          <p:nvPr>
            <p:extLst>
              <p:ext uri="{D42A27DB-BD31-4B8C-83A1-F6EECF244321}">
                <p14:modId xmlns:p14="http://schemas.microsoft.com/office/powerpoint/2010/main" val="3708688169"/>
              </p:ext>
            </p:extLst>
          </p:nvPr>
        </p:nvGraphicFramePr>
        <p:xfrm>
          <a:off x="593725" y="1438274"/>
          <a:ext cx="4019550" cy="849313"/>
        </p:xfrm>
        <a:graphic>
          <a:graphicData uri="http://schemas.openxmlformats.org/presentationml/2006/ole">
            <mc:AlternateContent xmlns:mc="http://schemas.openxmlformats.org/markup-compatibility/2006">
              <mc:Choice xmlns:v="urn:schemas-microsoft-com:vml" Requires="v">
                <p:oleObj spid="_x0000_s4559" name="公式" r:id="rId3" imgW="2286000" imgH="482600" progId="Equation.3">
                  <p:embed/>
                </p:oleObj>
              </mc:Choice>
              <mc:Fallback>
                <p:oleObj name="公式" r:id="rId3" imgW="22860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 y="1438274"/>
                        <a:ext cx="4019550" cy="84931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7"/>
          <p:cNvGraphicFramePr>
            <a:graphicFrameLocks noChangeAspect="1"/>
          </p:cNvGraphicFramePr>
          <p:nvPr>
            <p:extLst>
              <p:ext uri="{D42A27DB-BD31-4B8C-83A1-F6EECF244321}">
                <p14:modId xmlns:p14="http://schemas.microsoft.com/office/powerpoint/2010/main" val="3041340033"/>
              </p:ext>
            </p:extLst>
          </p:nvPr>
        </p:nvGraphicFramePr>
        <p:xfrm>
          <a:off x="4635501" y="1438274"/>
          <a:ext cx="3863975" cy="849312"/>
        </p:xfrm>
        <a:graphic>
          <a:graphicData uri="http://schemas.openxmlformats.org/presentationml/2006/ole">
            <mc:AlternateContent xmlns:mc="http://schemas.openxmlformats.org/markup-compatibility/2006">
              <mc:Choice xmlns:v="urn:schemas-microsoft-com:vml" Requires="v">
                <p:oleObj spid="_x0000_s4560" name="Equation" r:id="rId5" imgW="2197100" imgH="482600" progId="Equation.3">
                  <p:embed/>
                </p:oleObj>
              </mc:Choice>
              <mc:Fallback>
                <p:oleObj name="Equation" r:id="rId5" imgW="21971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1" y="1438274"/>
                        <a:ext cx="3863975" cy="849312"/>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1" name="Object 8"/>
          <p:cNvGraphicFramePr>
            <a:graphicFrameLocks noChangeAspect="1"/>
          </p:cNvGraphicFramePr>
          <p:nvPr>
            <p:extLst>
              <p:ext uri="{D42A27DB-BD31-4B8C-83A1-F6EECF244321}">
                <p14:modId xmlns:p14="http://schemas.microsoft.com/office/powerpoint/2010/main" val="1668381878"/>
              </p:ext>
            </p:extLst>
          </p:nvPr>
        </p:nvGraphicFramePr>
        <p:xfrm>
          <a:off x="535436" y="3223710"/>
          <a:ext cx="6713538" cy="947737"/>
        </p:xfrm>
        <a:graphic>
          <a:graphicData uri="http://schemas.openxmlformats.org/presentationml/2006/ole">
            <mc:AlternateContent xmlns:mc="http://schemas.openxmlformats.org/markup-compatibility/2006">
              <mc:Choice xmlns:v="urn:schemas-microsoft-com:vml" Requires="v">
                <p:oleObj spid="_x0000_s4561" name="Equation" r:id="rId7" imgW="3238500" imgH="457200" progId="Equation.3">
                  <p:embed/>
                </p:oleObj>
              </mc:Choice>
              <mc:Fallback>
                <p:oleObj name="Equation" r:id="rId7" imgW="32385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436" y="3223710"/>
                        <a:ext cx="6713538" cy="94773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2" name="Object 9"/>
          <p:cNvGraphicFramePr>
            <a:graphicFrameLocks noChangeAspect="1"/>
          </p:cNvGraphicFramePr>
          <p:nvPr>
            <p:extLst>
              <p:ext uri="{D42A27DB-BD31-4B8C-83A1-F6EECF244321}">
                <p14:modId xmlns:p14="http://schemas.microsoft.com/office/powerpoint/2010/main" val="2080816019"/>
              </p:ext>
            </p:extLst>
          </p:nvPr>
        </p:nvGraphicFramePr>
        <p:xfrm>
          <a:off x="535436" y="4222298"/>
          <a:ext cx="6480175" cy="530225"/>
        </p:xfrm>
        <a:graphic>
          <a:graphicData uri="http://schemas.openxmlformats.org/presentationml/2006/ole">
            <mc:AlternateContent xmlns:mc="http://schemas.openxmlformats.org/markup-compatibility/2006">
              <mc:Choice xmlns:v="urn:schemas-microsoft-com:vml" Requires="v">
                <p:oleObj spid="_x0000_s4562" name="Equation" r:id="rId9" imgW="3098800" imgH="254000" progId="Equation.3">
                  <p:embed/>
                </p:oleObj>
              </mc:Choice>
              <mc:Fallback>
                <p:oleObj name="Equation" r:id="rId9" imgW="3098800" imgH="254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436" y="4222298"/>
                        <a:ext cx="6480175" cy="5302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3" name="TextBox 8"/>
          <p:cNvSpPr txBox="1">
            <a:spLocks noChangeArrowheads="1"/>
          </p:cNvSpPr>
          <p:nvPr/>
        </p:nvSpPr>
        <p:spPr bwMode="auto">
          <a:xfrm>
            <a:off x="10277464" y="1704214"/>
            <a:ext cx="172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400" dirty="0">
                <a:solidFill>
                  <a:srgbClr val="FFFFFF"/>
                </a:solidFill>
                <a:ea typeface="隶书" panose="02010509060101010101" pitchFamily="49" charset="-122"/>
              </a:rPr>
              <a:t>（</a:t>
            </a:r>
            <a:r>
              <a:rPr lang="en-US" altLang="zh-CN" sz="2400" dirty="0">
                <a:solidFill>
                  <a:srgbClr val="FFFFFF"/>
                </a:solidFill>
                <a:ea typeface="隶书" panose="02010509060101010101" pitchFamily="49" charset="-122"/>
              </a:rPr>
              <a:t>4.8</a:t>
            </a:r>
            <a:r>
              <a:rPr lang="zh-CN" altLang="en-US" sz="2400" dirty="0">
                <a:solidFill>
                  <a:srgbClr val="FFFFFF"/>
                </a:solidFill>
                <a:ea typeface="隶书" panose="02010509060101010101" pitchFamily="49" charset="-122"/>
              </a:rPr>
              <a:t>）</a:t>
            </a:r>
          </a:p>
        </p:txBody>
      </p:sp>
      <p:sp>
        <p:nvSpPr>
          <p:cNvPr id="6154" name="TextBox 9"/>
          <p:cNvSpPr txBox="1">
            <a:spLocks noChangeArrowheads="1"/>
          </p:cNvSpPr>
          <p:nvPr/>
        </p:nvSpPr>
        <p:spPr bwMode="auto">
          <a:xfrm>
            <a:off x="10348612" y="3805817"/>
            <a:ext cx="1728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400" dirty="0">
                <a:solidFill>
                  <a:srgbClr val="FFFFFF"/>
                </a:solidFill>
                <a:ea typeface="隶书" panose="02010509060101010101" pitchFamily="49" charset="-122"/>
              </a:rPr>
              <a:t>（</a:t>
            </a:r>
            <a:r>
              <a:rPr lang="en-US" altLang="zh-CN" sz="2400" dirty="0">
                <a:solidFill>
                  <a:srgbClr val="FFFFFF"/>
                </a:solidFill>
                <a:ea typeface="隶书" panose="02010509060101010101" pitchFamily="49" charset="-122"/>
              </a:rPr>
              <a:t>4</a:t>
            </a:r>
            <a:r>
              <a:rPr lang="en-US" altLang="zh-CN" sz="2400" dirty="0" smtClean="0">
                <a:solidFill>
                  <a:srgbClr val="FFFFFF"/>
                </a:solidFill>
                <a:ea typeface="隶书" panose="02010509060101010101" pitchFamily="49" charset="-122"/>
              </a:rPr>
              <a:t>.  9</a:t>
            </a:r>
            <a:r>
              <a:rPr lang="zh-CN" altLang="en-US" sz="2400" dirty="0">
                <a:solidFill>
                  <a:srgbClr val="FFFFFF"/>
                </a:solidFill>
                <a:ea typeface="隶书" panose="02010509060101010101" pitchFamily="49" charset="-122"/>
              </a:rPr>
              <a:t>）</a:t>
            </a:r>
          </a:p>
        </p:txBody>
      </p:sp>
      <p:graphicFrame>
        <p:nvGraphicFramePr>
          <p:cNvPr id="6155" name="对象 1"/>
          <p:cNvGraphicFramePr>
            <a:graphicFrameLocks noChangeAspect="1"/>
          </p:cNvGraphicFramePr>
          <p:nvPr>
            <p:extLst>
              <p:ext uri="{D42A27DB-BD31-4B8C-83A1-F6EECF244321}">
                <p14:modId xmlns:p14="http://schemas.microsoft.com/office/powerpoint/2010/main" val="3230087298"/>
              </p:ext>
            </p:extLst>
          </p:nvPr>
        </p:nvGraphicFramePr>
        <p:xfrm>
          <a:off x="593725" y="646112"/>
          <a:ext cx="1787525" cy="747713"/>
        </p:xfrm>
        <a:graphic>
          <a:graphicData uri="http://schemas.openxmlformats.org/presentationml/2006/ole">
            <mc:AlternateContent xmlns:mc="http://schemas.openxmlformats.org/markup-compatibility/2006">
              <mc:Choice xmlns:v="urn:schemas-microsoft-com:vml" Requires="v">
                <p:oleObj spid="_x0000_s4563" name="公式" r:id="rId11" imgW="1155700" imgH="482600" progId="Equation.3">
                  <p:embed/>
                </p:oleObj>
              </mc:Choice>
              <mc:Fallback>
                <p:oleObj name="公式" r:id="rId11" imgW="1155700" imgH="482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725" y="646112"/>
                        <a:ext cx="1787525" cy="7477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6" name="对象 2"/>
          <p:cNvGraphicFramePr>
            <a:graphicFrameLocks noChangeAspect="1"/>
          </p:cNvGraphicFramePr>
          <p:nvPr>
            <p:extLst>
              <p:ext uri="{D42A27DB-BD31-4B8C-83A1-F6EECF244321}">
                <p14:modId xmlns:p14="http://schemas.microsoft.com/office/powerpoint/2010/main" val="168151151"/>
              </p:ext>
            </p:extLst>
          </p:nvPr>
        </p:nvGraphicFramePr>
        <p:xfrm>
          <a:off x="2359397" y="686300"/>
          <a:ext cx="1001712" cy="628650"/>
        </p:xfrm>
        <a:graphic>
          <a:graphicData uri="http://schemas.openxmlformats.org/presentationml/2006/ole">
            <mc:AlternateContent xmlns:mc="http://schemas.openxmlformats.org/markup-compatibility/2006">
              <mc:Choice xmlns:v="urn:schemas-microsoft-com:vml" Requires="v">
                <p:oleObj spid="_x0000_s4564" name="公式" r:id="rId13" imgW="444307" imgH="279279" progId="Equation.3">
                  <p:embed/>
                </p:oleObj>
              </mc:Choice>
              <mc:Fallback>
                <p:oleObj name="公式" r:id="rId13" imgW="444307" imgH="27927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59397" y="686300"/>
                        <a:ext cx="1001712" cy="6286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7" name="TextBox 13"/>
          <p:cNvSpPr txBox="1">
            <a:spLocks noChangeArrowheads="1"/>
          </p:cNvSpPr>
          <p:nvPr/>
        </p:nvSpPr>
        <p:spPr bwMode="auto">
          <a:xfrm>
            <a:off x="10396247" y="4252189"/>
            <a:ext cx="172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400" dirty="0">
                <a:solidFill>
                  <a:srgbClr val="FFFFFF"/>
                </a:solidFill>
                <a:ea typeface="隶书" panose="02010509060101010101" pitchFamily="49" charset="-122"/>
              </a:rPr>
              <a:t>（</a:t>
            </a:r>
            <a:r>
              <a:rPr lang="en-US" altLang="zh-CN" sz="2400" dirty="0">
                <a:solidFill>
                  <a:srgbClr val="FFFFFF"/>
                </a:solidFill>
                <a:ea typeface="隶书" panose="02010509060101010101" pitchFamily="49" charset="-122"/>
              </a:rPr>
              <a:t>4.10</a:t>
            </a:r>
            <a:r>
              <a:rPr lang="zh-CN" altLang="en-US" sz="2400" dirty="0">
                <a:solidFill>
                  <a:srgbClr val="FFFFFF"/>
                </a:solidFill>
                <a:ea typeface="隶书" panose="02010509060101010101" pitchFamily="49" charset="-122"/>
              </a:rPr>
              <a:t>）</a:t>
            </a:r>
          </a:p>
        </p:txBody>
      </p:sp>
      <p:sp>
        <p:nvSpPr>
          <p:cNvPr id="16" name="Rectangle 3"/>
          <p:cNvSpPr txBox="1">
            <a:spLocks noChangeArrowheads="1"/>
          </p:cNvSpPr>
          <p:nvPr/>
        </p:nvSpPr>
        <p:spPr bwMode="auto">
          <a:xfrm>
            <a:off x="593725" y="4803374"/>
            <a:ext cx="7905752"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85750" indent="-285750" eaLnBrk="1" hangingPunct="1">
              <a:defRPr/>
            </a:pPr>
            <a:r>
              <a:rPr lang="zh-CN" altLang="en-US" sz="2400" kern="0" dirty="0">
                <a:solidFill>
                  <a:srgbClr val="FFFFFF"/>
                </a:solidFill>
                <a:latin typeface="黑体" panose="02010609060101010101" pitchFamily="49" charset="-122"/>
                <a:ea typeface="黑体" panose="02010609060101010101" pitchFamily="49" charset="-122"/>
              </a:rPr>
              <a:t>例如，对双原子分子而言</a:t>
            </a:r>
            <a:r>
              <a:rPr lang="zh-CN" altLang="en-US" sz="2400" kern="0" dirty="0" smtClean="0">
                <a:solidFill>
                  <a:srgbClr val="FFFFFF"/>
                </a:solidFill>
                <a:latin typeface="黑体" panose="02010609060101010101" pitchFamily="49" charset="-122"/>
                <a:ea typeface="黑体" panose="02010609060101010101" pitchFamily="49" charset="-122"/>
              </a:rPr>
              <a:t>，其</a:t>
            </a:r>
            <a:r>
              <a:rPr lang="zh-CN" altLang="en-US" sz="2400" kern="0" dirty="0">
                <a:solidFill>
                  <a:srgbClr val="FFFFFF"/>
                </a:solidFill>
                <a:latin typeface="黑体" panose="02010609060101010101" pitchFamily="49" charset="-122"/>
                <a:ea typeface="黑体" panose="02010609060101010101" pitchFamily="49" charset="-122"/>
              </a:rPr>
              <a:t>摩尔热容当为：</a:t>
            </a:r>
          </a:p>
          <a:p>
            <a:pPr marL="285750" indent="-285750" eaLnBrk="1" hangingPunct="1">
              <a:buNone/>
              <a:defRPr/>
            </a:pPr>
            <a:endParaRPr lang="en-US" altLang="zh-CN" sz="2400" i="1" kern="0" dirty="0">
              <a:solidFill>
                <a:srgbClr val="FFFF00"/>
              </a:solidFill>
              <a:latin typeface="黑体" panose="02010609060101010101" pitchFamily="49" charset="-122"/>
              <a:ea typeface="黑体" panose="02010609060101010101" pitchFamily="49" charset="-122"/>
              <a:sym typeface="Symbol" pitchFamily="18" charset="2"/>
            </a:endParaRPr>
          </a:p>
        </p:txBody>
      </p:sp>
      <p:graphicFrame>
        <p:nvGraphicFramePr>
          <p:cNvPr id="6159" name="Object 8"/>
          <p:cNvGraphicFramePr>
            <a:graphicFrameLocks noChangeAspect="1"/>
          </p:cNvGraphicFramePr>
          <p:nvPr>
            <p:extLst>
              <p:ext uri="{D42A27DB-BD31-4B8C-83A1-F6EECF244321}">
                <p14:modId xmlns:p14="http://schemas.microsoft.com/office/powerpoint/2010/main" val="893094045"/>
              </p:ext>
            </p:extLst>
          </p:nvPr>
        </p:nvGraphicFramePr>
        <p:xfrm>
          <a:off x="1943855" y="5291209"/>
          <a:ext cx="6905625" cy="998538"/>
        </p:xfrm>
        <a:graphic>
          <a:graphicData uri="http://schemas.openxmlformats.org/presentationml/2006/ole">
            <mc:AlternateContent xmlns:mc="http://schemas.openxmlformats.org/markup-compatibility/2006">
              <mc:Choice xmlns:v="urn:schemas-microsoft-com:vml" Requires="v">
                <p:oleObj spid="_x0000_s4565" name="公式" r:id="rId15" imgW="3073400" imgH="444500" progId="Equation.3">
                  <p:embed/>
                </p:oleObj>
              </mc:Choice>
              <mc:Fallback>
                <p:oleObj name="公式" r:id="rId15" imgW="3073400" imgH="4445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3855" y="5291209"/>
                        <a:ext cx="6905625" cy="99853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右箭头 1"/>
          <p:cNvSpPr/>
          <p:nvPr/>
        </p:nvSpPr>
        <p:spPr bwMode="auto">
          <a:xfrm>
            <a:off x="3382962" y="939302"/>
            <a:ext cx="198183" cy="15171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zh-CN" altLang="en-US" sz="2800" b="0" i="0" u="none" strike="noStrike" cap="none" normalizeH="0" baseline="0" smtClean="0">
              <a:ln>
                <a:noFill/>
              </a:ln>
              <a:solidFill>
                <a:schemeClr val="tx1"/>
              </a:solidFill>
              <a:effectLst/>
              <a:latin typeface="Times New Roman" charset="0"/>
              <a:ea typeface="隶书" pitchFamily="49" charset="-122"/>
            </a:endParaRPr>
          </a:p>
        </p:txBody>
      </p:sp>
      <p:sp>
        <p:nvSpPr>
          <p:cNvPr id="3" name="文本框 2"/>
          <p:cNvSpPr txBox="1"/>
          <p:nvPr/>
        </p:nvSpPr>
        <p:spPr>
          <a:xfrm>
            <a:off x="9962194" y="2805167"/>
            <a:ext cx="2115206" cy="1015663"/>
          </a:xfrm>
          <a:prstGeom prst="rect">
            <a:avLst/>
          </a:prstGeom>
          <a:noFill/>
        </p:spPr>
        <p:txBody>
          <a:bodyPr wrap="square" rtlCol="0">
            <a:spAutoFit/>
          </a:bodyPr>
          <a:lstStyle/>
          <a:p>
            <a:r>
              <a:rPr lang="zh-CN" altLang="en-US" sz="2000" dirty="0" smtClean="0">
                <a:solidFill>
                  <a:schemeClr val="tx2"/>
                </a:solidFill>
                <a:latin typeface="微软雅黑" panose="020B0503020204020204" pitchFamily="34" charset="-122"/>
                <a:ea typeface="微软雅黑" panose="020B0503020204020204" pitchFamily="34" charset="-122"/>
              </a:rPr>
              <a:t>为何一般不考虑其电子运动对热容的贡献？</a:t>
            </a:r>
            <a:endParaRPr lang="zh-CN" altLang="en-US" sz="2000" dirty="0">
              <a:solidFill>
                <a:schemeClr val="tx2"/>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4" name="文本框 3"/>
              <p:cNvSpPr txBox="1"/>
              <p:nvPr/>
            </p:nvSpPr>
            <p:spPr>
              <a:xfrm>
                <a:off x="3602998" y="628274"/>
                <a:ext cx="3848298" cy="733342"/>
              </a:xfrm>
              <a:prstGeom prst="rect">
                <a:avLst/>
              </a:prstGeom>
              <a:solidFill>
                <a:schemeClr val="tx2">
                  <a:lumMod val="20000"/>
                  <a:lumOff val="80000"/>
                </a:schemeClr>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zh-CN" altLang="en-US" sz="2000" i="1" smtClean="0">
                              <a:solidFill>
                                <a:schemeClr val="bg2"/>
                              </a:solidFill>
                              <a:latin typeface="Cambria Math" panose="02040503050406030204" pitchFamily="18" charset="0"/>
                            </a:rPr>
                          </m:ctrlPr>
                        </m:accPr>
                        <m:e>
                          <m:r>
                            <a:rPr lang="en-US" altLang="zh-CN" sz="2000" b="0" i="1" smtClean="0">
                              <a:solidFill>
                                <a:schemeClr val="bg2"/>
                              </a:solidFill>
                              <a:latin typeface="Cambria Math" panose="02040503050406030204" pitchFamily="18" charset="0"/>
                            </a:rPr>
                            <m:t>𝑈</m:t>
                          </m:r>
                        </m:e>
                      </m:acc>
                      <m:r>
                        <a:rPr lang="en-US" altLang="zh-CN" sz="2000" b="0" i="1" smtClean="0">
                          <a:solidFill>
                            <a:schemeClr val="bg2"/>
                          </a:solidFill>
                          <a:latin typeface="Cambria Math" panose="02040503050406030204" pitchFamily="18" charset="0"/>
                        </a:rPr>
                        <m:t>=</m:t>
                      </m:r>
                      <m:r>
                        <a:rPr lang="en-US" altLang="zh-CN" sz="2000" b="0" i="1" smtClean="0">
                          <a:solidFill>
                            <a:schemeClr val="bg2"/>
                          </a:solidFill>
                          <a:latin typeface="Cambria Math" panose="02040503050406030204" pitchFamily="18" charset="0"/>
                        </a:rPr>
                        <m:t>𝑁</m:t>
                      </m:r>
                      <m:sSub>
                        <m:sSubPr>
                          <m:ctrlPr>
                            <a:rPr lang="en-US" altLang="zh-CN" sz="2000" b="0" i="1" smtClean="0">
                              <a:solidFill>
                                <a:schemeClr val="bg2"/>
                              </a:solidFill>
                              <a:latin typeface="Cambria Math" panose="02040503050406030204" pitchFamily="18" charset="0"/>
                            </a:rPr>
                          </m:ctrlPr>
                        </m:sSubPr>
                        <m:e>
                          <m:d>
                            <m:dPr>
                              <m:ctrlPr>
                                <a:rPr lang="en-US" altLang="zh-CN" sz="2000" b="0" i="1" smtClean="0">
                                  <a:solidFill>
                                    <a:schemeClr val="bg2"/>
                                  </a:solidFill>
                                  <a:latin typeface="Cambria Math" panose="02040503050406030204" pitchFamily="18" charset="0"/>
                                </a:rPr>
                              </m:ctrlPr>
                            </m:dPr>
                            <m:e>
                              <m:f>
                                <m:fPr>
                                  <m:ctrlPr>
                                    <a:rPr lang="en-US" altLang="zh-CN" sz="2000" b="0" i="1" smtClean="0">
                                      <a:solidFill>
                                        <a:schemeClr val="bg2"/>
                                      </a:solidFill>
                                      <a:latin typeface="Cambria Math" panose="02040503050406030204" pitchFamily="18" charset="0"/>
                                    </a:rPr>
                                  </m:ctrlPr>
                                </m:fPr>
                                <m:num>
                                  <m:r>
                                    <a:rPr lang="zh-CN" altLang="en-US" sz="2000" b="0" i="1" smtClean="0">
                                      <a:solidFill>
                                        <a:schemeClr val="bg2"/>
                                      </a:solidFill>
                                      <a:latin typeface="Cambria Math" panose="02040503050406030204" pitchFamily="18" charset="0"/>
                                    </a:rPr>
                                    <m:t>𝜕</m:t>
                                  </m:r>
                                  <m:r>
                                    <a:rPr lang="en-US" altLang="zh-CN" sz="2000" b="0" i="1" smtClean="0">
                                      <a:solidFill>
                                        <a:schemeClr val="bg2"/>
                                      </a:solidFill>
                                      <a:latin typeface="Cambria Math" panose="02040503050406030204" pitchFamily="18" charset="0"/>
                                    </a:rPr>
                                    <m:t>𝑙𝑛𝑞</m:t>
                                  </m:r>
                                </m:num>
                                <m:den>
                                  <m:r>
                                    <a:rPr lang="zh-CN" altLang="en-US" sz="2000" b="0" i="1" smtClean="0">
                                      <a:solidFill>
                                        <a:schemeClr val="bg2"/>
                                      </a:solidFill>
                                      <a:latin typeface="Cambria Math" panose="02040503050406030204" pitchFamily="18" charset="0"/>
                                    </a:rPr>
                                    <m:t>𝜕𝛽</m:t>
                                  </m:r>
                                </m:den>
                              </m:f>
                            </m:e>
                          </m:d>
                        </m:e>
                        <m:sub>
                          <m:r>
                            <a:rPr lang="en-US" altLang="zh-CN" sz="2000" b="0" i="1" smtClean="0">
                              <a:solidFill>
                                <a:schemeClr val="bg2"/>
                              </a:solidFill>
                              <a:latin typeface="Cambria Math" panose="02040503050406030204" pitchFamily="18" charset="0"/>
                            </a:rPr>
                            <m:t>𝑉</m:t>
                          </m:r>
                        </m:sub>
                      </m:sSub>
                      <m:r>
                        <a:rPr lang="en-US" altLang="zh-CN" sz="2000" i="1">
                          <a:solidFill>
                            <a:schemeClr val="bg2"/>
                          </a:solidFill>
                          <a:latin typeface="Cambria Math" panose="02040503050406030204" pitchFamily="18" charset="0"/>
                        </a:rPr>
                        <m:t>=</m:t>
                      </m:r>
                      <m:r>
                        <a:rPr lang="en-US" altLang="zh-CN" sz="2000" i="1">
                          <a:solidFill>
                            <a:schemeClr val="bg2"/>
                          </a:solidFill>
                          <a:latin typeface="Cambria Math" panose="02040503050406030204" pitchFamily="18" charset="0"/>
                        </a:rPr>
                        <m:t>𝑁𝑘</m:t>
                      </m:r>
                      <m:sSup>
                        <m:sSupPr>
                          <m:ctrlPr>
                            <a:rPr lang="en-US" altLang="zh-CN" sz="2000" b="0" i="1" smtClean="0">
                              <a:solidFill>
                                <a:schemeClr val="bg2"/>
                              </a:solidFill>
                              <a:latin typeface="Cambria Math" panose="02040503050406030204" pitchFamily="18" charset="0"/>
                            </a:rPr>
                          </m:ctrlPr>
                        </m:sSupPr>
                        <m:e>
                          <m:r>
                            <a:rPr lang="en-US" altLang="zh-CN" sz="2000" b="0" i="1" smtClean="0">
                              <a:solidFill>
                                <a:schemeClr val="bg2"/>
                              </a:solidFill>
                              <a:latin typeface="Cambria Math" panose="02040503050406030204" pitchFamily="18" charset="0"/>
                            </a:rPr>
                            <m:t>𝑇</m:t>
                          </m:r>
                        </m:e>
                        <m:sup>
                          <m:r>
                            <a:rPr lang="en-US" altLang="zh-CN" sz="2000" b="0" i="1" smtClean="0">
                              <a:solidFill>
                                <a:schemeClr val="bg2"/>
                              </a:solidFill>
                              <a:latin typeface="Cambria Math" panose="02040503050406030204" pitchFamily="18" charset="0"/>
                            </a:rPr>
                            <m:t>2</m:t>
                          </m:r>
                        </m:sup>
                      </m:sSup>
                      <m:sSub>
                        <m:sSubPr>
                          <m:ctrlPr>
                            <a:rPr lang="en-US" altLang="zh-CN" sz="2000" i="1">
                              <a:solidFill>
                                <a:schemeClr val="bg2"/>
                              </a:solidFill>
                              <a:latin typeface="Cambria Math" panose="02040503050406030204" pitchFamily="18" charset="0"/>
                            </a:rPr>
                          </m:ctrlPr>
                        </m:sSubPr>
                        <m:e>
                          <m:d>
                            <m:dPr>
                              <m:ctrlPr>
                                <a:rPr lang="en-US" altLang="zh-CN" sz="2000" i="1">
                                  <a:solidFill>
                                    <a:schemeClr val="bg2"/>
                                  </a:solidFill>
                                  <a:latin typeface="Cambria Math" panose="02040503050406030204" pitchFamily="18" charset="0"/>
                                </a:rPr>
                              </m:ctrlPr>
                            </m:dPr>
                            <m:e>
                              <m:f>
                                <m:fPr>
                                  <m:ctrlPr>
                                    <a:rPr lang="en-US" altLang="zh-CN" sz="2000" i="1">
                                      <a:solidFill>
                                        <a:schemeClr val="bg2"/>
                                      </a:solidFill>
                                      <a:latin typeface="Cambria Math" panose="02040503050406030204" pitchFamily="18" charset="0"/>
                                    </a:rPr>
                                  </m:ctrlPr>
                                </m:fPr>
                                <m:num>
                                  <m:r>
                                    <a:rPr lang="zh-CN" altLang="en-US" sz="2000" i="1">
                                      <a:solidFill>
                                        <a:schemeClr val="bg2"/>
                                      </a:solidFill>
                                      <a:latin typeface="Cambria Math" panose="02040503050406030204" pitchFamily="18" charset="0"/>
                                    </a:rPr>
                                    <m:t>𝜕</m:t>
                                  </m:r>
                                  <m:r>
                                    <a:rPr lang="en-US" altLang="zh-CN" sz="2000" i="1">
                                      <a:solidFill>
                                        <a:schemeClr val="bg2"/>
                                      </a:solidFill>
                                      <a:latin typeface="Cambria Math" panose="02040503050406030204" pitchFamily="18" charset="0"/>
                                    </a:rPr>
                                    <m:t>𝑙𝑛𝑞</m:t>
                                  </m:r>
                                </m:num>
                                <m:den>
                                  <m:r>
                                    <a:rPr lang="zh-CN" altLang="en-US" sz="2000" i="1">
                                      <a:solidFill>
                                        <a:schemeClr val="bg2"/>
                                      </a:solidFill>
                                      <a:latin typeface="Cambria Math" panose="02040503050406030204" pitchFamily="18" charset="0"/>
                                    </a:rPr>
                                    <m:t>𝜕</m:t>
                                  </m:r>
                                  <m:r>
                                    <a:rPr lang="en-US" altLang="zh-CN" sz="2000" b="0" i="1" smtClean="0">
                                      <a:solidFill>
                                        <a:schemeClr val="bg2"/>
                                      </a:solidFill>
                                      <a:latin typeface="Cambria Math" panose="02040503050406030204" pitchFamily="18" charset="0"/>
                                    </a:rPr>
                                    <m:t>𝑇</m:t>
                                  </m:r>
                                </m:den>
                              </m:f>
                            </m:e>
                          </m:d>
                        </m:e>
                        <m:sub>
                          <m:r>
                            <a:rPr lang="en-US" altLang="zh-CN" sz="2000" i="1">
                              <a:solidFill>
                                <a:schemeClr val="bg2"/>
                              </a:solidFill>
                              <a:latin typeface="Cambria Math" panose="02040503050406030204" pitchFamily="18" charset="0"/>
                            </a:rPr>
                            <m:t>𝑉</m:t>
                          </m:r>
                        </m:sub>
                      </m:sSub>
                    </m:oMath>
                  </m:oMathPara>
                </a14:m>
                <a:endParaRPr lang="zh-CN" altLang="en-US" sz="2000" dirty="0">
                  <a:solidFill>
                    <a:schemeClr val="bg2"/>
                  </a:solidFill>
                </a:endParaRPr>
              </a:p>
            </p:txBody>
          </p:sp>
        </mc:Choice>
        <mc:Fallback>
          <p:sp>
            <p:nvSpPr>
              <p:cNvPr id="4" name="文本框 3"/>
              <p:cNvSpPr txBox="1">
                <a:spLocks noRot="1" noChangeAspect="1" noMove="1" noResize="1" noEditPoints="1" noAdjustHandles="1" noChangeArrowheads="1" noChangeShapeType="1" noTextEdit="1"/>
              </p:cNvSpPr>
              <p:nvPr/>
            </p:nvSpPr>
            <p:spPr>
              <a:xfrm>
                <a:off x="3602998" y="628274"/>
                <a:ext cx="3848298" cy="733342"/>
              </a:xfrm>
              <a:prstGeom prst="rect">
                <a:avLst/>
              </a:prstGeom>
              <a:blipFill rotWithShape="0">
                <a:blip r:embed="rId1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61196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par>
                                <p:cTn id="8" presetID="10" presetClass="entr" presetSubtype="0"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fade">
                                      <p:cBhvr>
                                        <p:cTn id="10" dur="500"/>
                                        <p:tgtEl>
                                          <p:spTgt spid="61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53"/>
                                        </p:tgtEl>
                                        <p:attrNameLst>
                                          <p:attrName>style.visibility</p:attrName>
                                        </p:attrNameLst>
                                      </p:cBhvr>
                                      <p:to>
                                        <p:strVal val="visible"/>
                                      </p:to>
                                    </p:set>
                                    <p:animEffect transition="in" filter="fade">
                                      <p:cBhvr>
                                        <p:cTn id="13" dur="500"/>
                                        <p:tgtEl>
                                          <p:spTgt spid="615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47">
                                            <p:txEl>
                                              <p:pRg st="0" end="0"/>
                                            </p:txEl>
                                          </p:spTgt>
                                        </p:tgtEl>
                                        <p:attrNameLst>
                                          <p:attrName>style.visibility</p:attrName>
                                        </p:attrNameLst>
                                      </p:cBhvr>
                                      <p:to>
                                        <p:strVal val="visible"/>
                                      </p:to>
                                    </p:set>
                                    <p:animEffect transition="in" filter="fade">
                                      <p:cBhvr>
                                        <p:cTn id="18" dur="500"/>
                                        <p:tgtEl>
                                          <p:spTgt spid="614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47">
                                            <p:txEl>
                                              <p:pRg st="1" end="1"/>
                                            </p:txEl>
                                          </p:spTgt>
                                        </p:tgtEl>
                                        <p:attrNameLst>
                                          <p:attrName>style.visibility</p:attrName>
                                        </p:attrNameLst>
                                      </p:cBhvr>
                                      <p:to>
                                        <p:strVal val="visible"/>
                                      </p:to>
                                    </p:set>
                                    <p:animEffect transition="in" filter="fade">
                                      <p:cBhvr>
                                        <p:cTn id="23" dur="500"/>
                                        <p:tgtEl>
                                          <p:spTgt spid="6147">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151"/>
                                        </p:tgtEl>
                                        <p:attrNameLst>
                                          <p:attrName>style.visibility</p:attrName>
                                        </p:attrNameLst>
                                      </p:cBhvr>
                                      <p:to>
                                        <p:strVal val="visible"/>
                                      </p:to>
                                    </p:set>
                                    <p:animEffect transition="in" filter="fade">
                                      <p:cBhvr>
                                        <p:cTn id="26" dur="500"/>
                                        <p:tgtEl>
                                          <p:spTgt spid="6151"/>
                                        </p:tgtEl>
                                      </p:cBhvr>
                                    </p:animEffect>
                                  </p:childTnLst>
                                </p:cTn>
                              </p:par>
                              <p:par>
                                <p:cTn id="27" presetID="10" presetClass="entr" presetSubtype="0" fill="hold" nodeType="withEffect">
                                  <p:stCondLst>
                                    <p:cond delay="0"/>
                                  </p:stCondLst>
                                  <p:childTnLst>
                                    <p:set>
                                      <p:cBhvr>
                                        <p:cTn id="28" dur="1" fill="hold">
                                          <p:stCondLst>
                                            <p:cond delay="0"/>
                                          </p:stCondLst>
                                        </p:cTn>
                                        <p:tgtEl>
                                          <p:spTgt spid="6152"/>
                                        </p:tgtEl>
                                        <p:attrNameLst>
                                          <p:attrName>style.visibility</p:attrName>
                                        </p:attrNameLst>
                                      </p:cBhvr>
                                      <p:to>
                                        <p:strVal val="visible"/>
                                      </p:to>
                                    </p:set>
                                    <p:animEffect transition="in" filter="fade">
                                      <p:cBhvr>
                                        <p:cTn id="29" dur="500"/>
                                        <p:tgtEl>
                                          <p:spTgt spid="61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154"/>
                                        </p:tgtEl>
                                        <p:attrNameLst>
                                          <p:attrName>style.visibility</p:attrName>
                                        </p:attrNameLst>
                                      </p:cBhvr>
                                      <p:to>
                                        <p:strVal val="visible"/>
                                      </p:to>
                                    </p:set>
                                    <p:animEffect transition="in" filter="fade">
                                      <p:cBhvr>
                                        <p:cTn id="32" dur="500"/>
                                        <p:tgtEl>
                                          <p:spTgt spid="61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157"/>
                                        </p:tgtEl>
                                        <p:attrNameLst>
                                          <p:attrName>style.visibility</p:attrName>
                                        </p:attrNameLst>
                                      </p:cBhvr>
                                      <p:to>
                                        <p:strVal val="visible"/>
                                      </p:to>
                                    </p:set>
                                    <p:animEffect transition="in" filter="fade">
                                      <p:cBhvr>
                                        <p:cTn id="35" dur="500"/>
                                        <p:tgtEl>
                                          <p:spTgt spid="615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159"/>
                                        </p:tgtEl>
                                        <p:attrNameLst>
                                          <p:attrName>style.visibility</p:attrName>
                                        </p:attrNameLst>
                                      </p:cBhvr>
                                      <p:to>
                                        <p:strVal val="visible"/>
                                      </p:to>
                                    </p:set>
                                    <p:animEffect transition="in" filter="fade">
                                      <p:cBhvr>
                                        <p:cTn id="48"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3" grpId="0"/>
      <p:bldP spid="6154" grpId="0"/>
      <p:bldP spid="6157" grpId="0"/>
      <p:bldP spid="16"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92313" y="260350"/>
            <a:ext cx="5181600" cy="533400"/>
          </a:xfrm>
        </p:spPr>
        <p:txBody>
          <a:bodyPr/>
          <a:lstStyle/>
          <a:p>
            <a:pPr algn="l" eaLnBrk="1" hangingPunct="1">
              <a:defRPr/>
            </a:pPr>
            <a:r>
              <a:rPr lang="en-US" altLang="zh-CN" sz="3600" dirty="0">
                <a:latin typeface="+mn-lt"/>
                <a:ea typeface="黑体" panose="02010609060101010101" pitchFamily="49" charset="-122"/>
              </a:rPr>
              <a:t>4.5.2  </a:t>
            </a:r>
            <a:r>
              <a:rPr lang="zh-CN" altLang="en-US" sz="3600" dirty="0">
                <a:latin typeface="+mn-lt"/>
                <a:ea typeface="黑体" panose="02010609060101010101" pitchFamily="49" charset="-122"/>
              </a:rPr>
              <a:t>化学反应的涨落</a:t>
            </a:r>
          </a:p>
        </p:txBody>
      </p:sp>
      <p:sp>
        <p:nvSpPr>
          <p:cNvPr id="52227" name="Rectangle 3"/>
          <p:cNvSpPr>
            <a:spLocks noGrp="1" noChangeArrowheads="1"/>
          </p:cNvSpPr>
          <p:nvPr>
            <p:ph type="body" idx="1"/>
          </p:nvPr>
        </p:nvSpPr>
        <p:spPr>
          <a:xfrm>
            <a:off x="522514" y="836613"/>
            <a:ext cx="11155680" cy="1008062"/>
          </a:xfrm>
        </p:spPr>
        <p:txBody>
          <a:bodyPr/>
          <a:lstStyle/>
          <a:p>
            <a:pPr marL="0" indent="0" eaLnBrk="1" hangingPunct="1">
              <a:lnSpc>
                <a:spcPct val="120000"/>
              </a:lnSpc>
              <a:buNone/>
            </a:pPr>
            <a:r>
              <a:rPr lang="zh-CN" altLang="en-US" sz="2400" dirty="0">
                <a:ea typeface="黑体" panose="02010609060101010101" pitchFamily="49" charset="-122"/>
              </a:rPr>
              <a:t>        化学反应中必然存在涨落现象，各组分的涨落程度取决于该组分在平衡状态下的平均粒子数。</a:t>
            </a:r>
          </a:p>
        </p:txBody>
      </p:sp>
      <p:graphicFrame>
        <p:nvGraphicFramePr>
          <p:cNvPr id="51204" name="Object 4"/>
          <p:cNvGraphicFramePr>
            <a:graphicFrameLocks noChangeAspect="1"/>
          </p:cNvGraphicFramePr>
          <p:nvPr/>
        </p:nvGraphicFramePr>
        <p:xfrm>
          <a:off x="1758950" y="3384550"/>
          <a:ext cx="4948238" cy="742950"/>
        </p:xfrm>
        <a:graphic>
          <a:graphicData uri="http://schemas.openxmlformats.org/presentationml/2006/ole">
            <mc:AlternateContent xmlns:mc="http://schemas.openxmlformats.org/markup-compatibility/2006">
              <mc:Choice xmlns:v="urn:schemas-microsoft-com:vml" Requires="v">
                <p:oleObj spid="_x0000_s49358" name="公式" r:id="rId3" imgW="2540000" imgH="381000" progId="Equation.3">
                  <p:embed/>
                </p:oleObj>
              </mc:Choice>
              <mc:Fallback>
                <p:oleObj name="公式" r:id="rId3" imgW="2540000" imgH="38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950" y="3384550"/>
                        <a:ext cx="4948238" cy="7429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29" name="TextBox 5"/>
          <p:cNvSpPr txBox="1">
            <a:spLocks noChangeArrowheads="1"/>
          </p:cNvSpPr>
          <p:nvPr/>
        </p:nvSpPr>
        <p:spPr bwMode="auto">
          <a:xfrm>
            <a:off x="9231313" y="5472114"/>
            <a:ext cx="10525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(4.85)</a:t>
            </a:r>
            <a:endParaRPr lang="zh-CN" altLang="en-US" sz="2800">
              <a:solidFill>
                <a:srgbClr val="FFFFFF"/>
              </a:solidFill>
              <a:ea typeface="隶书" panose="02010509060101010101" pitchFamily="49" charset="-122"/>
            </a:endParaRPr>
          </a:p>
        </p:txBody>
      </p:sp>
      <p:sp>
        <p:nvSpPr>
          <p:cNvPr id="6" name="Rectangle 3"/>
          <p:cNvSpPr txBox="1">
            <a:spLocks noChangeArrowheads="1"/>
          </p:cNvSpPr>
          <p:nvPr/>
        </p:nvSpPr>
        <p:spPr bwMode="auto">
          <a:xfrm>
            <a:off x="620486" y="1833563"/>
            <a:ext cx="10998925"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      暂考虑气相反应：</a:t>
            </a:r>
            <a:r>
              <a:rPr lang="en-US" altLang="zh-CN" sz="2400" kern="0" dirty="0">
                <a:solidFill>
                  <a:srgbClr val="FFFFFF"/>
                </a:solidFill>
                <a:ea typeface="黑体" pitchFamily="49" charset="-122"/>
              </a:rPr>
              <a:t>   </a:t>
            </a:r>
            <a:r>
              <a:rPr lang="en-US" altLang="zh-CN" sz="2400" b="1" kern="0" dirty="0">
                <a:solidFill>
                  <a:srgbClr val="FFFF00"/>
                </a:solidFill>
                <a:ea typeface="黑体" pitchFamily="49" charset="-122"/>
              </a:rPr>
              <a:t>A  </a:t>
            </a:r>
            <a:r>
              <a:rPr lang="en-US" altLang="zh-CN" sz="2400" b="1" kern="0" dirty="0">
                <a:solidFill>
                  <a:srgbClr val="FFFF00"/>
                </a:solidFill>
                <a:ea typeface="黑体" pitchFamily="49" charset="-122"/>
                <a:sym typeface="Symbol" pitchFamily="18" charset="2"/>
              </a:rPr>
              <a:t>  B      </a:t>
            </a:r>
            <a:r>
              <a:rPr lang="zh-CN" altLang="en-US" sz="2400" b="1" kern="0" dirty="0">
                <a:solidFill>
                  <a:srgbClr val="FFFF00"/>
                </a:solidFill>
                <a:ea typeface="黑体" pitchFamily="49" charset="-122"/>
                <a:sym typeface="Symbol" pitchFamily="18" charset="2"/>
              </a:rPr>
              <a:t>（单分子异构反应）</a:t>
            </a:r>
            <a:endParaRPr lang="en-US" altLang="zh-CN" sz="2400" b="1" kern="0" dirty="0">
              <a:solidFill>
                <a:srgbClr val="FFFF00"/>
              </a:solidFill>
              <a:ea typeface="黑体" pitchFamily="49" charset="-122"/>
              <a:sym typeface="Symbol" pitchFamily="18" charset="2"/>
            </a:endParaRPr>
          </a:p>
          <a:p>
            <a:pPr marL="0" indent="0" eaLnBrk="1" hangingPunct="1">
              <a:lnSpc>
                <a:spcPct val="120000"/>
              </a:lnSpc>
              <a:buNone/>
              <a:defRPr/>
            </a:pPr>
            <a:r>
              <a:rPr lang="zh-CN" altLang="en-US" sz="2400" kern="0" dirty="0">
                <a:solidFill>
                  <a:srgbClr val="FFFFFF"/>
                </a:solidFill>
                <a:ea typeface="黑体" pitchFamily="49" charset="-122"/>
              </a:rPr>
              <a:t>采用巨正则系综，可合理假定反应体系总分子数</a:t>
            </a:r>
            <a:r>
              <a:rPr lang="en-US" altLang="zh-CN" sz="2400" b="1" i="1" kern="0" dirty="0">
                <a:solidFill>
                  <a:srgbClr val="FFFF00"/>
                </a:solidFill>
                <a:ea typeface="黑体" pitchFamily="49" charset="-122"/>
              </a:rPr>
              <a:t>N</a:t>
            </a:r>
            <a:r>
              <a:rPr lang="zh-CN" altLang="en-US" sz="2400" kern="0" dirty="0">
                <a:solidFill>
                  <a:srgbClr val="FFFFFF"/>
                </a:solidFill>
                <a:ea typeface="黑体" pitchFamily="49" charset="-122"/>
              </a:rPr>
              <a:t>固定不变。</a:t>
            </a:r>
          </a:p>
        </p:txBody>
      </p:sp>
      <p:graphicFrame>
        <p:nvGraphicFramePr>
          <p:cNvPr id="52231" name="对象 1"/>
          <p:cNvGraphicFramePr>
            <a:graphicFrameLocks noChangeAspect="1"/>
          </p:cNvGraphicFramePr>
          <p:nvPr/>
        </p:nvGraphicFramePr>
        <p:xfrm>
          <a:off x="1774825" y="5087938"/>
          <a:ext cx="2820988" cy="768350"/>
        </p:xfrm>
        <a:graphic>
          <a:graphicData uri="http://schemas.openxmlformats.org/presentationml/2006/ole">
            <mc:AlternateContent xmlns:mc="http://schemas.openxmlformats.org/markup-compatibility/2006">
              <mc:Choice xmlns:v="urn:schemas-microsoft-com:vml" Requires="v">
                <p:oleObj spid="_x0000_s49359" name="公式" r:id="rId5" imgW="1447172" imgH="393529" progId="Equation.3">
                  <p:embed/>
                </p:oleObj>
              </mc:Choice>
              <mc:Fallback>
                <p:oleObj name="公式" r:id="rId5" imgW="1447172"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5087938"/>
                        <a:ext cx="2820988" cy="7683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3"/>
          <p:cNvSpPr txBox="1">
            <a:spLocks noChangeArrowheads="1"/>
          </p:cNvSpPr>
          <p:nvPr/>
        </p:nvSpPr>
        <p:spPr bwMode="auto">
          <a:xfrm>
            <a:off x="1096827" y="2836070"/>
            <a:ext cx="85534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则体系巨正则配分函数为：</a:t>
            </a:r>
          </a:p>
        </p:txBody>
      </p:sp>
      <p:graphicFrame>
        <p:nvGraphicFramePr>
          <p:cNvPr id="2" name="对象 1"/>
          <p:cNvGraphicFramePr>
            <a:graphicFrameLocks noChangeAspect="1"/>
          </p:cNvGraphicFramePr>
          <p:nvPr/>
        </p:nvGraphicFramePr>
        <p:xfrm>
          <a:off x="1774826" y="4221164"/>
          <a:ext cx="5616575" cy="803275"/>
        </p:xfrm>
        <a:graphic>
          <a:graphicData uri="http://schemas.openxmlformats.org/presentationml/2006/ole">
            <mc:AlternateContent xmlns:mc="http://schemas.openxmlformats.org/markup-compatibility/2006">
              <mc:Choice xmlns:v="urn:schemas-microsoft-com:vml" Requires="v">
                <p:oleObj spid="_x0000_s49360" name="公式" r:id="rId7" imgW="3111500" imgH="444500" progId="Equation.3">
                  <p:embed/>
                </p:oleObj>
              </mc:Choice>
              <mc:Fallback>
                <p:oleObj name="公式" r:id="rId7" imgW="31115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4826" y="4221164"/>
                        <a:ext cx="5616575" cy="803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6672264" y="3370264"/>
          <a:ext cx="3311525" cy="752475"/>
        </p:xfrm>
        <a:graphic>
          <a:graphicData uri="http://schemas.openxmlformats.org/presentationml/2006/ole">
            <mc:AlternateContent xmlns:mc="http://schemas.openxmlformats.org/markup-compatibility/2006">
              <mc:Choice xmlns:v="urn:schemas-microsoft-com:vml" Requires="v">
                <p:oleObj spid="_x0000_s49361" name="公式" r:id="rId9" imgW="2070100" imgH="469900" progId="Equation.3">
                  <p:embed/>
                </p:oleObj>
              </mc:Choice>
              <mc:Fallback>
                <p:oleObj name="公式" r:id="rId9" imgW="2070100" imgH="469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2264" y="3370264"/>
                        <a:ext cx="3311525" cy="752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8193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51204"/>
                                        </p:tgtEl>
                                        <p:attrNameLst>
                                          <p:attrName>style.visibility</p:attrName>
                                        </p:attrNameLst>
                                      </p:cBhvr>
                                      <p:to>
                                        <p:strVal val="visible"/>
                                      </p:to>
                                    </p:set>
                                    <p:animEffect transition="in" filter="fade">
                                      <p:cBhvr>
                                        <p:cTn id="14" dur="500"/>
                                        <p:tgtEl>
                                          <p:spTgt spid="5120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2231"/>
                                        </p:tgtEl>
                                        <p:attrNameLst>
                                          <p:attrName>style.visibility</p:attrName>
                                        </p:attrNameLst>
                                      </p:cBhvr>
                                      <p:to>
                                        <p:strVal val="visible"/>
                                      </p:to>
                                    </p:set>
                                    <p:animEffect transition="in" filter="fade">
                                      <p:cBhvr>
                                        <p:cTn id="27" dur="500"/>
                                        <p:tgtEl>
                                          <p:spTgt spid="522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2229"/>
                                        </p:tgtEl>
                                        <p:attrNameLst>
                                          <p:attrName>style.visibility</p:attrName>
                                        </p:attrNameLst>
                                      </p:cBhvr>
                                      <p:to>
                                        <p:strVal val="visible"/>
                                      </p:to>
                                    </p:set>
                                    <p:animEffect transition="in" filter="fade">
                                      <p:cBhvr>
                                        <p:cTn id="30"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6"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4"/>
          <p:cNvGraphicFramePr>
            <a:graphicFrameLocks noChangeAspect="1"/>
          </p:cNvGraphicFramePr>
          <p:nvPr/>
        </p:nvGraphicFramePr>
        <p:xfrm>
          <a:off x="5316539" y="1235075"/>
          <a:ext cx="2422525" cy="947738"/>
        </p:xfrm>
        <a:graphic>
          <a:graphicData uri="http://schemas.openxmlformats.org/presentationml/2006/ole">
            <mc:AlternateContent xmlns:mc="http://schemas.openxmlformats.org/markup-compatibility/2006">
              <mc:Choice xmlns:v="urn:schemas-microsoft-com:vml" Requires="v">
                <p:oleObj spid="_x0000_s50646" name="公式" r:id="rId3" imgW="1168400" imgH="457200" progId="Equation.3">
                  <p:embed/>
                </p:oleObj>
              </mc:Choice>
              <mc:Fallback>
                <p:oleObj name="公式" r:id="rId3" imgW="11684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539" y="1235075"/>
                        <a:ext cx="2422525" cy="9477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28" name="Object 5"/>
          <p:cNvGraphicFramePr>
            <a:graphicFrameLocks noChangeAspect="1"/>
          </p:cNvGraphicFramePr>
          <p:nvPr>
            <p:extLst>
              <p:ext uri="{D42A27DB-BD31-4B8C-83A1-F6EECF244321}">
                <p14:modId xmlns:p14="http://schemas.microsoft.com/office/powerpoint/2010/main" val="1976373251"/>
              </p:ext>
            </p:extLst>
          </p:nvPr>
        </p:nvGraphicFramePr>
        <p:xfrm>
          <a:off x="2820194" y="2758283"/>
          <a:ext cx="3429000" cy="954087"/>
        </p:xfrm>
        <a:graphic>
          <a:graphicData uri="http://schemas.openxmlformats.org/presentationml/2006/ole">
            <mc:AlternateContent xmlns:mc="http://schemas.openxmlformats.org/markup-compatibility/2006">
              <mc:Choice xmlns:v="urn:schemas-microsoft-com:vml" Requires="v">
                <p:oleObj spid="_x0000_s50647" name="Equation" r:id="rId5" imgW="1651000" imgH="457200" progId="Equation.3">
                  <p:embed/>
                </p:oleObj>
              </mc:Choice>
              <mc:Fallback>
                <p:oleObj name="Equation" r:id="rId5" imgW="16510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0194" y="2758283"/>
                        <a:ext cx="3429000" cy="954087"/>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29" name="Object 6"/>
          <p:cNvGraphicFramePr>
            <a:graphicFrameLocks noChangeAspect="1"/>
          </p:cNvGraphicFramePr>
          <p:nvPr/>
        </p:nvGraphicFramePr>
        <p:xfrm>
          <a:off x="1776413" y="4292601"/>
          <a:ext cx="2087562" cy="887413"/>
        </p:xfrm>
        <a:graphic>
          <a:graphicData uri="http://schemas.openxmlformats.org/presentationml/2006/ole">
            <mc:AlternateContent xmlns:mc="http://schemas.openxmlformats.org/markup-compatibility/2006">
              <mc:Choice xmlns:v="urn:schemas-microsoft-com:vml" Requires="v">
                <p:oleObj spid="_x0000_s50648" name="公式" r:id="rId7" imgW="1193800" imgH="508000" progId="Equation.3">
                  <p:embed/>
                </p:oleObj>
              </mc:Choice>
              <mc:Fallback>
                <p:oleObj name="公式" r:id="rId7" imgW="11938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6413" y="4292601"/>
                        <a:ext cx="2087562" cy="8874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30" name="Object 7"/>
          <p:cNvGraphicFramePr>
            <a:graphicFrameLocks noChangeAspect="1"/>
          </p:cNvGraphicFramePr>
          <p:nvPr/>
        </p:nvGraphicFramePr>
        <p:xfrm>
          <a:off x="1774825" y="5229225"/>
          <a:ext cx="4267200" cy="947738"/>
        </p:xfrm>
        <a:graphic>
          <a:graphicData uri="http://schemas.openxmlformats.org/presentationml/2006/ole">
            <mc:AlternateContent xmlns:mc="http://schemas.openxmlformats.org/markup-compatibility/2006">
              <mc:Choice xmlns:v="urn:schemas-microsoft-com:vml" Requires="v">
                <p:oleObj spid="_x0000_s50649" name="Equation" r:id="rId9" imgW="2286000" imgH="508000" progId="Equation.3">
                  <p:embed/>
                </p:oleObj>
              </mc:Choice>
              <mc:Fallback>
                <p:oleObj name="Equation" r:id="rId9" imgW="2286000" imgH="508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4825" y="5229225"/>
                        <a:ext cx="4267200" cy="94773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6"/>
          <p:cNvSpPr txBox="1">
            <a:spLocks noChangeArrowheads="1"/>
          </p:cNvSpPr>
          <p:nvPr/>
        </p:nvSpPr>
        <p:spPr bwMode="auto">
          <a:xfrm>
            <a:off x="9191625" y="549275"/>
            <a:ext cx="1054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(4.86)</a:t>
            </a:r>
            <a:endParaRPr lang="zh-CN" altLang="en-US" sz="2800">
              <a:solidFill>
                <a:srgbClr val="FFFFFF"/>
              </a:solidFill>
              <a:ea typeface="隶书" panose="02010509060101010101" pitchFamily="49" charset="-122"/>
            </a:endParaRPr>
          </a:p>
        </p:txBody>
      </p:sp>
      <p:sp>
        <p:nvSpPr>
          <p:cNvPr id="52231" name="TextBox 7"/>
          <p:cNvSpPr txBox="1">
            <a:spLocks noChangeArrowheads="1"/>
          </p:cNvSpPr>
          <p:nvPr/>
        </p:nvSpPr>
        <p:spPr bwMode="auto">
          <a:xfrm>
            <a:off x="9191625" y="1468439"/>
            <a:ext cx="105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(4.87)</a:t>
            </a:r>
            <a:endParaRPr lang="zh-CN" altLang="en-US" sz="2800">
              <a:solidFill>
                <a:srgbClr val="FFFFFF"/>
              </a:solidFill>
              <a:ea typeface="隶书" panose="02010509060101010101" pitchFamily="49" charset="-122"/>
            </a:endParaRPr>
          </a:p>
        </p:txBody>
      </p:sp>
      <p:sp>
        <p:nvSpPr>
          <p:cNvPr id="52233" name="TextBox 8"/>
          <p:cNvSpPr txBox="1">
            <a:spLocks noChangeArrowheads="1"/>
          </p:cNvSpPr>
          <p:nvPr/>
        </p:nvSpPr>
        <p:spPr bwMode="auto">
          <a:xfrm>
            <a:off x="9193213" y="2997200"/>
            <a:ext cx="10525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(4.88)</a:t>
            </a:r>
            <a:endParaRPr lang="zh-CN" altLang="en-US" sz="2800">
              <a:solidFill>
                <a:srgbClr val="FFFFFF"/>
              </a:solidFill>
              <a:ea typeface="隶书" panose="02010509060101010101" pitchFamily="49" charset="-122"/>
            </a:endParaRPr>
          </a:p>
        </p:txBody>
      </p:sp>
      <p:graphicFrame>
        <p:nvGraphicFramePr>
          <p:cNvPr id="52234" name="对象 2"/>
          <p:cNvGraphicFramePr>
            <a:graphicFrameLocks noChangeAspect="1"/>
          </p:cNvGraphicFramePr>
          <p:nvPr/>
        </p:nvGraphicFramePr>
        <p:xfrm>
          <a:off x="6192838" y="5356225"/>
          <a:ext cx="2584450" cy="757238"/>
        </p:xfrm>
        <a:graphic>
          <a:graphicData uri="http://schemas.openxmlformats.org/presentationml/2006/ole">
            <mc:AlternateContent xmlns:mc="http://schemas.openxmlformats.org/markup-compatibility/2006">
              <mc:Choice xmlns:v="urn:schemas-microsoft-com:vml" Requires="v">
                <p:oleObj spid="_x0000_s50650" name="公式" r:id="rId11" imgW="1383699" imgH="406224" progId="Equation.3">
                  <p:embed/>
                </p:oleObj>
              </mc:Choice>
              <mc:Fallback>
                <p:oleObj name="公式" r:id="rId11" imgW="1383699" imgH="406224"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92838" y="5356225"/>
                        <a:ext cx="2584450" cy="757238"/>
                      </a:xfrm>
                      <a:prstGeom prst="rect">
                        <a:avLst/>
                      </a:prstGeom>
                      <a:solidFill>
                        <a:srgbClr val="FFFFCC"/>
                      </a:solidFill>
                      <a:ln w="28575">
                        <a:solidFill>
                          <a:srgbClr val="FF0066"/>
                        </a:solidFill>
                        <a:miter lim="800000"/>
                        <a:headEnd/>
                        <a:tailEnd/>
                      </a:ln>
                    </p:spPr>
                  </p:pic>
                </p:oleObj>
              </mc:Fallback>
            </mc:AlternateContent>
          </a:graphicData>
        </a:graphic>
      </p:graphicFrame>
      <p:sp>
        <p:nvSpPr>
          <p:cNvPr id="52235" name="TextBox 11"/>
          <p:cNvSpPr txBox="1">
            <a:spLocks noChangeArrowheads="1"/>
          </p:cNvSpPr>
          <p:nvPr/>
        </p:nvSpPr>
        <p:spPr bwMode="auto">
          <a:xfrm>
            <a:off x="9580563" y="4535489"/>
            <a:ext cx="1052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(4.89)</a:t>
            </a:r>
            <a:endParaRPr lang="zh-CN" altLang="en-US" sz="2800">
              <a:solidFill>
                <a:srgbClr val="FFFFFF"/>
              </a:solidFill>
              <a:ea typeface="隶书" panose="02010509060101010101" pitchFamily="49" charset="-122"/>
            </a:endParaRPr>
          </a:p>
        </p:txBody>
      </p:sp>
      <p:sp>
        <p:nvSpPr>
          <p:cNvPr id="52236" name="TextBox 12"/>
          <p:cNvSpPr txBox="1">
            <a:spLocks noChangeArrowheads="1"/>
          </p:cNvSpPr>
          <p:nvPr/>
        </p:nvSpPr>
        <p:spPr bwMode="auto">
          <a:xfrm>
            <a:off x="9605963" y="5589589"/>
            <a:ext cx="1052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(4.90)</a:t>
            </a:r>
            <a:endParaRPr lang="zh-CN" altLang="en-US" sz="2800">
              <a:solidFill>
                <a:srgbClr val="FFFFFF"/>
              </a:solidFill>
              <a:ea typeface="隶书" panose="02010509060101010101" pitchFamily="49" charset="-122"/>
            </a:endParaRPr>
          </a:p>
        </p:txBody>
      </p:sp>
      <p:sp>
        <p:nvSpPr>
          <p:cNvPr id="13" name="Rectangle 3"/>
          <p:cNvSpPr txBox="1">
            <a:spLocks noChangeArrowheads="1"/>
          </p:cNvSpPr>
          <p:nvPr/>
        </p:nvSpPr>
        <p:spPr bwMode="auto">
          <a:xfrm>
            <a:off x="1774826" y="2201864"/>
            <a:ext cx="8359775"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因平衡时有 </a:t>
            </a:r>
            <a:r>
              <a:rPr lang="zh-CN" altLang="en-US" sz="2400" b="1" i="1" kern="0" dirty="0">
                <a:solidFill>
                  <a:srgbClr val="FFFF00"/>
                </a:solidFill>
                <a:ea typeface="黑体" pitchFamily="49" charset="-122"/>
                <a:sym typeface="Symbol" pitchFamily="18" charset="2"/>
              </a:rPr>
              <a:t></a:t>
            </a:r>
            <a:r>
              <a:rPr lang="en-US" altLang="zh-CN" sz="2400" b="1" i="1" kern="0" baseline="-25000" dirty="0">
                <a:solidFill>
                  <a:srgbClr val="FFFF00"/>
                </a:solidFill>
                <a:ea typeface="黑体" pitchFamily="49" charset="-122"/>
                <a:sym typeface="Symbol" pitchFamily="18" charset="2"/>
              </a:rPr>
              <a:t>A</a:t>
            </a:r>
            <a:r>
              <a:rPr lang="en-US" altLang="zh-CN" sz="2400" b="1" i="1" kern="0" dirty="0">
                <a:solidFill>
                  <a:srgbClr val="FFFF00"/>
                </a:solidFill>
                <a:ea typeface="黑体" pitchFamily="49" charset="-122"/>
                <a:sym typeface="Symbol" pitchFamily="18" charset="2"/>
              </a:rPr>
              <a:t>=</a:t>
            </a:r>
            <a:r>
              <a:rPr lang="en-US" altLang="zh-CN" sz="2400" b="1" i="1" kern="0" dirty="0">
                <a:solidFill>
                  <a:srgbClr val="FFFF00"/>
                </a:solidFill>
                <a:ea typeface="黑体" pitchFamily="49" charset="-122"/>
              </a:rPr>
              <a:t> </a:t>
            </a:r>
            <a:r>
              <a:rPr lang="en-US" altLang="zh-CN" sz="2400" b="1" i="1" kern="0" dirty="0">
                <a:solidFill>
                  <a:srgbClr val="FFFF00"/>
                </a:solidFill>
                <a:ea typeface="黑体" pitchFamily="49" charset="-122"/>
                <a:sym typeface="Symbol" pitchFamily="18" charset="2"/>
              </a:rPr>
              <a:t> </a:t>
            </a:r>
            <a:r>
              <a:rPr lang="en-US" altLang="zh-CN" sz="2400" b="1" i="1" kern="0" baseline="-25000" dirty="0">
                <a:solidFill>
                  <a:srgbClr val="FFFF00"/>
                </a:solidFill>
                <a:ea typeface="黑体" pitchFamily="49" charset="-122"/>
                <a:sym typeface="Symbol" pitchFamily="18" charset="2"/>
              </a:rPr>
              <a:t>B</a:t>
            </a:r>
            <a:r>
              <a:rPr lang="zh-CN" altLang="en-US" sz="2400" kern="0" dirty="0">
                <a:solidFill>
                  <a:srgbClr val="FFFFFF"/>
                </a:solidFill>
                <a:ea typeface="黑体" pitchFamily="49" charset="-122"/>
                <a:sym typeface="Symbol" pitchFamily="18" charset="2"/>
              </a:rPr>
              <a:t>或</a:t>
            </a:r>
            <a:r>
              <a:rPr lang="zh-CN" altLang="en-US" sz="2400" kern="0" dirty="0">
                <a:solidFill>
                  <a:srgbClr val="FFFFFF"/>
                </a:solidFill>
                <a:ea typeface="黑体" pitchFamily="49" charset="-122"/>
              </a:rPr>
              <a:t> </a:t>
            </a:r>
            <a:r>
              <a:rPr lang="zh-CN" altLang="en-US" sz="2400" b="1" i="1" kern="0" dirty="0">
                <a:solidFill>
                  <a:srgbClr val="FFFF00"/>
                </a:solidFill>
                <a:ea typeface="黑体" pitchFamily="49" charset="-122"/>
                <a:sym typeface="Symbol" pitchFamily="18" charset="2"/>
              </a:rPr>
              <a:t></a:t>
            </a:r>
            <a:r>
              <a:rPr lang="en-US" altLang="zh-CN" sz="2400" b="1" i="1" kern="0" baseline="-25000" dirty="0">
                <a:solidFill>
                  <a:srgbClr val="FFFF00"/>
                </a:solidFill>
                <a:ea typeface="黑体" pitchFamily="49" charset="-122"/>
                <a:sym typeface="Symbol" pitchFamily="18" charset="2"/>
              </a:rPr>
              <a:t>A</a:t>
            </a:r>
            <a:r>
              <a:rPr lang="en-US" altLang="zh-CN" sz="2400" b="1" i="1" kern="0" dirty="0">
                <a:solidFill>
                  <a:srgbClr val="FFFF00"/>
                </a:solidFill>
                <a:ea typeface="黑体" pitchFamily="49" charset="-122"/>
                <a:sym typeface="Symbol" pitchFamily="18" charset="2"/>
              </a:rPr>
              <a:t>=</a:t>
            </a:r>
            <a:r>
              <a:rPr lang="en-US" altLang="zh-CN" sz="2400" b="1" i="1" kern="0" dirty="0">
                <a:solidFill>
                  <a:srgbClr val="FFFF00"/>
                </a:solidFill>
                <a:ea typeface="黑体" pitchFamily="49" charset="-122"/>
              </a:rPr>
              <a:t> </a:t>
            </a:r>
            <a:r>
              <a:rPr lang="en-US" altLang="zh-CN" sz="2400" b="1" i="1" kern="0" dirty="0">
                <a:solidFill>
                  <a:srgbClr val="FFFF00"/>
                </a:solidFill>
                <a:ea typeface="黑体" pitchFamily="49" charset="-122"/>
                <a:sym typeface="Symbol" pitchFamily="18" charset="2"/>
              </a:rPr>
              <a:t></a:t>
            </a:r>
            <a:r>
              <a:rPr lang="en-US" altLang="zh-CN" sz="2400" b="1" i="1" kern="0" baseline="-25000" dirty="0">
                <a:solidFill>
                  <a:srgbClr val="FFFF00"/>
                </a:solidFill>
                <a:ea typeface="黑体" pitchFamily="49" charset="-122"/>
                <a:sym typeface="Symbol" pitchFamily="18" charset="2"/>
              </a:rPr>
              <a:t>B</a:t>
            </a:r>
            <a:r>
              <a:rPr lang="en-US" altLang="zh-CN" sz="2400" kern="0" dirty="0">
                <a:solidFill>
                  <a:srgbClr val="FFFFFF"/>
                </a:solidFill>
                <a:ea typeface="黑体" pitchFamily="49" charset="-122"/>
                <a:sym typeface="Symbol" pitchFamily="18" charset="2"/>
              </a:rPr>
              <a:t> </a:t>
            </a:r>
            <a:r>
              <a:rPr lang="zh-CN" altLang="en-US" sz="2400" kern="0" dirty="0">
                <a:solidFill>
                  <a:srgbClr val="FFFFFF"/>
                </a:solidFill>
                <a:ea typeface="黑体" pitchFamily="49" charset="-122"/>
                <a:sym typeface="Symbol" pitchFamily="18" charset="2"/>
              </a:rPr>
              <a:t>，于是有</a:t>
            </a:r>
          </a:p>
        </p:txBody>
      </p:sp>
      <p:sp>
        <p:nvSpPr>
          <p:cNvPr id="14" name="Rectangle 3"/>
          <p:cNvSpPr txBox="1">
            <a:spLocks noChangeArrowheads="1"/>
          </p:cNvSpPr>
          <p:nvPr/>
        </p:nvSpPr>
        <p:spPr bwMode="auto">
          <a:xfrm>
            <a:off x="1847851" y="3736976"/>
            <a:ext cx="7872413"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sym typeface="Symbol" pitchFamily="18" charset="2"/>
              </a:rPr>
              <a:t>则反应平衡状态下</a:t>
            </a:r>
            <a:r>
              <a:rPr lang="en-US" altLang="zh-CN" sz="2400" kern="0" dirty="0">
                <a:solidFill>
                  <a:srgbClr val="FFFFFF"/>
                </a:solidFill>
                <a:ea typeface="黑体" pitchFamily="49" charset="-122"/>
                <a:sym typeface="Symbol" pitchFamily="18" charset="2"/>
              </a:rPr>
              <a:t>A</a:t>
            </a:r>
            <a:r>
              <a:rPr lang="zh-CN" altLang="en-US" sz="2400" kern="0" dirty="0">
                <a:solidFill>
                  <a:srgbClr val="FFFFFF"/>
                </a:solidFill>
                <a:ea typeface="黑体" pitchFamily="49" charset="-122"/>
                <a:sym typeface="Symbol" pitchFamily="18" charset="2"/>
              </a:rPr>
              <a:t>、</a:t>
            </a:r>
            <a:r>
              <a:rPr lang="en-US" altLang="zh-CN" sz="2400" kern="0" dirty="0">
                <a:solidFill>
                  <a:srgbClr val="FFFFFF"/>
                </a:solidFill>
                <a:ea typeface="黑体" pitchFamily="49" charset="-122"/>
                <a:sym typeface="Symbol" pitchFamily="18" charset="2"/>
              </a:rPr>
              <a:t>B</a:t>
            </a:r>
            <a:r>
              <a:rPr lang="zh-CN" altLang="en-US" sz="2400" kern="0" dirty="0">
                <a:solidFill>
                  <a:srgbClr val="FFFFFF"/>
                </a:solidFill>
                <a:ea typeface="黑体" pitchFamily="49" charset="-122"/>
                <a:sym typeface="Symbol" pitchFamily="18" charset="2"/>
              </a:rPr>
              <a:t>分子数的散差分别为</a:t>
            </a:r>
          </a:p>
        </p:txBody>
      </p:sp>
      <p:sp>
        <p:nvSpPr>
          <p:cNvPr id="53262" name="右箭头 2"/>
          <p:cNvSpPr>
            <a:spLocks noChangeArrowheads="1"/>
          </p:cNvSpPr>
          <p:nvPr/>
        </p:nvSpPr>
        <p:spPr bwMode="auto">
          <a:xfrm>
            <a:off x="1882776" y="895350"/>
            <a:ext cx="792163" cy="503238"/>
          </a:xfrm>
          <a:prstGeom prst="rightArrow">
            <a:avLst>
              <a:gd name="adj1" fmla="val 50000"/>
              <a:gd name="adj2" fmla="val 5008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graphicFrame>
        <p:nvGraphicFramePr>
          <p:cNvPr id="53263" name="对象 2"/>
          <p:cNvGraphicFramePr>
            <a:graphicFrameLocks noChangeAspect="1"/>
          </p:cNvGraphicFramePr>
          <p:nvPr/>
        </p:nvGraphicFramePr>
        <p:xfrm>
          <a:off x="2782888" y="298451"/>
          <a:ext cx="2546350" cy="1903413"/>
        </p:xfrm>
        <a:graphic>
          <a:graphicData uri="http://schemas.openxmlformats.org/presentationml/2006/ole">
            <mc:AlternateContent xmlns:mc="http://schemas.openxmlformats.org/markup-compatibility/2006">
              <mc:Choice xmlns:v="urn:schemas-microsoft-com:vml" Requires="v">
                <p:oleObj spid="_x0000_s50651" name="公式" r:id="rId13" imgW="1358900" imgH="1016000" progId="Equation.3">
                  <p:embed/>
                </p:oleObj>
              </mc:Choice>
              <mc:Fallback>
                <p:oleObj name="公式" r:id="rId13" imgW="1358900" imgH="10160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82888" y="298451"/>
                        <a:ext cx="2546350" cy="19034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5329239" y="292100"/>
          <a:ext cx="2422525" cy="947738"/>
        </p:xfrm>
        <a:graphic>
          <a:graphicData uri="http://schemas.openxmlformats.org/presentationml/2006/ole">
            <mc:AlternateContent xmlns:mc="http://schemas.openxmlformats.org/markup-compatibility/2006">
              <mc:Choice xmlns:v="urn:schemas-microsoft-com:vml" Requires="v">
                <p:oleObj spid="_x0000_s50652" name="公式" r:id="rId15" imgW="1168400" imgH="457200" progId="Equation.3">
                  <p:embed/>
                </p:oleObj>
              </mc:Choice>
              <mc:Fallback>
                <p:oleObj name="公式" r:id="rId15" imgW="116840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29239" y="292100"/>
                        <a:ext cx="2422525" cy="9477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3863976" y="4292601"/>
          <a:ext cx="2663825" cy="887413"/>
        </p:xfrm>
        <a:graphic>
          <a:graphicData uri="http://schemas.openxmlformats.org/presentationml/2006/ole">
            <mc:AlternateContent xmlns:mc="http://schemas.openxmlformats.org/markup-compatibility/2006">
              <mc:Choice xmlns:v="urn:schemas-microsoft-com:vml" Requires="v">
                <p:oleObj spid="_x0000_s50653" name="公式" r:id="rId17" imgW="1371600" imgH="457200" progId="Equation.3">
                  <p:embed/>
                </p:oleObj>
              </mc:Choice>
              <mc:Fallback>
                <p:oleObj name="公式" r:id="rId17" imgW="1371600" imgH="457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63976" y="4292601"/>
                        <a:ext cx="2663825" cy="8874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nvGraphicFramePr>
        <p:xfrm>
          <a:off x="6526214" y="4292600"/>
          <a:ext cx="2828925" cy="865188"/>
        </p:xfrm>
        <a:graphic>
          <a:graphicData uri="http://schemas.openxmlformats.org/presentationml/2006/ole">
            <mc:AlternateContent xmlns:mc="http://schemas.openxmlformats.org/markup-compatibility/2006">
              <mc:Choice xmlns:v="urn:schemas-microsoft-com:vml" Requires="v">
                <p:oleObj spid="_x0000_s50654" name="公式" r:id="rId19" imgW="1371600" imgH="419100" progId="Equation.3">
                  <p:embed/>
                </p:oleObj>
              </mc:Choice>
              <mc:Fallback>
                <p:oleObj name="公式" r:id="rId19" imgW="1371600" imgH="4191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26214" y="4292600"/>
                        <a:ext cx="2828925" cy="8651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04841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2226"/>
                                        </p:tgtEl>
                                        <p:attrNameLst>
                                          <p:attrName>style.visibility</p:attrName>
                                        </p:attrNameLst>
                                      </p:cBhvr>
                                      <p:to>
                                        <p:strVal val="visible"/>
                                      </p:to>
                                    </p:set>
                                    <p:animEffect transition="in" filter="fade">
                                      <p:cBhvr>
                                        <p:cTn id="15" dur="500"/>
                                        <p:tgtEl>
                                          <p:spTgt spid="522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231"/>
                                        </p:tgtEl>
                                        <p:attrNameLst>
                                          <p:attrName>style.visibility</p:attrName>
                                        </p:attrNameLst>
                                      </p:cBhvr>
                                      <p:to>
                                        <p:strVal val="visible"/>
                                      </p:to>
                                    </p:set>
                                    <p:animEffect transition="in" filter="fade">
                                      <p:cBhvr>
                                        <p:cTn id="18" dur="500"/>
                                        <p:tgtEl>
                                          <p:spTgt spid="522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2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2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22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2235"/>
                                        </p:tgtEl>
                                        <p:attrNameLst>
                                          <p:attrName>style.visibility</p:attrName>
                                        </p:attrNameLst>
                                      </p:cBhvr>
                                      <p:to>
                                        <p:strVal val="visible"/>
                                      </p:to>
                                    </p:set>
                                    <p:animEffect transition="in" filter="fade">
                                      <p:cBhvr>
                                        <p:cTn id="41" dur="500"/>
                                        <p:tgtEl>
                                          <p:spTgt spid="52235"/>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52230"/>
                                        </p:tgtEl>
                                        <p:attrNameLst>
                                          <p:attrName>style.visibility</p:attrName>
                                        </p:attrNameLst>
                                      </p:cBhvr>
                                      <p:to>
                                        <p:strVal val="visible"/>
                                      </p:to>
                                    </p:set>
                                    <p:animEffect transition="in" filter="fade">
                                      <p:cBhvr>
                                        <p:cTn id="49" dur="500"/>
                                        <p:tgtEl>
                                          <p:spTgt spid="5223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52234"/>
                                        </p:tgtEl>
                                        <p:attrNameLst>
                                          <p:attrName>style.visibility</p:attrName>
                                        </p:attrNameLst>
                                      </p:cBhvr>
                                      <p:to>
                                        <p:strVal val="visible"/>
                                      </p:to>
                                    </p:set>
                                    <p:animEffect transition="in" filter="fade">
                                      <p:cBhvr>
                                        <p:cTn id="54" dur="500"/>
                                        <p:tgtEl>
                                          <p:spTgt spid="522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236"/>
                                        </p:tgtEl>
                                        <p:attrNameLst>
                                          <p:attrName>style.visibility</p:attrName>
                                        </p:attrNameLst>
                                      </p:cBhvr>
                                      <p:to>
                                        <p:strVal val="visible"/>
                                      </p:to>
                                    </p:set>
                                    <p:animEffect transition="in" filter="fade">
                                      <p:cBhvr>
                                        <p:cTn id="57" dur="500"/>
                                        <p:tgtEl>
                                          <p:spTgt spid="52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2231" grpId="0"/>
      <p:bldP spid="52233" grpId="0"/>
      <p:bldP spid="52235" grpId="0"/>
      <p:bldP spid="52236" grpId="0"/>
      <p:bldP spid="13"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718457" y="476251"/>
            <a:ext cx="9208181" cy="576263"/>
          </a:xfrm>
        </p:spPr>
        <p:txBody>
          <a:bodyPr/>
          <a:lstStyle/>
          <a:p>
            <a:pPr marL="0" indent="0" eaLnBrk="1" hangingPunct="1">
              <a:lnSpc>
                <a:spcPct val="120000"/>
              </a:lnSpc>
              <a:buNone/>
            </a:pPr>
            <a:r>
              <a:rPr lang="zh-CN" altLang="en-US" sz="2400" dirty="0">
                <a:ea typeface="黑体" panose="02010609060101010101" pitchFamily="49" charset="-122"/>
              </a:rPr>
              <a:t>则反应物分子与产物分子的相对涨落分别为</a:t>
            </a:r>
          </a:p>
        </p:txBody>
      </p:sp>
      <p:graphicFrame>
        <p:nvGraphicFramePr>
          <p:cNvPr id="54275" name="Object 4"/>
          <p:cNvGraphicFramePr>
            <a:graphicFrameLocks noChangeAspect="1"/>
          </p:cNvGraphicFramePr>
          <p:nvPr/>
        </p:nvGraphicFramePr>
        <p:xfrm>
          <a:off x="4727576" y="2166938"/>
          <a:ext cx="2036763" cy="582612"/>
        </p:xfrm>
        <a:graphic>
          <a:graphicData uri="http://schemas.openxmlformats.org/presentationml/2006/ole">
            <mc:AlternateContent xmlns:mc="http://schemas.openxmlformats.org/markup-compatibility/2006">
              <mc:Choice xmlns:v="urn:schemas-microsoft-com:vml" Requires="v">
                <p:oleObj spid="_x0000_s51514" name="公式" r:id="rId3" imgW="1155700" imgH="330200" progId="Equation.3">
                  <p:embed/>
                </p:oleObj>
              </mc:Choice>
              <mc:Fallback>
                <p:oleObj name="公式" r:id="rId3" imgW="1155700" imgH="33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2166938"/>
                        <a:ext cx="2036763" cy="5826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6" name="对象 1"/>
          <p:cNvGraphicFramePr>
            <a:graphicFrameLocks noChangeAspect="1"/>
          </p:cNvGraphicFramePr>
          <p:nvPr/>
        </p:nvGraphicFramePr>
        <p:xfrm>
          <a:off x="1992313" y="1052513"/>
          <a:ext cx="6748462" cy="1003300"/>
        </p:xfrm>
        <a:graphic>
          <a:graphicData uri="http://schemas.openxmlformats.org/presentationml/2006/ole">
            <mc:AlternateContent xmlns:mc="http://schemas.openxmlformats.org/markup-compatibility/2006">
              <mc:Choice xmlns:v="urn:schemas-microsoft-com:vml" Requires="v">
                <p:oleObj spid="_x0000_s51515" name="公式" r:id="rId5" imgW="3492500" imgH="520700" progId="Equation.3">
                  <p:embed/>
                </p:oleObj>
              </mc:Choice>
              <mc:Fallback>
                <p:oleObj name="公式" r:id="rId5" imgW="3492500" imgH="520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3" y="1052513"/>
                        <a:ext cx="6748462" cy="10033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3"/>
          <p:cNvSpPr txBox="1">
            <a:spLocks noChangeArrowheads="1"/>
          </p:cNvSpPr>
          <p:nvPr/>
        </p:nvSpPr>
        <p:spPr bwMode="auto">
          <a:xfrm>
            <a:off x="613955" y="2851151"/>
            <a:ext cx="928728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anose="02010609060101010101" pitchFamily="49" charset="-122"/>
              </a:rPr>
              <a:t>可见</a:t>
            </a:r>
            <a:r>
              <a:rPr lang="en-US" altLang="zh-CN" sz="2400" b="1" i="1" kern="0" dirty="0">
                <a:solidFill>
                  <a:srgbClr val="FFFF00"/>
                </a:solidFill>
                <a:ea typeface="黑体" panose="02010609060101010101" pitchFamily="49" charset="-122"/>
              </a:rPr>
              <a:t>K</a:t>
            </a:r>
            <a:r>
              <a:rPr lang="en-US" altLang="zh-CN" sz="2400" b="1" i="1" kern="0" baseline="-25000" dirty="0">
                <a:solidFill>
                  <a:srgbClr val="FFFF00"/>
                </a:solidFill>
                <a:ea typeface="黑体" panose="02010609060101010101" pitchFamily="49" charset="-122"/>
              </a:rPr>
              <a:t>N</a:t>
            </a:r>
            <a:r>
              <a:rPr lang="zh-CN" altLang="en-US" sz="2400" kern="0" dirty="0">
                <a:solidFill>
                  <a:srgbClr val="FFFFFF"/>
                </a:solidFill>
                <a:ea typeface="黑体" panose="02010609060101010101" pitchFamily="49" charset="-122"/>
              </a:rPr>
              <a:t>越大，产物分子相对于反应物分子的涨落就越小。</a:t>
            </a:r>
          </a:p>
        </p:txBody>
      </p:sp>
      <p:sp>
        <p:nvSpPr>
          <p:cNvPr id="6" name="Rectangle 3"/>
          <p:cNvSpPr txBox="1">
            <a:spLocks noChangeArrowheads="1"/>
          </p:cNvSpPr>
          <p:nvPr/>
        </p:nvSpPr>
        <p:spPr bwMode="auto">
          <a:xfrm>
            <a:off x="613955" y="2133601"/>
            <a:ext cx="422951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anose="02010609060101010101" pitchFamily="49" charset="-122"/>
              </a:rPr>
              <a:t>二者的相对涨落比为</a:t>
            </a:r>
          </a:p>
        </p:txBody>
      </p:sp>
      <p:graphicFrame>
        <p:nvGraphicFramePr>
          <p:cNvPr id="2" name="对象 1"/>
          <p:cNvGraphicFramePr>
            <a:graphicFrameLocks noChangeAspect="1"/>
          </p:cNvGraphicFramePr>
          <p:nvPr/>
        </p:nvGraphicFramePr>
        <p:xfrm>
          <a:off x="2855914" y="3457575"/>
          <a:ext cx="6480175" cy="896938"/>
        </p:xfrm>
        <a:graphic>
          <a:graphicData uri="http://schemas.openxmlformats.org/presentationml/2006/ole">
            <mc:AlternateContent xmlns:mc="http://schemas.openxmlformats.org/markup-compatibility/2006">
              <mc:Choice xmlns:v="urn:schemas-microsoft-com:vml" Requires="v">
                <p:oleObj spid="_x0000_s51516" name="公式" r:id="rId7" imgW="3670300" imgH="508000" progId="Equation.3">
                  <p:embed/>
                </p:oleObj>
              </mc:Choice>
              <mc:Fallback>
                <p:oleObj name="公式" r:id="rId7" imgW="36703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4" y="3457575"/>
                        <a:ext cx="6480175" cy="8969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3"/>
          <p:cNvSpPr txBox="1">
            <a:spLocks noChangeArrowheads="1"/>
          </p:cNvSpPr>
          <p:nvPr/>
        </p:nvSpPr>
        <p:spPr bwMode="auto">
          <a:xfrm>
            <a:off x="548641" y="3470276"/>
            <a:ext cx="2820036"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smtClean="0">
                <a:solidFill>
                  <a:srgbClr val="FFFFFF"/>
                </a:solidFill>
                <a:ea typeface="黑体" panose="02010609060101010101" pitchFamily="49" charset="-122"/>
              </a:rPr>
              <a:t>此外有</a:t>
            </a:r>
            <a:endParaRPr lang="zh-CN" altLang="en-US" sz="2400" kern="0" dirty="0">
              <a:solidFill>
                <a:srgbClr val="FFFFFF"/>
              </a:solidFill>
              <a:ea typeface="黑体" panose="02010609060101010101" pitchFamily="49" charset="-122"/>
            </a:endParaRPr>
          </a:p>
        </p:txBody>
      </p:sp>
      <p:sp>
        <p:nvSpPr>
          <p:cNvPr id="54281" name="TextBox 2"/>
          <p:cNvSpPr txBox="1">
            <a:spLocks noChangeArrowheads="1"/>
          </p:cNvSpPr>
          <p:nvPr/>
        </p:nvSpPr>
        <p:spPr bwMode="auto">
          <a:xfrm>
            <a:off x="613955" y="5229226"/>
            <a:ext cx="7129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400" dirty="0">
                <a:solidFill>
                  <a:srgbClr val="FFFFFF"/>
                </a:solidFill>
                <a:latin typeface="黑体" panose="02010609060101010101" pitchFamily="49" charset="-122"/>
                <a:ea typeface="黑体" panose="02010609060101010101" pitchFamily="49" charset="-122"/>
              </a:rPr>
              <a:t>而直接依双组分体系巨正则系综定义亦可证得：</a:t>
            </a:r>
          </a:p>
        </p:txBody>
      </p:sp>
      <p:graphicFrame>
        <p:nvGraphicFramePr>
          <p:cNvPr id="4" name="对象 3"/>
          <p:cNvGraphicFramePr>
            <a:graphicFrameLocks noChangeAspect="1"/>
          </p:cNvGraphicFramePr>
          <p:nvPr/>
        </p:nvGraphicFramePr>
        <p:xfrm>
          <a:off x="2927351" y="5716589"/>
          <a:ext cx="5116513" cy="447675"/>
        </p:xfrm>
        <a:graphic>
          <a:graphicData uri="http://schemas.openxmlformats.org/presentationml/2006/ole">
            <mc:AlternateContent xmlns:mc="http://schemas.openxmlformats.org/markup-compatibility/2006">
              <mc:Choice xmlns:v="urn:schemas-microsoft-com:vml" Requires="v">
                <p:oleObj spid="_x0000_s51517" name="公式" r:id="rId9" imgW="3187700" imgH="279400" progId="Equation.3">
                  <p:embed/>
                </p:oleObj>
              </mc:Choice>
              <mc:Fallback>
                <p:oleObj name="公式" r:id="rId9" imgW="3187700" imgH="279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7351" y="5716589"/>
                        <a:ext cx="5116513" cy="447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8472489" y="4110038"/>
          <a:ext cx="1965325" cy="527050"/>
        </p:xfrm>
        <a:graphic>
          <a:graphicData uri="http://schemas.openxmlformats.org/presentationml/2006/ole">
            <mc:AlternateContent xmlns:mc="http://schemas.openxmlformats.org/markup-compatibility/2006">
              <mc:Choice xmlns:v="urn:schemas-microsoft-com:vml" Requires="v">
                <p:oleObj spid="_x0000_s51518" name="公式" r:id="rId11" imgW="1511300" imgH="406400" progId="Equation.3">
                  <p:embed/>
                </p:oleObj>
              </mc:Choice>
              <mc:Fallback>
                <p:oleObj name="公式" r:id="rId11" imgW="1511300" imgH="40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72489" y="4110038"/>
                        <a:ext cx="1965325" cy="527050"/>
                      </a:xfrm>
                      <a:prstGeom prst="rect">
                        <a:avLst/>
                      </a:prstGeom>
                      <a:solidFill>
                        <a:srgbClr val="FFFFCC"/>
                      </a:solidFill>
                      <a:ln w="19050">
                        <a:solidFill>
                          <a:srgbClr val="FF0066"/>
                        </a:solidFill>
                        <a:miter lim="800000"/>
                        <a:headEnd/>
                        <a:tailEnd/>
                      </a:ln>
                    </p:spPr>
                  </p:pic>
                </p:oleObj>
              </mc:Fallback>
            </mc:AlternateContent>
          </a:graphicData>
        </a:graphic>
      </p:graphicFrame>
      <p:sp>
        <p:nvSpPr>
          <p:cNvPr id="54284" name="TextBox 11"/>
          <p:cNvSpPr txBox="1">
            <a:spLocks noChangeArrowheads="1"/>
          </p:cNvSpPr>
          <p:nvPr/>
        </p:nvSpPr>
        <p:spPr bwMode="auto">
          <a:xfrm>
            <a:off x="613955" y="4405313"/>
            <a:ext cx="248325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400" dirty="0">
                <a:solidFill>
                  <a:srgbClr val="FFFFFF"/>
                </a:solidFill>
                <a:latin typeface="黑体" panose="02010609060101010101" pitchFamily="49" charset="-122"/>
                <a:ea typeface="黑体" panose="02010609060101010101" pitchFamily="49" charset="-122"/>
              </a:rPr>
              <a:t>即有：</a:t>
            </a:r>
          </a:p>
        </p:txBody>
      </p:sp>
      <p:graphicFrame>
        <p:nvGraphicFramePr>
          <p:cNvPr id="9" name="对象 8"/>
          <p:cNvGraphicFramePr>
            <a:graphicFrameLocks noChangeAspect="1"/>
          </p:cNvGraphicFramePr>
          <p:nvPr/>
        </p:nvGraphicFramePr>
        <p:xfrm>
          <a:off x="2855914" y="4681539"/>
          <a:ext cx="7488237" cy="547687"/>
        </p:xfrm>
        <a:graphic>
          <a:graphicData uri="http://schemas.openxmlformats.org/presentationml/2006/ole">
            <mc:AlternateContent xmlns:mc="http://schemas.openxmlformats.org/markup-compatibility/2006">
              <mc:Choice xmlns:v="urn:schemas-microsoft-com:vml" Requires="v">
                <p:oleObj spid="_x0000_s51519" name="公式" r:id="rId13" imgW="5562600" imgH="406400" progId="Equation.3">
                  <p:embed/>
                </p:oleObj>
              </mc:Choice>
              <mc:Fallback>
                <p:oleObj name="公式" r:id="rId13" imgW="5562600" imgH="4064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5914" y="4681539"/>
                        <a:ext cx="7488237" cy="5476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490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4275"/>
                                        </p:tgtEl>
                                        <p:attrNameLst>
                                          <p:attrName>style.visibility</p:attrName>
                                        </p:attrNameLst>
                                      </p:cBhvr>
                                      <p:to>
                                        <p:strVal val="visible"/>
                                      </p:to>
                                    </p:set>
                                    <p:animEffect transition="in" filter="fade">
                                      <p:cBhvr>
                                        <p:cTn id="10" dur="500"/>
                                        <p:tgtEl>
                                          <p:spTgt spid="542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4284"/>
                                        </p:tgtEl>
                                        <p:attrNameLst>
                                          <p:attrName>style.visibility</p:attrName>
                                        </p:attrNameLst>
                                      </p:cBhvr>
                                      <p:to>
                                        <p:strVal val="visible"/>
                                      </p:to>
                                    </p:set>
                                    <p:animEffect transition="in" filter="fade">
                                      <p:cBhvr>
                                        <p:cTn id="35" dur="500"/>
                                        <p:tgtEl>
                                          <p:spTgt spid="5428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4281"/>
                                        </p:tgtEl>
                                        <p:attrNameLst>
                                          <p:attrName>style.visibility</p:attrName>
                                        </p:attrNameLst>
                                      </p:cBhvr>
                                      <p:to>
                                        <p:strVal val="visible"/>
                                      </p:to>
                                    </p:set>
                                    <p:animEffect transition="in" filter="fade">
                                      <p:cBhvr>
                                        <p:cTn id="45" dur="500"/>
                                        <p:tgtEl>
                                          <p:spTgt spid="5428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54281" grpId="0"/>
      <p:bldP spid="5428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133600" y="457200"/>
            <a:ext cx="5181600" cy="533400"/>
          </a:xfrm>
        </p:spPr>
        <p:txBody>
          <a:bodyPr/>
          <a:lstStyle/>
          <a:p>
            <a:pPr algn="l" eaLnBrk="1" hangingPunct="1">
              <a:defRPr/>
            </a:pPr>
            <a:r>
              <a:rPr lang="en-US" altLang="zh-CN" sz="3600" dirty="0">
                <a:latin typeface="+mn-lt"/>
                <a:ea typeface="黑体" panose="02010609060101010101" pitchFamily="49" charset="-122"/>
              </a:rPr>
              <a:t>4.5.3  </a:t>
            </a:r>
            <a:r>
              <a:rPr lang="zh-CN" altLang="en-US" sz="3600" dirty="0">
                <a:latin typeface="+mn-lt"/>
                <a:ea typeface="黑体" panose="02010609060101010101" pitchFamily="49" charset="-122"/>
              </a:rPr>
              <a:t>同位素交换反应</a:t>
            </a:r>
          </a:p>
        </p:txBody>
      </p:sp>
      <p:sp>
        <p:nvSpPr>
          <p:cNvPr id="55299" name="Rectangle 3"/>
          <p:cNvSpPr>
            <a:spLocks noGrp="1" noChangeArrowheads="1"/>
          </p:cNvSpPr>
          <p:nvPr>
            <p:ph type="body" idx="1"/>
          </p:nvPr>
        </p:nvSpPr>
        <p:spPr>
          <a:xfrm>
            <a:off x="313510" y="1125538"/>
            <a:ext cx="11554096" cy="2159000"/>
          </a:xfrm>
        </p:spPr>
        <p:txBody>
          <a:bodyPr/>
          <a:lstStyle/>
          <a:p>
            <a:pPr marL="0" indent="0" eaLnBrk="1" hangingPunct="1">
              <a:lnSpc>
                <a:spcPct val="120000"/>
              </a:lnSpc>
              <a:buNone/>
            </a:pPr>
            <a:r>
              <a:rPr lang="zh-CN" altLang="en-US" sz="2400" dirty="0">
                <a:ea typeface="黑体" panose="02010609060101010101" pitchFamily="49" charset="-122"/>
              </a:rPr>
              <a:t>        属化学反应中的一类特殊反应，可利用同位素交换来富集同位素。此类反应的几个典型示例有：</a:t>
            </a:r>
          </a:p>
          <a:p>
            <a:pPr marL="0" indent="0" eaLnBrk="1" hangingPunct="1">
              <a:lnSpc>
                <a:spcPct val="120000"/>
              </a:lnSpc>
              <a:buNone/>
            </a:pPr>
            <a:r>
              <a:rPr lang="en-US" altLang="zh-CN" sz="2400" b="1" dirty="0">
                <a:solidFill>
                  <a:schemeClr val="tx2"/>
                </a:solidFill>
                <a:ea typeface="黑体" panose="02010609060101010101" pitchFamily="49" charset="-122"/>
              </a:rPr>
              <a:t>(1)  H</a:t>
            </a:r>
            <a:r>
              <a:rPr lang="en-US" altLang="zh-CN" sz="2400" b="1" baseline="-25000" dirty="0">
                <a:solidFill>
                  <a:schemeClr val="tx2"/>
                </a:solidFill>
                <a:ea typeface="黑体" panose="02010609060101010101" pitchFamily="49" charset="-122"/>
              </a:rPr>
              <a:t>2</a:t>
            </a:r>
            <a:r>
              <a:rPr lang="en-US" altLang="zh-CN" sz="2400" b="1" dirty="0">
                <a:solidFill>
                  <a:schemeClr val="tx2"/>
                </a:solidFill>
                <a:ea typeface="黑体" panose="02010609060101010101" pitchFamily="49" charset="-122"/>
              </a:rPr>
              <a:t> + D</a:t>
            </a:r>
            <a:r>
              <a:rPr lang="en-US" altLang="zh-CN" sz="2400" b="1" baseline="-25000" dirty="0">
                <a:solidFill>
                  <a:schemeClr val="tx2"/>
                </a:solidFill>
                <a:ea typeface="黑体" panose="02010609060101010101" pitchFamily="49" charset="-122"/>
              </a:rPr>
              <a:t>2</a:t>
            </a:r>
            <a:r>
              <a:rPr lang="en-US" altLang="zh-CN" sz="2400" b="1" dirty="0">
                <a:solidFill>
                  <a:schemeClr val="tx2"/>
                </a:solidFill>
                <a:ea typeface="黑体" panose="02010609060101010101" pitchFamily="49" charset="-122"/>
              </a:rPr>
              <a:t> </a:t>
            </a:r>
            <a:r>
              <a:rPr lang="en-US" altLang="zh-CN" sz="2400" b="1" dirty="0">
                <a:solidFill>
                  <a:schemeClr val="tx2"/>
                </a:solidFill>
                <a:ea typeface="黑体" panose="02010609060101010101" pitchFamily="49" charset="-122"/>
                <a:sym typeface="Symbol" panose="05050102010706020507" pitchFamily="18" charset="2"/>
              </a:rPr>
              <a:t> 2HD;                        (2)  </a:t>
            </a:r>
            <a:r>
              <a:rPr lang="en-US" altLang="zh-CN" sz="2400" b="1" dirty="0">
                <a:solidFill>
                  <a:schemeClr val="tx2"/>
                </a:solidFill>
                <a:ea typeface="黑体" panose="02010609060101010101" pitchFamily="49" charset="-122"/>
              </a:rPr>
              <a:t>H</a:t>
            </a:r>
            <a:r>
              <a:rPr lang="en-US" altLang="zh-CN" sz="2400" b="1" baseline="-25000" dirty="0">
                <a:solidFill>
                  <a:schemeClr val="tx2"/>
                </a:solidFill>
                <a:ea typeface="黑体" panose="02010609060101010101" pitchFamily="49" charset="-122"/>
              </a:rPr>
              <a:t>2</a:t>
            </a:r>
            <a:r>
              <a:rPr lang="en-US" altLang="zh-CN" sz="2400" b="1" dirty="0">
                <a:solidFill>
                  <a:schemeClr val="tx2"/>
                </a:solidFill>
                <a:ea typeface="黑体" panose="02010609060101010101" pitchFamily="49" charset="-122"/>
              </a:rPr>
              <a:t> + 2DI </a:t>
            </a:r>
            <a:r>
              <a:rPr lang="en-US" altLang="zh-CN" sz="2400" b="1" dirty="0">
                <a:solidFill>
                  <a:schemeClr val="tx2"/>
                </a:solidFill>
                <a:ea typeface="黑体" panose="02010609060101010101" pitchFamily="49" charset="-122"/>
                <a:sym typeface="Symbol" panose="05050102010706020507" pitchFamily="18" charset="2"/>
              </a:rPr>
              <a:t> 2HI + D</a:t>
            </a:r>
            <a:r>
              <a:rPr lang="en-US" altLang="zh-CN" sz="2400" b="1" baseline="-25000" dirty="0">
                <a:solidFill>
                  <a:schemeClr val="tx2"/>
                </a:solidFill>
                <a:ea typeface="黑体" panose="02010609060101010101" pitchFamily="49" charset="-122"/>
                <a:sym typeface="Symbol" panose="05050102010706020507" pitchFamily="18" charset="2"/>
              </a:rPr>
              <a:t>2</a:t>
            </a:r>
            <a:r>
              <a:rPr lang="en-US" altLang="zh-CN" sz="2400" b="1" dirty="0">
                <a:solidFill>
                  <a:schemeClr val="tx2"/>
                </a:solidFill>
                <a:ea typeface="黑体" panose="02010609060101010101" pitchFamily="49" charset="-122"/>
                <a:sym typeface="Symbol" panose="05050102010706020507" pitchFamily="18" charset="2"/>
              </a:rPr>
              <a:t>; </a:t>
            </a:r>
          </a:p>
          <a:p>
            <a:pPr marL="0" indent="0" eaLnBrk="1" hangingPunct="1">
              <a:lnSpc>
                <a:spcPct val="120000"/>
              </a:lnSpc>
              <a:buNone/>
            </a:pPr>
            <a:r>
              <a:rPr lang="en-US" altLang="zh-CN" sz="2400" b="1" dirty="0">
                <a:solidFill>
                  <a:schemeClr val="tx2"/>
                </a:solidFill>
                <a:ea typeface="黑体" panose="02010609060101010101" pitchFamily="49" charset="-122"/>
                <a:sym typeface="Symbol" panose="05050102010706020507" pitchFamily="18" charset="2"/>
              </a:rPr>
              <a:t>(3) O</a:t>
            </a:r>
            <a:r>
              <a:rPr lang="en-US" altLang="zh-CN" sz="2400" b="1" baseline="-25000" dirty="0">
                <a:solidFill>
                  <a:schemeClr val="tx2"/>
                </a:solidFill>
                <a:ea typeface="黑体" panose="02010609060101010101" pitchFamily="49" charset="-122"/>
                <a:sym typeface="Symbol" panose="05050102010706020507" pitchFamily="18" charset="2"/>
              </a:rPr>
              <a:t>2</a:t>
            </a:r>
            <a:r>
              <a:rPr lang="en-US" altLang="zh-CN" sz="2400" b="1" baseline="30000" dirty="0">
                <a:solidFill>
                  <a:schemeClr val="tx2"/>
                </a:solidFill>
                <a:ea typeface="黑体" panose="02010609060101010101" pitchFamily="49" charset="-122"/>
                <a:sym typeface="Symbol" panose="05050102010706020507" pitchFamily="18" charset="2"/>
              </a:rPr>
              <a:t>16</a:t>
            </a:r>
            <a:r>
              <a:rPr lang="en-US" altLang="zh-CN" sz="2400" b="1" dirty="0">
                <a:solidFill>
                  <a:schemeClr val="tx2"/>
                </a:solidFill>
                <a:ea typeface="黑体" panose="02010609060101010101" pitchFamily="49" charset="-122"/>
                <a:sym typeface="Symbol" panose="05050102010706020507" pitchFamily="18" charset="2"/>
              </a:rPr>
              <a:t> + 2H</a:t>
            </a:r>
            <a:r>
              <a:rPr lang="en-US" altLang="zh-CN" sz="2400" b="1" baseline="-25000" dirty="0">
                <a:solidFill>
                  <a:schemeClr val="tx2"/>
                </a:solidFill>
                <a:ea typeface="黑体" panose="02010609060101010101" pitchFamily="49" charset="-122"/>
                <a:sym typeface="Symbol" panose="05050102010706020507" pitchFamily="18" charset="2"/>
              </a:rPr>
              <a:t>2</a:t>
            </a:r>
            <a:r>
              <a:rPr lang="en-US" altLang="zh-CN" sz="2400" b="1" dirty="0">
                <a:solidFill>
                  <a:schemeClr val="tx2"/>
                </a:solidFill>
                <a:ea typeface="黑体" panose="02010609060101010101" pitchFamily="49" charset="-122"/>
                <a:sym typeface="Symbol" panose="05050102010706020507" pitchFamily="18" charset="2"/>
              </a:rPr>
              <a:t>O</a:t>
            </a:r>
            <a:r>
              <a:rPr lang="en-US" altLang="zh-CN" sz="2400" b="1" baseline="30000" dirty="0">
                <a:solidFill>
                  <a:schemeClr val="tx2"/>
                </a:solidFill>
                <a:ea typeface="黑体" panose="02010609060101010101" pitchFamily="49" charset="-122"/>
                <a:sym typeface="Symbol" panose="05050102010706020507" pitchFamily="18" charset="2"/>
              </a:rPr>
              <a:t>18</a:t>
            </a:r>
            <a:r>
              <a:rPr lang="en-US" altLang="zh-CN" sz="2400" b="1" dirty="0">
                <a:solidFill>
                  <a:schemeClr val="tx2"/>
                </a:solidFill>
                <a:ea typeface="黑体" panose="02010609060101010101" pitchFamily="49" charset="-122"/>
                <a:sym typeface="Symbol" panose="05050102010706020507" pitchFamily="18" charset="2"/>
              </a:rPr>
              <a:t>  O</a:t>
            </a:r>
            <a:r>
              <a:rPr lang="en-US" altLang="zh-CN" sz="2400" b="1" baseline="-25000" dirty="0">
                <a:solidFill>
                  <a:schemeClr val="tx2"/>
                </a:solidFill>
                <a:ea typeface="黑体" panose="02010609060101010101" pitchFamily="49" charset="-122"/>
                <a:sym typeface="Symbol" panose="05050102010706020507" pitchFamily="18" charset="2"/>
              </a:rPr>
              <a:t>2</a:t>
            </a:r>
            <a:r>
              <a:rPr lang="en-US" altLang="zh-CN" sz="2400" b="1" baseline="30000" dirty="0">
                <a:solidFill>
                  <a:schemeClr val="tx2"/>
                </a:solidFill>
                <a:ea typeface="黑体" panose="02010609060101010101" pitchFamily="49" charset="-122"/>
                <a:sym typeface="Symbol" panose="05050102010706020507" pitchFamily="18" charset="2"/>
              </a:rPr>
              <a:t>18</a:t>
            </a:r>
            <a:r>
              <a:rPr lang="en-US" altLang="zh-CN" sz="2400" b="1" dirty="0">
                <a:solidFill>
                  <a:schemeClr val="tx2"/>
                </a:solidFill>
                <a:ea typeface="黑体" panose="02010609060101010101" pitchFamily="49" charset="-122"/>
                <a:sym typeface="Symbol" panose="05050102010706020507" pitchFamily="18" charset="2"/>
              </a:rPr>
              <a:t> + 2H</a:t>
            </a:r>
            <a:r>
              <a:rPr lang="en-US" altLang="zh-CN" sz="2400" b="1" baseline="-25000" dirty="0">
                <a:solidFill>
                  <a:schemeClr val="tx2"/>
                </a:solidFill>
                <a:ea typeface="黑体" panose="02010609060101010101" pitchFamily="49" charset="-122"/>
                <a:sym typeface="Symbol" panose="05050102010706020507" pitchFamily="18" charset="2"/>
              </a:rPr>
              <a:t>2</a:t>
            </a:r>
            <a:r>
              <a:rPr lang="en-US" altLang="zh-CN" sz="2400" b="1" dirty="0">
                <a:solidFill>
                  <a:schemeClr val="tx2"/>
                </a:solidFill>
                <a:ea typeface="黑体" panose="02010609060101010101" pitchFamily="49" charset="-122"/>
                <a:sym typeface="Symbol" panose="05050102010706020507" pitchFamily="18" charset="2"/>
              </a:rPr>
              <a:t>O</a:t>
            </a:r>
            <a:r>
              <a:rPr lang="en-US" altLang="zh-CN" sz="2400" b="1" baseline="30000" dirty="0">
                <a:solidFill>
                  <a:schemeClr val="tx2"/>
                </a:solidFill>
                <a:ea typeface="黑体" panose="02010609060101010101" pitchFamily="49" charset="-122"/>
                <a:sym typeface="Symbol" panose="05050102010706020507" pitchFamily="18" charset="2"/>
              </a:rPr>
              <a:t>16</a:t>
            </a:r>
            <a:r>
              <a:rPr lang="en-US" altLang="zh-CN" sz="2400" b="1" dirty="0">
                <a:solidFill>
                  <a:schemeClr val="tx2"/>
                </a:solidFill>
                <a:ea typeface="黑体" panose="02010609060101010101" pitchFamily="49" charset="-122"/>
                <a:sym typeface="Symbol" panose="05050102010706020507" pitchFamily="18" charset="2"/>
              </a:rPr>
              <a:t> </a:t>
            </a:r>
          </a:p>
        </p:txBody>
      </p:sp>
      <p:graphicFrame>
        <p:nvGraphicFramePr>
          <p:cNvPr id="55300" name="Object 5"/>
          <p:cNvGraphicFramePr>
            <a:graphicFrameLocks noChangeAspect="1"/>
          </p:cNvGraphicFramePr>
          <p:nvPr/>
        </p:nvGraphicFramePr>
        <p:xfrm>
          <a:off x="2063751" y="4799013"/>
          <a:ext cx="4843463" cy="1535112"/>
        </p:xfrm>
        <a:graphic>
          <a:graphicData uri="http://schemas.openxmlformats.org/presentationml/2006/ole">
            <mc:AlternateContent xmlns:mc="http://schemas.openxmlformats.org/markup-compatibility/2006">
              <mc:Choice xmlns:v="urn:schemas-microsoft-com:vml" Requires="v">
                <p:oleObj spid="_x0000_s52279" name="公式" r:id="rId3" imgW="1562100" imgH="495300" progId="Equation.3">
                  <p:embed/>
                </p:oleObj>
              </mc:Choice>
              <mc:Fallback>
                <p:oleObj name="公式" r:id="rId3" imgW="1562100" imgH="495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4799013"/>
                        <a:ext cx="4843463" cy="15351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标注 1"/>
          <p:cNvSpPr/>
          <p:nvPr/>
        </p:nvSpPr>
        <p:spPr bwMode="auto">
          <a:xfrm>
            <a:off x="7216775" y="4365626"/>
            <a:ext cx="3271838" cy="1008063"/>
          </a:xfrm>
          <a:prstGeom prst="wedgeRectCallout">
            <a:avLst>
              <a:gd name="adj1" fmla="val -128913"/>
              <a:gd name="adj2" fmla="val 34627"/>
            </a:avLst>
          </a:prstGeom>
          <a:solidFill>
            <a:schemeClr val="accent1">
              <a:lumMod val="40000"/>
              <a:lumOff val="60000"/>
            </a:schemeClr>
          </a:solidFill>
          <a:ln w="9525" cap="flat" cmpd="sng" algn="ctr">
            <a:solidFill>
              <a:srgbClr val="FF0000"/>
            </a:solidFill>
            <a:prstDash val="solid"/>
            <a:round/>
            <a:headEnd type="none" w="med" len="med"/>
            <a:tailEnd type="none" w="med" len="med"/>
          </a:ln>
          <a:effectLst/>
          <a:extLst/>
        </p:spPr>
        <p:txBody>
          <a:bodyPr/>
          <a:lstStyle/>
          <a:p>
            <a:pPr fontAlgn="base">
              <a:spcBef>
                <a:spcPct val="20000"/>
              </a:spcBef>
              <a:spcAft>
                <a:spcPct val="0"/>
              </a:spcAft>
              <a:defRPr/>
            </a:pPr>
            <a:r>
              <a:rPr kumimoji="1" lang="zh-CN" altLang="en-US" sz="2400" b="1" dirty="0">
                <a:solidFill>
                  <a:srgbClr val="0000FF"/>
                </a:solidFill>
                <a:latin typeface="黑体" panose="02010609060101010101" pitchFamily="49" charset="-122"/>
                <a:ea typeface="黑体" panose="02010609060101010101" pitchFamily="49" charset="-122"/>
              </a:rPr>
              <a:t>标准态下分子配分函数（基态能量为零</a:t>
            </a:r>
            <a:r>
              <a:rPr kumimoji="1" lang="en-US" altLang="zh-CN" sz="2400" b="1" dirty="0">
                <a:solidFill>
                  <a:srgbClr val="0000FF"/>
                </a:solidFill>
                <a:latin typeface="黑体" panose="02010609060101010101" pitchFamily="49" charset="-122"/>
                <a:ea typeface="黑体" panose="02010609060101010101" pitchFamily="49" charset="-122"/>
              </a:rPr>
              <a:t>)</a:t>
            </a:r>
            <a:endParaRPr kumimoji="1" lang="zh-CN" altLang="en-US" sz="2400" b="1" dirty="0">
              <a:solidFill>
                <a:srgbClr val="0000FF"/>
              </a:solidFill>
              <a:latin typeface="黑体" panose="02010609060101010101" pitchFamily="49" charset="-122"/>
              <a:ea typeface="黑体" panose="02010609060101010101" pitchFamily="49" charset="-122"/>
            </a:endParaRPr>
          </a:p>
        </p:txBody>
      </p:sp>
      <p:sp>
        <p:nvSpPr>
          <p:cNvPr id="55302" name="TextBox 5"/>
          <p:cNvSpPr txBox="1">
            <a:spLocks noChangeArrowheads="1"/>
          </p:cNvSpPr>
          <p:nvPr/>
        </p:nvSpPr>
        <p:spPr bwMode="auto">
          <a:xfrm>
            <a:off x="9021763" y="5373689"/>
            <a:ext cx="1054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(4.91)</a:t>
            </a:r>
            <a:endParaRPr lang="zh-CN" altLang="en-US" sz="2800">
              <a:solidFill>
                <a:srgbClr val="FFFFFF"/>
              </a:solidFill>
              <a:ea typeface="隶书" panose="02010509060101010101" pitchFamily="49" charset="-122"/>
            </a:endParaRPr>
          </a:p>
        </p:txBody>
      </p:sp>
      <p:sp>
        <p:nvSpPr>
          <p:cNvPr id="8" name="矩形标注 7"/>
          <p:cNvSpPr/>
          <p:nvPr/>
        </p:nvSpPr>
        <p:spPr bwMode="auto">
          <a:xfrm>
            <a:off x="6959600" y="5876926"/>
            <a:ext cx="3708400" cy="504825"/>
          </a:xfrm>
          <a:prstGeom prst="wedgeRectCallout">
            <a:avLst>
              <a:gd name="adj1" fmla="val -57587"/>
              <a:gd name="adj2" fmla="val -121271"/>
            </a:avLst>
          </a:prstGeom>
          <a:solidFill>
            <a:schemeClr val="accent1">
              <a:lumMod val="40000"/>
              <a:lumOff val="60000"/>
            </a:schemeClr>
          </a:solidFill>
          <a:ln w="9525" cap="flat" cmpd="sng" algn="ctr">
            <a:solidFill>
              <a:srgbClr val="FF0000"/>
            </a:solidFill>
            <a:prstDash val="solid"/>
            <a:round/>
            <a:headEnd type="none" w="med" len="med"/>
            <a:tailEnd type="none" w="med" len="med"/>
          </a:ln>
          <a:effectLst/>
          <a:extLst/>
        </p:spPr>
        <p:txBody>
          <a:bodyPr/>
          <a:lstStyle/>
          <a:p>
            <a:pPr fontAlgn="base">
              <a:spcBef>
                <a:spcPct val="20000"/>
              </a:spcBef>
              <a:spcAft>
                <a:spcPct val="0"/>
              </a:spcAft>
              <a:defRPr/>
            </a:pPr>
            <a:r>
              <a:rPr kumimoji="1" lang="zh-CN" altLang="en-US" sz="2200" b="1" dirty="0">
                <a:solidFill>
                  <a:srgbClr val="0000FF"/>
                </a:solidFill>
                <a:ea typeface="隶书" panose="02010509060101010101" pitchFamily="49" charset="-122"/>
                <a:sym typeface="Symbol"/>
              </a:rPr>
              <a:t></a:t>
            </a:r>
            <a:r>
              <a:rPr kumimoji="1" lang="en-US" altLang="zh-CN" sz="2200" b="1" baseline="-25000" dirty="0">
                <a:solidFill>
                  <a:srgbClr val="0000FF"/>
                </a:solidFill>
                <a:ea typeface="隶书" panose="02010509060101010101" pitchFamily="49" charset="-122"/>
                <a:sym typeface="Symbol"/>
              </a:rPr>
              <a:t>0</a:t>
            </a:r>
            <a:r>
              <a:rPr kumimoji="1" lang="en-US" altLang="zh-CN" sz="2200" b="1" dirty="0">
                <a:solidFill>
                  <a:srgbClr val="0000FF"/>
                </a:solidFill>
                <a:ea typeface="隶书" panose="02010509060101010101" pitchFamily="49" charset="-122"/>
                <a:sym typeface="Symbol"/>
              </a:rPr>
              <a:t>= 2</a:t>
            </a:r>
            <a:r>
              <a:rPr kumimoji="1" lang="zh-CN" altLang="en-US" sz="2200" b="1" dirty="0">
                <a:solidFill>
                  <a:srgbClr val="0000FF"/>
                </a:solidFill>
                <a:ea typeface="隶书" panose="02010509060101010101" pitchFamily="49" charset="-122"/>
                <a:sym typeface="Symbol"/>
              </a:rPr>
              <a:t></a:t>
            </a:r>
            <a:r>
              <a:rPr kumimoji="1" lang="en-US" altLang="zh-CN" sz="2200" b="1" baseline="-25000" dirty="0">
                <a:solidFill>
                  <a:srgbClr val="0000FF"/>
                </a:solidFill>
                <a:ea typeface="隶书" panose="02010509060101010101" pitchFamily="49" charset="-122"/>
                <a:sym typeface="Symbol"/>
              </a:rPr>
              <a:t>0</a:t>
            </a:r>
            <a:r>
              <a:rPr kumimoji="1" lang="en-US" altLang="zh-CN" sz="2200" b="1" dirty="0">
                <a:solidFill>
                  <a:srgbClr val="0000FF"/>
                </a:solidFill>
                <a:ea typeface="隶书" panose="02010509060101010101" pitchFamily="49" charset="-122"/>
                <a:sym typeface="Symbol"/>
              </a:rPr>
              <a:t>(HD) -</a:t>
            </a:r>
            <a:r>
              <a:rPr kumimoji="1" lang="zh-CN" altLang="en-US" sz="2200" b="1" dirty="0">
                <a:solidFill>
                  <a:srgbClr val="0000FF"/>
                </a:solidFill>
                <a:ea typeface="隶书" panose="02010509060101010101" pitchFamily="49" charset="-122"/>
                <a:sym typeface="Symbol"/>
              </a:rPr>
              <a:t> </a:t>
            </a:r>
            <a:r>
              <a:rPr kumimoji="1" lang="en-US" altLang="zh-CN" sz="2200" b="1" baseline="-25000" dirty="0">
                <a:solidFill>
                  <a:srgbClr val="0000FF"/>
                </a:solidFill>
                <a:ea typeface="隶书" panose="02010509060101010101" pitchFamily="49" charset="-122"/>
                <a:sym typeface="Symbol"/>
              </a:rPr>
              <a:t>0</a:t>
            </a:r>
            <a:r>
              <a:rPr kumimoji="1" lang="en-US" altLang="zh-CN" sz="2200" b="1" dirty="0">
                <a:solidFill>
                  <a:srgbClr val="0000FF"/>
                </a:solidFill>
                <a:ea typeface="隶书" panose="02010509060101010101" pitchFamily="49" charset="-122"/>
                <a:sym typeface="Symbol"/>
              </a:rPr>
              <a:t>(H</a:t>
            </a:r>
            <a:r>
              <a:rPr kumimoji="1" lang="en-US" altLang="zh-CN" sz="2200" b="1" baseline="-25000" dirty="0">
                <a:solidFill>
                  <a:srgbClr val="0000FF"/>
                </a:solidFill>
                <a:ea typeface="隶书" panose="02010509060101010101" pitchFamily="49" charset="-122"/>
                <a:sym typeface="Symbol"/>
              </a:rPr>
              <a:t>2</a:t>
            </a:r>
            <a:r>
              <a:rPr kumimoji="1" lang="en-US" altLang="zh-CN" sz="2200" b="1" dirty="0">
                <a:solidFill>
                  <a:srgbClr val="0000FF"/>
                </a:solidFill>
                <a:ea typeface="隶书" panose="02010509060101010101" pitchFamily="49" charset="-122"/>
                <a:sym typeface="Symbol"/>
              </a:rPr>
              <a:t>) -</a:t>
            </a:r>
            <a:r>
              <a:rPr kumimoji="1" lang="zh-CN" altLang="en-US" sz="2200" b="1" dirty="0">
                <a:solidFill>
                  <a:srgbClr val="0000FF"/>
                </a:solidFill>
                <a:ea typeface="隶书" panose="02010509060101010101" pitchFamily="49" charset="-122"/>
                <a:sym typeface="Symbol"/>
              </a:rPr>
              <a:t> </a:t>
            </a:r>
            <a:r>
              <a:rPr kumimoji="1" lang="en-US" altLang="zh-CN" sz="2200" b="1" baseline="-25000" dirty="0">
                <a:solidFill>
                  <a:srgbClr val="0000FF"/>
                </a:solidFill>
                <a:ea typeface="隶书" panose="02010509060101010101" pitchFamily="49" charset="-122"/>
                <a:sym typeface="Symbol"/>
              </a:rPr>
              <a:t>0</a:t>
            </a:r>
            <a:r>
              <a:rPr kumimoji="1" lang="en-US" altLang="zh-CN" sz="2200" b="1" dirty="0">
                <a:solidFill>
                  <a:srgbClr val="0000FF"/>
                </a:solidFill>
                <a:ea typeface="隶书" panose="02010509060101010101" pitchFamily="49" charset="-122"/>
                <a:sym typeface="Symbol"/>
              </a:rPr>
              <a:t>(D</a:t>
            </a:r>
            <a:r>
              <a:rPr kumimoji="1" lang="en-US" altLang="zh-CN" sz="2200" b="1" baseline="-25000" dirty="0">
                <a:solidFill>
                  <a:srgbClr val="0000FF"/>
                </a:solidFill>
                <a:ea typeface="隶书" panose="02010509060101010101" pitchFamily="49" charset="-122"/>
                <a:sym typeface="Symbol"/>
              </a:rPr>
              <a:t>2</a:t>
            </a:r>
            <a:r>
              <a:rPr kumimoji="1" lang="en-US" altLang="zh-CN" sz="2200" b="1" dirty="0">
                <a:solidFill>
                  <a:srgbClr val="0000FF"/>
                </a:solidFill>
                <a:ea typeface="隶书" panose="02010509060101010101" pitchFamily="49" charset="-122"/>
                <a:sym typeface="Symbol"/>
              </a:rPr>
              <a:t>)  </a:t>
            </a:r>
            <a:endParaRPr kumimoji="1" lang="zh-CN" altLang="en-US" sz="2200" b="1" dirty="0">
              <a:solidFill>
                <a:srgbClr val="0000FF"/>
              </a:solidFill>
              <a:ea typeface="隶书" panose="02010509060101010101" pitchFamily="49" charset="-122"/>
            </a:endParaRPr>
          </a:p>
        </p:txBody>
      </p:sp>
      <p:sp>
        <p:nvSpPr>
          <p:cNvPr id="9" name="Rectangle 3"/>
          <p:cNvSpPr txBox="1">
            <a:spLocks noChangeArrowheads="1"/>
          </p:cNvSpPr>
          <p:nvPr/>
        </p:nvSpPr>
        <p:spPr bwMode="auto">
          <a:xfrm>
            <a:off x="313510" y="3282950"/>
            <a:ext cx="11554096"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anose="02010609060101010101" pitchFamily="49" charset="-122"/>
                <a:sym typeface="Symbol" pitchFamily="18" charset="2"/>
              </a:rPr>
              <a:t>其显著特点为：反应物的分子数总是与产物的分子数相等，且两者的分子又存在一一对应关系。</a:t>
            </a:r>
            <a:endParaRPr lang="en-US" altLang="zh-CN" sz="2400" kern="0" dirty="0">
              <a:solidFill>
                <a:srgbClr val="FFFFFF"/>
              </a:solidFill>
              <a:ea typeface="黑体" panose="02010609060101010101" pitchFamily="49" charset="-122"/>
              <a:sym typeface="Symbol" pitchFamily="18" charset="2"/>
            </a:endParaRPr>
          </a:p>
        </p:txBody>
      </p:sp>
      <p:sp>
        <p:nvSpPr>
          <p:cNvPr id="10" name="Rectangle 3"/>
          <p:cNvSpPr txBox="1">
            <a:spLocks noChangeArrowheads="1"/>
          </p:cNvSpPr>
          <p:nvPr/>
        </p:nvSpPr>
        <p:spPr bwMode="auto">
          <a:xfrm>
            <a:off x="1175657" y="4275138"/>
            <a:ext cx="6296706"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anose="02010609060101010101" pitchFamily="49" charset="-122"/>
                <a:sym typeface="Symbol" pitchFamily="18" charset="2"/>
              </a:rPr>
              <a:t>例如反应</a:t>
            </a:r>
            <a:r>
              <a:rPr lang="en-US" altLang="zh-CN" sz="2400" kern="0" dirty="0">
                <a:solidFill>
                  <a:srgbClr val="FFFFFF"/>
                </a:solidFill>
                <a:ea typeface="黑体" panose="02010609060101010101" pitchFamily="49" charset="-122"/>
                <a:sym typeface="Symbol" pitchFamily="18" charset="2"/>
              </a:rPr>
              <a:t>(1),   </a:t>
            </a:r>
            <a:r>
              <a:rPr lang="zh-CN" altLang="en-US" sz="2400" kern="0" dirty="0">
                <a:solidFill>
                  <a:srgbClr val="FFFFFF"/>
                </a:solidFill>
                <a:ea typeface="黑体" panose="02010609060101010101" pitchFamily="49" charset="-122"/>
                <a:sym typeface="Symbol" pitchFamily="18" charset="2"/>
              </a:rPr>
              <a:t>由平衡常数的定义有：</a:t>
            </a:r>
          </a:p>
        </p:txBody>
      </p:sp>
    </p:spTree>
    <p:extLst>
      <p:ext uri="{BB962C8B-B14F-4D97-AF65-F5344CB8AC3E}">
        <p14:creationId xmlns:p14="http://schemas.microsoft.com/office/powerpoint/2010/main" val="1029989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55300"/>
                                        </p:tgtEl>
                                        <p:attrNameLst>
                                          <p:attrName>style.visibility</p:attrName>
                                        </p:attrNameLst>
                                      </p:cBhvr>
                                      <p:to>
                                        <p:strVal val="visible"/>
                                      </p:to>
                                    </p:set>
                                    <p:animEffect transition="in" filter="fade">
                                      <p:cBhvr>
                                        <p:cTn id="15" dur="500"/>
                                        <p:tgtEl>
                                          <p:spTgt spid="553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302"/>
                                        </p:tgtEl>
                                        <p:attrNameLst>
                                          <p:attrName>style.visibility</p:attrName>
                                        </p:attrNameLst>
                                      </p:cBhvr>
                                      <p:to>
                                        <p:strVal val="visible"/>
                                      </p:to>
                                    </p:set>
                                    <p:animEffect transition="in" filter="fade">
                                      <p:cBhvr>
                                        <p:cTn id="18" dur="500"/>
                                        <p:tgtEl>
                                          <p:spTgt spid="553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302" grpId="0"/>
      <p:bldP spid="8" grpId="0" animBg="1"/>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339634" y="4076700"/>
            <a:ext cx="11501846" cy="1500188"/>
          </a:xfrm>
        </p:spPr>
        <p:txBody>
          <a:bodyPr/>
          <a:lstStyle/>
          <a:p>
            <a:pPr eaLnBrk="1" hangingPunct="1">
              <a:lnSpc>
                <a:spcPct val="120000"/>
              </a:lnSpc>
            </a:pPr>
            <a:r>
              <a:rPr lang="zh-CN" altLang="en-US" sz="2400" dirty="0">
                <a:ea typeface="黑体" panose="02010609060101010101" pitchFamily="49" charset="-122"/>
              </a:rPr>
              <a:t>同位素交换反应中，同一交换分子对的两个分子，其核质量数虽略有不同，但核电荷及核外电子云分布实际上无甚差别，二者的基态能量差可近似地归结为分子的振动基态之差</a:t>
            </a:r>
            <a:r>
              <a:rPr lang="en-US" altLang="zh-CN" sz="2400" dirty="0">
                <a:ea typeface="黑体" panose="02010609060101010101" pitchFamily="49" charset="-122"/>
              </a:rPr>
              <a:t>:</a:t>
            </a:r>
            <a:endParaRPr lang="zh-CN" altLang="en-US" sz="2400" dirty="0">
              <a:ea typeface="黑体" panose="02010609060101010101" pitchFamily="49" charset="-122"/>
            </a:endParaRPr>
          </a:p>
        </p:txBody>
      </p:sp>
      <p:graphicFrame>
        <p:nvGraphicFramePr>
          <p:cNvPr id="56323" name="Object 5"/>
          <p:cNvGraphicFramePr>
            <a:graphicFrameLocks noChangeAspect="1"/>
          </p:cNvGraphicFramePr>
          <p:nvPr>
            <p:extLst>
              <p:ext uri="{D42A27DB-BD31-4B8C-83A1-F6EECF244321}">
                <p14:modId xmlns:p14="http://schemas.microsoft.com/office/powerpoint/2010/main" val="2667142256"/>
              </p:ext>
            </p:extLst>
          </p:nvPr>
        </p:nvGraphicFramePr>
        <p:xfrm>
          <a:off x="2135189" y="1381919"/>
          <a:ext cx="2352675" cy="566738"/>
        </p:xfrm>
        <a:graphic>
          <a:graphicData uri="http://schemas.openxmlformats.org/presentationml/2006/ole">
            <mc:AlternateContent xmlns:mc="http://schemas.openxmlformats.org/markup-compatibility/2006">
              <mc:Choice xmlns:v="urn:schemas-microsoft-com:vml" Requires="v">
                <p:oleObj spid="_x0000_s53412" name="公式" r:id="rId3" imgW="1054100" imgH="254000" progId="Equation.3">
                  <p:embed/>
                </p:oleObj>
              </mc:Choice>
              <mc:Fallback>
                <p:oleObj name="公式" r:id="rId3" imgW="10541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1381919"/>
                        <a:ext cx="2352675" cy="566738"/>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4" name="Object 6"/>
          <p:cNvGraphicFramePr>
            <a:graphicFrameLocks noChangeAspect="1"/>
          </p:cNvGraphicFramePr>
          <p:nvPr>
            <p:extLst>
              <p:ext uri="{D42A27DB-BD31-4B8C-83A1-F6EECF244321}">
                <p14:modId xmlns:p14="http://schemas.microsoft.com/office/powerpoint/2010/main" val="1076758474"/>
              </p:ext>
            </p:extLst>
          </p:nvPr>
        </p:nvGraphicFramePr>
        <p:xfrm>
          <a:off x="2071008" y="3030538"/>
          <a:ext cx="3160713" cy="504825"/>
        </p:xfrm>
        <a:graphic>
          <a:graphicData uri="http://schemas.openxmlformats.org/presentationml/2006/ole">
            <mc:AlternateContent xmlns:mc="http://schemas.openxmlformats.org/markup-compatibility/2006">
              <mc:Choice xmlns:v="urn:schemas-microsoft-com:vml" Requires="v">
                <p:oleObj spid="_x0000_s53413" name="Equation" r:id="rId5" imgW="1511300" imgH="241300" progId="Equation.3">
                  <p:embed/>
                </p:oleObj>
              </mc:Choice>
              <mc:Fallback>
                <p:oleObj name="Equation" r:id="rId5" imgW="15113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008" y="3030538"/>
                        <a:ext cx="3160713" cy="5048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25" name="Object 7"/>
          <p:cNvGraphicFramePr>
            <a:graphicFrameLocks noChangeAspect="1"/>
          </p:cNvGraphicFramePr>
          <p:nvPr>
            <p:extLst>
              <p:ext uri="{D42A27DB-BD31-4B8C-83A1-F6EECF244321}">
                <p14:modId xmlns:p14="http://schemas.microsoft.com/office/powerpoint/2010/main" val="347361067"/>
              </p:ext>
            </p:extLst>
          </p:nvPr>
        </p:nvGraphicFramePr>
        <p:xfrm>
          <a:off x="2733676" y="5561166"/>
          <a:ext cx="3508375" cy="473075"/>
        </p:xfrm>
        <a:graphic>
          <a:graphicData uri="http://schemas.openxmlformats.org/presentationml/2006/ole">
            <mc:AlternateContent xmlns:mc="http://schemas.openxmlformats.org/markup-compatibility/2006">
              <mc:Choice xmlns:v="urn:schemas-microsoft-com:vml" Requires="v">
                <p:oleObj spid="_x0000_s53414" name="公式" r:id="rId7" imgW="1790700" imgH="241300" progId="Equation.3">
                  <p:embed/>
                </p:oleObj>
              </mc:Choice>
              <mc:Fallback>
                <p:oleObj name="公式" r:id="rId7" imgW="17907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3676" y="5561166"/>
                        <a:ext cx="3508375" cy="473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6" name="TextBox 5"/>
          <p:cNvSpPr txBox="1">
            <a:spLocks noChangeArrowheads="1"/>
          </p:cNvSpPr>
          <p:nvPr/>
        </p:nvSpPr>
        <p:spPr bwMode="auto">
          <a:xfrm>
            <a:off x="8991601" y="1455739"/>
            <a:ext cx="10525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(4.92)</a:t>
            </a:r>
            <a:endParaRPr lang="zh-CN" altLang="en-US" sz="2800">
              <a:solidFill>
                <a:srgbClr val="FFFFFF"/>
              </a:solidFill>
              <a:ea typeface="隶书" panose="02010509060101010101" pitchFamily="49" charset="-122"/>
            </a:endParaRPr>
          </a:p>
        </p:txBody>
      </p:sp>
      <p:sp>
        <p:nvSpPr>
          <p:cNvPr id="56327" name="TextBox 6"/>
          <p:cNvSpPr txBox="1">
            <a:spLocks noChangeArrowheads="1"/>
          </p:cNvSpPr>
          <p:nvPr/>
        </p:nvSpPr>
        <p:spPr bwMode="auto">
          <a:xfrm>
            <a:off x="9017001" y="2995614"/>
            <a:ext cx="10525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(4.93)</a:t>
            </a:r>
            <a:endParaRPr lang="zh-CN" altLang="en-US" sz="2800">
              <a:solidFill>
                <a:srgbClr val="FFFFFF"/>
              </a:solidFill>
              <a:ea typeface="隶书" panose="02010509060101010101" pitchFamily="49" charset="-122"/>
            </a:endParaRPr>
          </a:p>
        </p:txBody>
      </p:sp>
      <p:sp>
        <p:nvSpPr>
          <p:cNvPr id="56328" name="TextBox 7"/>
          <p:cNvSpPr txBox="1">
            <a:spLocks noChangeArrowheads="1"/>
          </p:cNvSpPr>
          <p:nvPr/>
        </p:nvSpPr>
        <p:spPr bwMode="auto">
          <a:xfrm>
            <a:off x="9036051" y="5516564"/>
            <a:ext cx="10525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dirty="0">
                <a:solidFill>
                  <a:srgbClr val="FFFFFF"/>
                </a:solidFill>
                <a:ea typeface="隶书" panose="02010509060101010101" pitchFamily="49" charset="-122"/>
              </a:rPr>
              <a:t>(4.94)</a:t>
            </a:r>
            <a:endParaRPr lang="zh-CN" altLang="en-US" sz="2800" dirty="0">
              <a:solidFill>
                <a:srgbClr val="FFFFFF"/>
              </a:solidFill>
              <a:ea typeface="隶书" panose="02010509060101010101" pitchFamily="49" charset="-122"/>
            </a:endParaRPr>
          </a:p>
        </p:txBody>
      </p:sp>
      <p:sp>
        <p:nvSpPr>
          <p:cNvPr id="9" name="Rectangle 3"/>
          <p:cNvSpPr txBox="1">
            <a:spLocks noChangeArrowheads="1"/>
          </p:cNvSpPr>
          <p:nvPr/>
        </p:nvSpPr>
        <p:spPr bwMode="auto">
          <a:xfrm>
            <a:off x="339634" y="333375"/>
            <a:ext cx="11547566"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defRPr/>
            </a:pPr>
            <a:r>
              <a:rPr lang="zh-CN" altLang="en-US" sz="2400" kern="0" dirty="0">
                <a:solidFill>
                  <a:srgbClr val="FFFFFF"/>
                </a:solidFill>
                <a:ea typeface="黑体" panose="02010609060101010101" pitchFamily="49" charset="-122"/>
              </a:rPr>
              <a:t>反应物及产物均为电子数相同的双原子分子，暂不计较分子中电子及核自旋运动，故上式中</a:t>
            </a:r>
            <a:r>
              <a:rPr lang="en-US" altLang="zh-CN" sz="2400" b="1" i="1" kern="0" dirty="0" smtClean="0">
                <a:solidFill>
                  <a:srgbClr val="FFFF00"/>
                </a:solidFill>
                <a:ea typeface="黑体" panose="02010609060101010101" pitchFamily="49" charset="-122"/>
              </a:rPr>
              <a:t>q</a:t>
            </a:r>
            <a:r>
              <a:rPr lang="en-US" altLang="zh-CN" sz="2400" b="1" i="1" kern="0" baseline="-25000" dirty="0" smtClean="0">
                <a:solidFill>
                  <a:srgbClr val="FFFF00"/>
                </a:solidFill>
                <a:ea typeface="黑体" panose="02010609060101010101" pitchFamily="49" charset="-122"/>
              </a:rPr>
              <a:t>0</a:t>
            </a:r>
            <a:r>
              <a:rPr lang="en-US" altLang="zh-CN" sz="2400" b="1" i="1" kern="0" baseline="30000" dirty="0" smtClean="0">
                <a:solidFill>
                  <a:srgbClr val="FFFF00"/>
                </a:solidFill>
                <a:ea typeface="黑体" panose="02010609060101010101" pitchFamily="49" charset="-122"/>
              </a:rPr>
              <a:t>o</a:t>
            </a:r>
            <a:r>
              <a:rPr lang="en-US" altLang="zh-CN" sz="2400" b="1" i="1" kern="0" dirty="0" smtClean="0">
                <a:solidFill>
                  <a:srgbClr val="FFFF00"/>
                </a:solidFill>
                <a:ea typeface="黑体" panose="02010609060101010101" pitchFamily="49" charset="-122"/>
              </a:rPr>
              <a:t> </a:t>
            </a:r>
            <a:r>
              <a:rPr lang="zh-CN" altLang="en-US" sz="2400" kern="0" dirty="0">
                <a:solidFill>
                  <a:srgbClr val="FFFFFF"/>
                </a:solidFill>
                <a:ea typeface="黑体" panose="02010609060101010101" pitchFamily="49" charset="-122"/>
              </a:rPr>
              <a:t>仅含平动、转动和振动三种运动形态的配分函数项，即</a:t>
            </a:r>
          </a:p>
        </p:txBody>
      </p:sp>
      <p:sp>
        <p:nvSpPr>
          <p:cNvPr id="10" name="Rectangle 3"/>
          <p:cNvSpPr txBox="1">
            <a:spLocks noChangeArrowheads="1"/>
          </p:cNvSpPr>
          <p:nvPr/>
        </p:nvSpPr>
        <p:spPr bwMode="auto">
          <a:xfrm>
            <a:off x="764178" y="3571876"/>
            <a:ext cx="7692194"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anose="02010609060101010101" pitchFamily="49" charset="-122"/>
                <a:sym typeface="Symbol" pitchFamily="18" charset="2"/>
              </a:rPr>
              <a:t>双原子分子的</a:t>
            </a:r>
            <a:r>
              <a:rPr lang="zh-CN" altLang="en-US" sz="2400" kern="0" dirty="0">
                <a:solidFill>
                  <a:srgbClr val="FFFFFF"/>
                </a:solidFill>
                <a:ea typeface="黑体" panose="02010609060101010101" pitchFamily="49" charset="-122"/>
              </a:rPr>
              <a:t>解离能可</a:t>
            </a:r>
            <a:r>
              <a:rPr lang="zh-CN" altLang="en-US" sz="2400" kern="0" dirty="0" smtClean="0">
                <a:solidFill>
                  <a:srgbClr val="FFFFFF"/>
                </a:solidFill>
                <a:ea typeface="黑体" panose="02010609060101010101" pitchFamily="49" charset="-122"/>
              </a:rPr>
              <a:t>由光谱</a:t>
            </a:r>
            <a:r>
              <a:rPr lang="zh-CN" altLang="en-US" sz="2400" kern="0" dirty="0">
                <a:solidFill>
                  <a:srgbClr val="FFFFFF"/>
                </a:solidFill>
                <a:ea typeface="黑体" panose="02010609060101010101" pitchFamily="49" charset="-122"/>
              </a:rPr>
              <a:t>数据获得。</a:t>
            </a:r>
            <a:endParaRPr lang="en-US" altLang="zh-CN" sz="2400" kern="0" dirty="0">
              <a:solidFill>
                <a:srgbClr val="FFFFFF"/>
              </a:solidFill>
              <a:ea typeface="黑体" panose="02010609060101010101" pitchFamily="49" charset="-122"/>
            </a:endParaRPr>
          </a:p>
        </p:txBody>
      </p:sp>
      <p:sp>
        <p:nvSpPr>
          <p:cNvPr id="11" name="Rectangle 3"/>
          <p:cNvSpPr txBox="1">
            <a:spLocks noChangeArrowheads="1"/>
          </p:cNvSpPr>
          <p:nvPr/>
        </p:nvSpPr>
        <p:spPr bwMode="auto">
          <a:xfrm>
            <a:off x="339634" y="2058988"/>
            <a:ext cx="11598772"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120000"/>
              </a:lnSpc>
              <a:defRPr/>
            </a:pPr>
            <a:r>
              <a:rPr lang="zh-CN" altLang="en-US" sz="2400" kern="0" dirty="0">
                <a:solidFill>
                  <a:srgbClr val="FFFFFF"/>
                </a:solidFill>
                <a:ea typeface="黑体" panose="02010609060101010101" pitchFamily="49" charset="-122"/>
              </a:rPr>
              <a:t>一般地，反应的产物分子与反应物分子的基态能量之差</a:t>
            </a:r>
            <a:r>
              <a:rPr lang="zh-CN" altLang="en-US" sz="2400" b="1" i="1" kern="0" dirty="0">
                <a:solidFill>
                  <a:srgbClr val="FFFF00"/>
                </a:solidFill>
                <a:ea typeface="黑体" panose="02010609060101010101" pitchFamily="49" charset="-122"/>
                <a:sym typeface="Symbol" pitchFamily="18" charset="2"/>
              </a:rPr>
              <a:t></a:t>
            </a:r>
            <a:r>
              <a:rPr lang="en-US" altLang="zh-CN" sz="2400" b="1" i="1" kern="0" baseline="-25000" dirty="0">
                <a:solidFill>
                  <a:srgbClr val="FFFF00"/>
                </a:solidFill>
                <a:ea typeface="黑体" panose="02010609060101010101" pitchFamily="49" charset="-122"/>
                <a:sym typeface="Symbol" pitchFamily="18" charset="2"/>
              </a:rPr>
              <a:t>0</a:t>
            </a:r>
            <a:r>
              <a:rPr lang="zh-CN" altLang="en-US" sz="2400" kern="0" dirty="0">
                <a:solidFill>
                  <a:srgbClr val="FFFFFF"/>
                </a:solidFill>
                <a:ea typeface="黑体" panose="02010609060101010101" pitchFamily="49" charset="-122"/>
              </a:rPr>
              <a:t>可看作是反应物分子与产物分子的解离能之差</a:t>
            </a:r>
            <a:r>
              <a:rPr lang="zh-CN" altLang="en-US" sz="2400" b="1" i="1" kern="0" dirty="0">
                <a:solidFill>
                  <a:srgbClr val="FFFF00"/>
                </a:solidFill>
                <a:ea typeface="黑体" panose="02010609060101010101" pitchFamily="49" charset="-122"/>
                <a:sym typeface="Symbol" pitchFamily="18" charset="2"/>
              </a:rPr>
              <a:t></a:t>
            </a:r>
            <a:r>
              <a:rPr lang="en-US" altLang="zh-CN" sz="2400" b="1" i="1" kern="0" dirty="0">
                <a:solidFill>
                  <a:srgbClr val="FFFF00"/>
                </a:solidFill>
                <a:ea typeface="黑体" panose="02010609060101010101" pitchFamily="49" charset="-122"/>
                <a:sym typeface="Symbol" pitchFamily="18" charset="2"/>
              </a:rPr>
              <a:t>D</a:t>
            </a:r>
            <a:r>
              <a:rPr lang="zh-CN" altLang="en-US" sz="2400" i="1" kern="0" dirty="0">
                <a:solidFill>
                  <a:srgbClr val="FFFFFF"/>
                </a:solidFill>
                <a:ea typeface="黑体" panose="02010609060101010101" pitchFamily="49" charset="-122"/>
                <a:sym typeface="Symbol" pitchFamily="18" charset="2"/>
              </a:rPr>
              <a:t>，</a:t>
            </a:r>
            <a:r>
              <a:rPr lang="zh-CN" altLang="en-US" sz="2400" kern="0" dirty="0">
                <a:solidFill>
                  <a:srgbClr val="FFFFFF"/>
                </a:solidFill>
                <a:ea typeface="黑体" panose="02010609060101010101" pitchFamily="49" charset="-122"/>
                <a:sym typeface="Symbol" pitchFamily="18" charset="2"/>
              </a:rPr>
              <a:t>即</a:t>
            </a:r>
            <a:endParaRPr lang="en-US" altLang="zh-CN" sz="2400" kern="0" dirty="0">
              <a:solidFill>
                <a:srgbClr val="FFFFFF"/>
              </a:solidFill>
              <a:ea typeface="黑体" panose="02010609060101010101" pitchFamily="49" charset="-122"/>
              <a:sym typeface="Symbol" pitchFamily="18" charset="2"/>
            </a:endParaRPr>
          </a:p>
        </p:txBody>
      </p:sp>
    </p:spTree>
    <p:extLst>
      <p:ext uri="{BB962C8B-B14F-4D97-AF65-F5344CB8AC3E}">
        <p14:creationId xmlns:p14="http://schemas.microsoft.com/office/powerpoint/2010/main" val="3557098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6324"/>
                                        </p:tgtEl>
                                        <p:attrNameLst>
                                          <p:attrName>style.visibility</p:attrName>
                                        </p:attrNameLst>
                                      </p:cBhvr>
                                      <p:to>
                                        <p:strVal val="visible"/>
                                      </p:to>
                                    </p:set>
                                    <p:animEffect transition="in" filter="fade">
                                      <p:cBhvr>
                                        <p:cTn id="10" dur="500"/>
                                        <p:tgtEl>
                                          <p:spTgt spid="563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327"/>
                                        </p:tgtEl>
                                        <p:attrNameLst>
                                          <p:attrName>style.visibility</p:attrName>
                                        </p:attrNameLst>
                                      </p:cBhvr>
                                      <p:to>
                                        <p:strVal val="visible"/>
                                      </p:to>
                                    </p:set>
                                    <p:animEffect transition="in" filter="fade">
                                      <p:cBhvr>
                                        <p:cTn id="13" dur="500"/>
                                        <p:tgtEl>
                                          <p:spTgt spid="563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3250">
                                            <p:txEl>
                                              <p:pRg st="0" end="0"/>
                                            </p:txEl>
                                          </p:spTgt>
                                        </p:tgtEl>
                                        <p:attrNameLst>
                                          <p:attrName>style.visibility</p:attrName>
                                        </p:attrNameLst>
                                      </p:cBhvr>
                                      <p:to>
                                        <p:strVal val="visible"/>
                                      </p:to>
                                    </p:set>
                                    <p:animEffect transition="in" filter="fade">
                                      <p:cBhvr>
                                        <p:cTn id="21" dur="500"/>
                                        <p:tgtEl>
                                          <p:spTgt spid="53250">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6325"/>
                                        </p:tgtEl>
                                        <p:attrNameLst>
                                          <p:attrName>style.visibility</p:attrName>
                                        </p:attrNameLst>
                                      </p:cBhvr>
                                      <p:to>
                                        <p:strVal val="visible"/>
                                      </p:to>
                                    </p:set>
                                    <p:animEffect transition="in" filter="fade">
                                      <p:cBhvr>
                                        <p:cTn id="24" dur="500"/>
                                        <p:tgtEl>
                                          <p:spTgt spid="563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328"/>
                                        </p:tgtEl>
                                        <p:attrNameLst>
                                          <p:attrName>style.visibility</p:attrName>
                                        </p:attrNameLst>
                                      </p:cBhvr>
                                      <p:to>
                                        <p:strVal val="visible"/>
                                      </p:to>
                                    </p:set>
                                    <p:animEffect transition="in" filter="fade">
                                      <p:cBhvr>
                                        <p:cTn id="27"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P spid="56327" grpId="0"/>
      <p:bldP spid="56328" grpId="0"/>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内容占位符 2"/>
          <p:cNvSpPr>
            <a:spLocks noGrp="1"/>
          </p:cNvSpPr>
          <p:nvPr>
            <p:ph idx="1"/>
          </p:nvPr>
        </p:nvSpPr>
        <p:spPr>
          <a:xfrm>
            <a:off x="907869" y="188913"/>
            <a:ext cx="8856844" cy="792162"/>
          </a:xfrm>
        </p:spPr>
        <p:txBody>
          <a:bodyPr/>
          <a:lstStyle/>
          <a:p>
            <a:r>
              <a:rPr lang="zh-CN" altLang="en-US" sz="2400" dirty="0">
                <a:ea typeface="黑体" panose="02010609060101010101" pitchFamily="49" charset="-122"/>
              </a:rPr>
              <a:t>分子平动配分函数： </a:t>
            </a:r>
            <a:r>
              <a:rPr lang="en-US" altLang="zh-CN" sz="2400" dirty="0">
                <a:ea typeface="黑体" panose="02010609060101010101" pitchFamily="49" charset="-122"/>
              </a:rPr>
              <a:t>(</a:t>
            </a:r>
            <a:r>
              <a:rPr lang="zh-CN" altLang="en-US" sz="2400" dirty="0">
                <a:ea typeface="黑体" panose="02010609060101010101" pitchFamily="49" charset="-122"/>
              </a:rPr>
              <a:t>标准态</a:t>
            </a:r>
            <a:r>
              <a:rPr lang="en-US" altLang="zh-CN" sz="2400" dirty="0">
                <a:ea typeface="黑体" panose="02010609060101010101" pitchFamily="49" charset="-122"/>
              </a:rPr>
              <a:t>)</a:t>
            </a:r>
            <a:endParaRPr lang="zh-CN" altLang="en-US" sz="2400" dirty="0">
              <a:ea typeface="黑体" panose="02010609060101010101" pitchFamily="49" charset="-122"/>
            </a:endParaRPr>
          </a:p>
        </p:txBody>
      </p:sp>
      <p:graphicFrame>
        <p:nvGraphicFramePr>
          <p:cNvPr id="57347" name="对象 3"/>
          <p:cNvGraphicFramePr>
            <a:graphicFrameLocks noChangeAspect="1"/>
          </p:cNvGraphicFramePr>
          <p:nvPr/>
        </p:nvGraphicFramePr>
        <p:xfrm>
          <a:off x="2495551" y="750889"/>
          <a:ext cx="4359275" cy="719137"/>
        </p:xfrm>
        <a:graphic>
          <a:graphicData uri="http://schemas.openxmlformats.org/presentationml/2006/ole">
            <mc:AlternateContent xmlns:mc="http://schemas.openxmlformats.org/markup-compatibility/2006">
              <mc:Choice xmlns:v="urn:schemas-microsoft-com:vml" Requires="v">
                <p:oleObj spid="_x0000_s54534" name="公式" r:id="rId3" imgW="1459866" imgH="241195" progId="Equation.3">
                  <p:embed/>
                </p:oleObj>
              </mc:Choice>
              <mc:Fallback>
                <p:oleObj name="公式" r:id="rId3" imgW="1459866"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1" y="750889"/>
                        <a:ext cx="4359275" cy="7191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内容占位符 2"/>
          <p:cNvSpPr txBox="1">
            <a:spLocks/>
          </p:cNvSpPr>
          <p:nvPr/>
        </p:nvSpPr>
        <p:spPr bwMode="auto">
          <a:xfrm>
            <a:off x="1051560" y="1628776"/>
            <a:ext cx="8784591"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zh-CN" altLang="en-US" sz="2400" kern="0" dirty="0">
                <a:solidFill>
                  <a:srgbClr val="FFFFFF"/>
                </a:solidFill>
                <a:ea typeface="黑体" panose="02010609060101010101" pitchFamily="49" charset="-122"/>
              </a:rPr>
              <a:t>双原子分子转动配分函数（刚性哑铃转子近似）：</a:t>
            </a:r>
          </a:p>
        </p:txBody>
      </p:sp>
      <p:graphicFrame>
        <p:nvGraphicFramePr>
          <p:cNvPr id="57349" name="对象 5"/>
          <p:cNvGraphicFramePr>
            <a:graphicFrameLocks noChangeAspect="1"/>
          </p:cNvGraphicFramePr>
          <p:nvPr/>
        </p:nvGraphicFramePr>
        <p:xfrm>
          <a:off x="2640014" y="2117726"/>
          <a:ext cx="2232025" cy="1044575"/>
        </p:xfrm>
        <a:graphic>
          <a:graphicData uri="http://schemas.openxmlformats.org/presentationml/2006/ole">
            <mc:AlternateContent xmlns:mc="http://schemas.openxmlformats.org/markup-compatibility/2006">
              <mc:Choice xmlns:v="urn:schemas-microsoft-com:vml" Requires="v">
                <p:oleObj spid="_x0000_s54535" name="公式" r:id="rId5" imgW="1028254" imgH="482391" progId="Equation.3">
                  <p:embed/>
                </p:oleObj>
              </mc:Choice>
              <mc:Fallback>
                <p:oleObj name="公式" r:id="rId5" imgW="1028254" imgH="4823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014" y="2117726"/>
                        <a:ext cx="2232025" cy="10445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内容占位符 2"/>
          <p:cNvSpPr txBox="1">
            <a:spLocks/>
          </p:cNvSpPr>
          <p:nvPr/>
        </p:nvSpPr>
        <p:spPr bwMode="auto">
          <a:xfrm>
            <a:off x="1051560" y="3860801"/>
            <a:ext cx="10816046"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zh-CN" altLang="en-US" sz="2400" kern="0" dirty="0">
                <a:solidFill>
                  <a:srgbClr val="FFFFFF"/>
                </a:solidFill>
                <a:ea typeface="黑体" panose="02010609060101010101" pitchFamily="49" charset="-122"/>
              </a:rPr>
              <a:t>双原子分子振动配分函数（谐振子近似）：</a:t>
            </a:r>
          </a:p>
        </p:txBody>
      </p:sp>
      <p:graphicFrame>
        <p:nvGraphicFramePr>
          <p:cNvPr id="57351" name="对象 7"/>
          <p:cNvGraphicFramePr>
            <a:graphicFrameLocks noChangeAspect="1"/>
          </p:cNvGraphicFramePr>
          <p:nvPr/>
        </p:nvGraphicFramePr>
        <p:xfrm>
          <a:off x="2351089" y="4508501"/>
          <a:ext cx="7551737" cy="1031875"/>
        </p:xfrm>
        <a:graphic>
          <a:graphicData uri="http://schemas.openxmlformats.org/presentationml/2006/ole">
            <mc:AlternateContent xmlns:mc="http://schemas.openxmlformats.org/markup-compatibility/2006">
              <mc:Choice xmlns:v="urn:schemas-microsoft-com:vml" Requires="v">
                <p:oleObj spid="_x0000_s54536" name="公式" r:id="rId7" imgW="3060700" imgH="419100" progId="Equation.3">
                  <p:embed/>
                </p:oleObj>
              </mc:Choice>
              <mc:Fallback>
                <p:oleObj name="公式" r:id="rId7" imgW="30607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1089" y="4508501"/>
                        <a:ext cx="7551737" cy="1031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2" name="对象 8"/>
          <p:cNvGraphicFramePr>
            <a:graphicFrameLocks noChangeAspect="1"/>
          </p:cNvGraphicFramePr>
          <p:nvPr/>
        </p:nvGraphicFramePr>
        <p:xfrm>
          <a:off x="7464425" y="3236913"/>
          <a:ext cx="2971800" cy="512762"/>
        </p:xfrm>
        <a:graphic>
          <a:graphicData uri="http://schemas.openxmlformats.org/presentationml/2006/ole">
            <mc:AlternateContent xmlns:mc="http://schemas.openxmlformats.org/markup-compatibility/2006">
              <mc:Choice xmlns:v="urn:schemas-microsoft-com:vml" Requires="v">
                <p:oleObj spid="_x0000_s54537" name="Equation" r:id="rId9" imgW="1397000" imgH="241300" progId="Equation.3">
                  <p:embed/>
                </p:oleObj>
              </mc:Choice>
              <mc:Fallback>
                <p:oleObj name="Equation" r:id="rId9" imgW="13970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4425" y="3236913"/>
                        <a:ext cx="2971800" cy="5127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3" name="TextBox 9"/>
          <p:cNvSpPr txBox="1">
            <a:spLocks noChangeArrowheads="1"/>
          </p:cNvSpPr>
          <p:nvPr/>
        </p:nvSpPr>
        <p:spPr bwMode="auto">
          <a:xfrm>
            <a:off x="5664201" y="3265489"/>
            <a:ext cx="1889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800">
                <a:solidFill>
                  <a:srgbClr val="FF9900"/>
                </a:solidFill>
                <a:ea typeface="隶书" panose="02010509060101010101" pitchFamily="49" charset="-122"/>
              </a:rPr>
              <a:t>对称因子：</a:t>
            </a:r>
          </a:p>
        </p:txBody>
      </p:sp>
      <p:sp>
        <p:nvSpPr>
          <p:cNvPr id="57354" name="TextBox 10"/>
          <p:cNvSpPr txBox="1">
            <a:spLocks noChangeArrowheads="1"/>
          </p:cNvSpPr>
          <p:nvPr/>
        </p:nvSpPr>
        <p:spPr bwMode="auto">
          <a:xfrm>
            <a:off x="5664201" y="21590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20000"/>
              </a:spcBef>
              <a:spcAft>
                <a:spcPct val="0"/>
              </a:spcAft>
              <a:buFontTx/>
              <a:buNone/>
            </a:pPr>
            <a:r>
              <a:rPr lang="zh-CN" altLang="en-US" sz="2800">
                <a:solidFill>
                  <a:srgbClr val="FF9900"/>
                </a:solidFill>
                <a:ea typeface="隶书" panose="02010509060101010101" pitchFamily="49" charset="-122"/>
              </a:rPr>
              <a:t>双原子分子转动惯量：</a:t>
            </a:r>
          </a:p>
        </p:txBody>
      </p:sp>
      <p:graphicFrame>
        <p:nvGraphicFramePr>
          <p:cNvPr id="57355" name="对象 11"/>
          <p:cNvGraphicFramePr>
            <a:graphicFrameLocks noChangeAspect="1"/>
          </p:cNvGraphicFramePr>
          <p:nvPr/>
        </p:nvGraphicFramePr>
        <p:xfrm>
          <a:off x="5937250" y="2682876"/>
          <a:ext cx="1054100" cy="512763"/>
        </p:xfrm>
        <a:graphic>
          <a:graphicData uri="http://schemas.openxmlformats.org/presentationml/2006/ole">
            <mc:AlternateContent xmlns:mc="http://schemas.openxmlformats.org/markup-compatibility/2006">
              <mc:Choice xmlns:v="urn:schemas-microsoft-com:vml" Requires="v">
                <p:oleObj spid="_x0000_s54538" name="公式" r:id="rId11" imgW="495085" imgH="241195" progId="Equation.3">
                  <p:embed/>
                </p:oleObj>
              </mc:Choice>
              <mc:Fallback>
                <p:oleObj name="公式" r:id="rId11" imgW="495085" imgH="24119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7250" y="2682876"/>
                        <a:ext cx="1054100" cy="5127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6" name="TextBox 12"/>
          <p:cNvSpPr txBox="1">
            <a:spLocks noChangeArrowheads="1"/>
          </p:cNvSpPr>
          <p:nvPr/>
        </p:nvSpPr>
        <p:spPr bwMode="auto">
          <a:xfrm>
            <a:off x="1919288" y="3279775"/>
            <a:ext cx="37449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00"/>
                </a:solidFill>
                <a:ea typeface="隶书" panose="02010509060101010101" pitchFamily="49" charset="-122"/>
              </a:rPr>
              <a:t>（转动基态能量为</a:t>
            </a:r>
            <a:r>
              <a:rPr lang="en-US" altLang="zh-CN" sz="2800">
                <a:solidFill>
                  <a:srgbClr val="FFFF00"/>
                </a:solidFill>
                <a:ea typeface="隶书" panose="02010509060101010101" pitchFamily="49" charset="-122"/>
              </a:rPr>
              <a:t>0</a:t>
            </a:r>
            <a:r>
              <a:rPr lang="zh-CN" altLang="en-US" sz="2800">
                <a:solidFill>
                  <a:srgbClr val="FFFF00"/>
                </a:solidFill>
                <a:ea typeface="隶书" panose="02010509060101010101" pitchFamily="49" charset="-122"/>
              </a:rPr>
              <a:t>）</a:t>
            </a:r>
          </a:p>
        </p:txBody>
      </p:sp>
      <p:sp>
        <p:nvSpPr>
          <p:cNvPr id="57357" name="TextBox 13"/>
          <p:cNvSpPr txBox="1">
            <a:spLocks noChangeArrowheads="1"/>
          </p:cNvSpPr>
          <p:nvPr/>
        </p:nvSpPr>
        <p:spPr bwMode="auto">
          <a:xfrm>
            <a:off x="6923088" y="836614"/>
            <a:ext cx="374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00"/>
                </a:solidFill>
                <a:ea typeface="隶书" panose="02010509060101010101" pitchFamily="49" charset="-122"/>
              </a:rPr>
              <a:t>（平动基态能量为</a:t>
            </a:r>
            <a:r>
              <a:rPr lang="en-US" altLang="zh-CN" sz="2800">
                <a:solidFill>
                  <a:srgbClr val="FFFF00"/>
                </a:solidFill>
                <a:ea typeface="隶书" panose="02010509060101010101" pitchFamily="49" charset="-122"/>
              </a:rPr>
              <a:t>0</a:t>
            </a:r>
            <a:r>
              <a:rPr lang="zh-CN" altLang="en-US" sz="2800">
                <a:solidFill>
                  <a:srgbClr val="FFFF00"/>
                </a:solidFill>
                <a:ea typeface="隶书" panose="02010509060101010101" pitchFamily="49" charset="-122"/>
              </a:rPr>
              <a:t>）</a:t>
            </a:r>
          </a:p>
        </p:txBody>
      </p:sp>
    </p:spTree>
    <p:extLst>
      <p:ext uri="{BB962C8B-B14F-4D97-AF65-F5344CB8AC3E}">
        <p14:creationId xmlns:p14="http://schemas.microsoft.com/office/powerpoint/2010/main" val="2380536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365760" y="476250"/>
            <a:ext cx="9851390" cy="585788"/>
          </a:xfrm>
        </p:spPr>
        <p:txBody>
          <a:bodyPr/>
          <a:lstStyle/>
          <a:p>
            <a:pPr marL="0" indent="0" eaLnBrk="1" hangingPunct="1">
              <a:lnSpc>
                <a:spcPct val="90000"/>
              </a:lnSpc>
              <a:buNone/>
            </a:pPr>
            <a:r>
              <a:rPr lang="zh-CN" altLang="en-US" sz="2400" dirty="0">
                <a:ea typeface="黑体" panose="02010609060101010101" pitchFamily="49" charset="-122"/>
              </a:rPr>
              <a:t>利用分子的平动、转动、振动配分函数，可得</a:t>
            </a:r>
            <a:r>
              <a:rPr lang="en-US" altLang="zh-CN" sz="2400" dirty="0">
                <a:ea typeface="黑体" panose="02010609060101010101" pitchFamily="49" charset="-122"/>
              </a:rPr>
              <a:t>:</a:t>
            </a:r>
          </a:p>
        </p:txBody>
      </p:sp>
      <p:graphicFrame>
        <p:nvGraphicFramePr>
          <p:cNvPr id="58371" name="Object 4"/>
          <p:cNvGraphicFramePr>
            <a:graphicFrameLocks noChangeAspect="1"/>
          </p:cNvGraphicFramePr>
          <p:nvPr/>
        </p:nvGraphicFramePr>
        <p:xfrm>
          <a:off x="2063750" y="971550"/>
          <a:ext cx="7162800" cy="990600"/>
        </p:xfrm>
        <a:graphic>
          <a:graphicData uri="http://schemas.openxmlformats.org/presentationml/2006/ole">
            <mc:AlternateContent xmlns:mc="http://schemas.openxmlformats.org/markup-compatibility/2006">
              <mc:Choice xmlns:v="urn:schemas-microsoft-com:vml" Requires="v">
                <p:oleObj spid="_x0000_s55506" name="Equation" r:id="rId3" imgW="4038600" imgH="558800" progId="Equation.3">
                  <p:embed/>
                </p:oleObj>
              </mc:Choice>
              <mc:Fallback>
                <p:oleObj name="Equation" r:id="rId3" imgW="4038600" imgH="558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971550"/>
                        <a:ext cx="7162800" cy="9906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2" name="Object 5"/>
          <p:cNvGraphicFramePr>
            <a:graphicFrameLocks noChangeAspect="1"/>
          </p:cNvGraphicFramePr>
          <p:nvPr>
            <p:extLst>
              <p:ext uri="{D42A27DB-BD31-4B8C-83A1-F6EECF244321}">
                <p14:modId xmlns:p14="http://schemas.microsoft.com/office/powerpoint/2010/main" val="607472507"/>
              </p:ext>
            </p:extLst>
          </p:nvPr>
        </p:nvGraphicFramePr>
        <p:xfrm>
          <a:off x="2135188" y="2658270"/>
          <a:ext cx="5132387" cy="1090613"/>
        </p:xfrm>
        <a:graphic>
          <a:graphicData uri="http://schemas.openxmlformats.org/presentationml/2006/ole">
            <mc:AlternateContent xmlns:mc="http://schemas.openxmlformats.org/markup-compatibility/2006">
              <mc:Choice xmlns:v="urn:schemas-microsoft-com:vml" Requires="v">
                <p:oleObj spid="_x0000_s55507" name="Equation" r:id="rId5" imgW="2628900" imgH="558800" progId="Equation.3">
                  <p:embed/>
                </p:oleObj>
              </mc:Choice>
              <mc:Fallback>
                <p:oleObj name="Equation" r:id="rId5" imgW="2628900" imgH="558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8" y="2658270"/>
                        <a:ext cx="5132387" cy="10906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73" name="Object 6"/>
          <p:cNvGraphicFramePr>
            <a:graphicFrameLocks noChangeAspect="1"/>
          </p:cNvGraphicFramePr>
          <p:nvPr>
            <p:extLst>
              <p:ext uri="{D42A27DB-BD31-4B8C-83A1-F6EECF244321}">
                <p14:modId xmlns:p14="http://schemas.microsoft.com/office/powerpoint/2010/main" val="493246256"/>
              </p:ext>
            </p:extLst>
          </p:nvPr>
        </p:nvGraphicFramePr>
        <p:xfrm>
          <a:off x="2135188" y="3912326"/>
          <a:ext cx="3295650" cy="512763"/>
        </p:xfrm>
        <a:graphic>
          <a:graphicData uri="http://schemas.openxmlformats.org/presentationml/2006/ole">
            <mc:AlternateContent xmlns:mc="http://schemas.openxmlformats.org/markup-compatibility/2006">
              <mc:Choice xmlns:v="urn:schemas-microsoft-com:vml" Requires="v">
                <p:oleObj spid="_x0000_s55508" name="公式" r:id="rId7" imgW="1548728" imgH="241195" progId="Equation.3">
                  <p:embed/>
                </p:oleObj>
              </mc:Choice>
              <mc:Fallback>
                <p:oleObj name="公式" r:id="rId7" imgW="1548728"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188" y="3912326"/>
                        <a:ext cx="3295650" cy="51276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4" name="Object 7"/>
          <p:cNvGraphicFramePr>
            <a:graphicFrameLocks noChangeAspect="1"/>
          </p:cNvGraphicFramePr>
          <p:nvPr/>
        </p:nvGraphicFramePr>
        <p:xfrm>
          <a:off x="3648075" y="5454651"/>
          <a:ext cx="2160588" cy="504825"/>
        </p:xfrm>
        <a:graphic>
          <a:graphicData uri="http://schemas.openxmlformats.org/presentationml/2006/ole">
            <mc:AlternateContent xmlns:mc="http://schemas.openxmlformats.org/markup-compatibility/2006">
              <mc:Choice xmlns:v="urn:schemas-microsoft-com:vml" Requires="v">
                <p:oleObj spid="_x0000_s55509" name="Equation" r:id="rId9" imgW="977900" imgH="228600" progId="Equation.3">
                  <p:embed/>
                </p:oleObj>
              </mc:Choice>
              <mc:Fallback>
                <p:oleObj name="Equation" r:id="rId9" imgW="9779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8075" y="5454651"/>
                        <a:ext cx="2160588" cy="5048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5" name="TextBox 7"/>
          <p:cNvSpPr txBox="1">
            <a:spLocks noChangeArrowheads="1"/>
          </p:cNvSpPr>
          <p:nvPr/>
        </p:nvSpPr>
        <p:spPr bwMode="auto">
          <a:xfrm>
            <a:off x="9404351" y="1187450"/>
            <a:ext cx="10525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(4.95)</a:t>
            </a:r>
            <a:endParaRPr lang="zh-CN" altLang="en-US" sz="2800">
              <a:solidFill>
                <a:srgbClr val="FFFFFF"/>
              </a:solidFill>
              <a:ea typeface="隶书" panose="02010509060101010101" pitchFamily="49" charset="-122"/>
            </a:endParaRPr>
          </a:p>
        </p:txBody>
      </p:sp>
      <p:sp>
        <p:nvSpPr>
          <p:cNvPr id="58376" name="TextBox 8"/>
          <p:cNvSpPr txBox="1">
            <a:spLocks noChangeArrowheads="1"/>
          </p:cNvSpPr>
          <p:nvPr/>
        </p:nvSpPr>
        <p:spPr bwMode="auto">
          <a:xfrm>
            <a:off x="9404351" y="3284539"/>
            <a:ext cx="10525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(4.96)</a:t>
            </a:r>
            <a:endParaRPr lang="zh-CN" altLang="en-US" sz="2800">
              <a:solidFill>
                <a:srgbClr val="FFFFFF"/>
              </a:solidFill>
              <a:ea typeface="隶书" panose="02010509060101010101" pitchFamily="49" charset="-122"/>
            </a:endParaRPr>
          </a:p>
        </p:txBody>
      </p:sp>
      <p:sp>
        <p:nvSpPr>
          <p:cNvPr id="58377" name="TextBox 9"/>
          <p:cNvSpPr txBox="1">
            <a:spLocks noChangeArrowheads="1"/>
          </p:cNvSpPr>
          <p:nvPr/>
        </p:nvSpPr>
        <p:spPr bwMode="auto">
          <a:xfrm>
            <a:off x="9191625" y="5468939"/>
            <a:ext cx="105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a:solidFill>
                  <a:srgbClr val="FFFFFF"/>
                </a:solidFill>
                <a:ea typeface="隶书" panose="02010509060101010101" pitchFamily="49" charset="-122"/>
              </a:rPr>
              <a:t>(4.97)</a:t>
            </a:r>
            <a:endParaRPr lang="zh-CN" altLang="en-US" sz="2800">
              <a:solidFill>
                <a:srgbClr val="FFFFFF"/>
              </a:solidFill>
              <a:ea typeface="隶书" panose="02010509060101010101" pitchFamily="49" charset="-122"/>
            </a:endParaRPr>
          </a:p>
        </p:txBody>
      </p:sp>
      <p:sp>
        <p:nvSpPr>
          <p:cNvPr id="10" name="Rectangle 3"/>
          <p:cNvSpPr txBox="1">
            <a:spLocks noChangeArrowheads="1"/>
          </p:cNvSpPr>
          <p:nvPr/>
        </p:nvSpPr>
        <p:spPr bwMode="auto">
          <a:xfrm>
            <a:off x="365760" y="4759325"/>
            <a:ext cx="959897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90000"/>
              </a:lnSpc>
              <a:buNone/>
              <a:defRPr/>
            </a:pPr>
            <a:r>
              <a:rPr lang="zh-CN" altLang="en-US" sz="2400" kern="0" dirty="0">
                <a:solidFill>
                  <a:srgbClr val="FFFFFF"/>
                </a:solidFill>
                <a:ea typeface="黑体" pitchFamily="49" charset="-122"/>
              </a:rPr>
              <a:t>又知</a:t>
            </a:r>
            <a:r>
              <a:rPr lang="zh-CN" altLang="en-US" sz="2400" b="1" i="1" kern="0" dirty="0">
                <a:solidFill>
                  <a:srgbClr val="FFFF00"/>
                </a:solidFill>
                <a:ea typeface="黑体" pitchFamily="49" charset="-122"/>
                <a:sym typeface="Symbol" pitchFamily="18" charset="2"/>
              </a:rPr>
              <a:t></a:t>
            </a:r>
            <a:r>
              <a:rPr lang="en-US" altLang="zh-CN" sz="2400" b="1" i="1" kern="0" baseline="-25000" dirty="0">
                <a:solidFill>
                  <a:srgbClr val="FFFF00"/>
                </a:solidFill>
                <a:ea typeface="黑体" pitchFamily="49" charset="-122"/>
                <a:sym typeface="Symbol" pitchFamily="18" charset="2"/>
              </a:rPr>
              <a:t>0</a:t>
            </a:r>
            <a:r>
              <a:rPr lang="en-US" altLang="zh-CN" sz="2400" b="1" i="1" kern="0" dirty="0">
                <a:solidFill>
                  <a:srgbClr val="FFFF00"/>
                </a:solidFill>
                <a:ea typeface="黑体" pitchFamily="49" charset="-122"/>
                <a:sym typeface="Symbol" pitchFamily="18" charset="2"/>
              </a:rPr>
              <a:t>=657 kjmol</a:t>
            </a:r>
            <a:r>
              <a:rPr lang="en-US" altLang="zh-CN" sz="2400" b="1" i="1" kern="0" baseline="30000" dirty="0">
                <a:solidFill>
                  <a:srgbClr val="FFFF00"/>
                </a:solidFill>
                <a:ea typeface="黑体" pitchFamily="49" charset="-122"/>
                <a:sym typeface="Symbol" pitchFamily="18" charset="2"/>
              </a:rPr>
              <a:t>-1</a:t>
            </a:r>
            <a:r>
              <a:rPr lang="en-US" altLang="zh-CN" sz="2400" kern="0" dirty="0">
                <a:solidFill>
                  <a:srgbClr val="FFFFFF"/>
                </a:solidFill>
                <a:ea typeface="黑体" pitchFamily="49" charset="-122"/>
                <a:sym typeface="Symbol" pitchFamily="18" charset="2"/>
              </a:rPr>
              <a:t>(</a:t>
            </a:r>
            <a:r>
              <a:rPr lang="zh-CN" altLang="en-US" sz="2400" kern="0" dirty="0">
                <a:solidFill>
                  <a:srgbClr val="FFFFFF"/>
                </a:solidFill>
                <a:ea typeface="黑体" pitchFamily="49" charset="-122"/>
                <a:sym typeface="Symbol" pitchFamily="18" charset="2"/>
              </a:rPr>
              <a:t>实验值</a:t>
            </a:r>
            <a:r>
              <a:rPr lang="en-US" altLang="zh-CN" sz="2400" kern="0" dirty="0">
                <a:solidFill>
                  <a:srgbClr val="FFFFFF"/>
                </a:solidFill>
                <a:ea typeface="黑体" pitchFamily="49" charset="-122"/>
                <a:sym typeface="Symbol" pitchFamily="18" charset="2"/>
              </a:rPr>
              <a:t>)</a:t>
            </a:r>
            <a:r>
              <a:rPr lang="zh-CN" altLang="en-US" sz="2400" kern="0" dirty="0">
                <a:solidFill>
                  <a:srgbClr val="FFFFFF"/>
                </a:solidFill>
                <a:ea typeface="黑体" pitchFamily="49" charset="-122"/>
                <a:sym typeface="Symbol" pitchFamily="18" charset="2"/>
              </a:rPr>
              <a:t>。并将分子的</a:t>
            </a:r>
            <a:r>
              <a:rPr lang="en-US" altLang="zh-CN" sz="2400" b="1" i="1" kern="0" dirty="0">
                <a:solidFill>
                  <a:srgbClr val="FFFF00"/>
                </a:solidFill>
                <a:ea typeface="黑体" pitchFamily="49" charset="-122"/>
                <a:sym typeface="Symbol" pitchFamily="18" charset="2"/>
              </a:rPr>
              <a:t>m</a:t>
            </a:r>
            <a:r>
              <a:rPr lang="zh-CN" altLang="en-US" sz="2400" b="1" i="1" kern="0" dirty="0">
                <a:solidFill>
                  <a:srgbClr val="FFFF00"/>
                </a:solidFill>
                <a:ea typeface="黑体" pitchFamily="49" charset="-122"/>
                <a:sym typeface="Symbol" pitchFamily="18" charset="2"/>
              </a:rPr>
              <a:t>、</a:t>
            </a:r>
            <a:r>
              <a:rPr lang="en-US" altLang="zh-CN" sz="2400" b="1" i="1" kern="0" dirty="0">
                <a:solidFill>
                  <a:srgbClr val="FFFF00"/>
                </a:solidFill>
                <a:ea typeface="黑体" pitchFamily="49" charset="-122"/>
                <a:sym typeface="Symbol" pitchFamily="18" charset="2"/>
              </a:rPr>
              <a:t>I</a:t>
            </a:r>
            <a:r>
              <a:rPr lang="zh-CN" altLang="en-US" sz="2400" kern="0" dirty="0">
                <a:solidFill>
                  <a:srgbClr val="FFFFFF"/>
                </a:solidFill>
                <a:ea typeface="黑体" pitchFamily="49" charset="-122"/>
                <a:sym typeface="Symbol" pitchFamily="18" charset="2"/>
              </a:rPr>
              <a:t>代入得：</a:t>
            </a:r>
          </a:p>
        </p:txBody>
      </p:sp>
      <p:sp>
        <p:nvSpPr>
          <p:cNvPr id="11" name="Rectangle 3"/>
          <p:cNvSpPr txBox="1">
            <a:spLocks noChangeArrowheads="1"/>
          </p:cNvSpPr>
          <p:nvPr/>
        </p:nvSpPr>
        <p:spPr bwMode="auto">
          <a:xfrm>
            <a:off x="293914" y="1989139"/>
            <a:ext cx="11541035"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若交换反应的温度比分子振动的特征温度低得多，即 </a:t>
            </a:r>
            <a:r>
              <a:rPr lang="en-US" altLang="zh-CN" sz="2400" b="1" i="1" kern="0" dirty="0">
                <a:solidFill>
                  <a:srgbClr val="FFFF00"/>
                </a:solidFill>
                <a:ea typeface="黑体" pitchFamily="49" charset="-122"/>
              </a:rPr>
              <a:t>T&lt;&lt; </a:t>
            </a:r>
            <a:r>
              <a:rPr lang="en-US" altLang="zh-CN" sz="2400" b="1" i="1" kern="0" dirty="0">
                <a:solidFill>
                  <a:srgbClr val="FFFF00"/>
                </a:solidFill>
                <a:ea typeface="黑体" pitchFamily="49" charset="-122"/>
                <a:sym typeface="Symbol" pitchFamily="18" charset="2"/>
              </a:rPr>
              <a:t></a:t>
            </a:r>
            <a:r>
              <a:rPr lang="en-US" altLang="zh-CN" sz="2400" b="1" i="1" kern="0" baseline="-25000" dirty="0">
                <a:solidFill>
                  <a:srgbClr val="FFFF00"/>
                </a:solidFill>
                <a:ea typeface="黑体" pitchFamily="49" charset="-122"/>
                <a:sym typeface="Symbol" pitchFamily="18" charset="2"/>
              </a:rPr>
              <a:t>v</a:t>
            </a:r>
            <a:r>
              <a:rPr lang="en-US" altLang="zh-CN" sz="2400" b="1" i="1" kern="0" dirty="0">
                <a:solidFill>
                  <a:srgbClr val="FFFF00"/>
                </a:solidFill>
                <a:ea typeface="黑体" pitchFamily="49" charset="-122"/>
                <a:sym typeface="Symbol" pitchFamily="18" charset="2"/>
              </a:rPr>
              <a:t>=h/k, q</a:t>
            </a:r>
            <a:r>
              <a:rPr lang="en-US" altLang="zh-CN" sz="2400" b="1" i="1" kern="0" baseline="-25000" dirty="0">
                <a:solidFill>
                  <a:srgbClr val="FFFF00"/>
                </a:solidFill>
                <a:ea typeface="黑体" pitchFamily="49" charset="-122"/>
                <a:sym typeface="Symbol" pitchFamily="18" charset="2"/>
              </a:rPr>
              <a:t>v,0</a:t>
            </a:r>
            <a:r>
              <a:rPr lang="en-US" altLang="zh-CN" sz="2400" b="1" i="1" kern="0" dirty="0">
                <a:solidFill>
                  <a:srgbClr val="FFFF00"/>
                </a:solidFill>
                <a:ea typeface="黑体" pitchFamily="49" charset="-122"/>
                <a:sym typeface="Symbol" pitchFamily="18" charset="2"/>
              </a:rPr>
              <a:t>1</a:t>
            </a:r>
            <a:r>
              <a:rPr lang="zh-CN" altLang="en-US" sz="2400" kern="0" dirty="0">
                <a:solidFill>
                  <a:srgbClr val="FFFFFF"/>
                </a:solidFill>
                <a:ea typeface="黑体" pitchFamily="49" charset="-122"/>
                <a:sym typeface="Symbol" pitchFamily="18" charset="2"/>
              </a:rPr>
              <a:t>。 即有</a:t>
            </a:r>
          </a:p>
        </p:txBody>
      </p:sp>
    </p:spTree>
    <p:extLst>
      <p:ext uri="{BB962C8B-B14F-4D97-AF65-F5344CB8AC3E}">
        <p14:creationId xmlns:p14="http://schemas.microsoft.com/office/powerpoint/2010/main" val="396044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fade">
                                      <p:cBhvr>
                                        <p:cTn id="12" dur="500"/>
                                        <p:tgtEl>
                                          <p:spTgt spid="583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8376"/>
                                        </p:tgtEl>
                                        <p:attrNameLst>
                                          <p:attrName>style.visibility</p:attrName>
                                        </p:attrNameLst>
                                      </p:cBhvr>
                                      <p:to>
                                        <p:strVal val="visible"/>
                                      </p:to>
                                    </p:set>
                                    <p:animEffect transition="in" filter="fade">
                                      <p:cBhvr>
                                        <p:cTn id="15" dur="500"/>
                                        <p:tgtEl>
                                          <p:spTgt spid="5837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8373"/>
                                        </p:tgtEl>
                                        <p:attrNameLst>
                                          <p:attrName>style.visibility</p:attrName>
                                        </p:attrNameLst>
                                      </p:cBhvr>
                                      <p:to>
                                        <p:strVal val="visible"/>
                                      </p:to>
                                    </p:set>
                                    <p:animEffect transition="in" filter="fade">
                                      <p:cBhvr>
                                        <p:cTn id="20" dur="500"/>
                                        <p:tgtEl>
                                          <p:spTgt spid="5837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8374"/>
                                        </p:tgtEl>
                                        <p:attrNameLst>
                                          <p:attrName>style.visibility</p:attrName>
                                        </p:attrNameLst>
                                      </p:cBhvr>
                                      <p:to>
                                        <p:strVal val="visible"/>
                                      </p:to>
                                    </p:set>
                                    <p:animEffect transition="in" filter="fade">
                                      <p:cBhvr>
                                        <p:cTn id="28" dur="500"/>
                                        <p:tgtEl>
                                          <p:spTgt spid="583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377"/>
                                        </p:tgtEl>
                                        <p:attrNameLst>
                                          <p:attrName>style.visibility</p:attrName>
                                        </p:attrNameLst>
                                      </p:cBhvr>
                                      <p:to>
                                        <p:strVal val="visible"/>
                                      </p:to>
                                    </p:set>
                                    <p:animEffect transition="in" filter="fade">
                                      <p:cBhvr>
                                        <p:cTn id="31" dur="5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7" grpId="0"/>
      <p:bldP spid="10"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8637" y="52534"/>
            <a:ext cx="7772400" cy="666750"/>
          </a:xfrm>
        </p:spPr>
        <p:txBody>
          <a:bodyPr/>
          <a:lstStyle/>
          <a:p>
            <a:pPr>
              <a:defRPr/>
            </a:pPr>
            <a:r>
              <a:rPr lang="en-US" altLang="zh-CN" sz="2800" b="1" dirty="0">
                <a:ea typeface="黑体" panose="02010609060101010101" pitchFamily="49" charset="-122"/>
              </a:rPr>
              <a:t>H</a:t>
            </a:r>
            <a:r>
              <a:rPr lang="en-US" altLang="zh-CN" sz="2800" b="1" baseline="-25000" dirty="0">
                <a:ea typeface="黑体" panose="02010609060101010101" pitchFamily="49" charset="-122"/>
              </a:rPr>
              <a:t>2</a:t>
            </a:r>
            <a:r>
              <a:rPr lang="en-US" altLang="zh-CN" sz="2800" b="1" dirty="0">
                <a:ea typeface="黑体" panose="02010609060101010101" pitchFamily="49" charset="-122"/>
              </a:rPr>
              <a:t> + D</a:t>
            </a:r>
            <a:r>
              <a:rPr lang="en-US" altLang="zh-CN" sz="2800" b="1" baseline="-25000" dirty="0">
                <a:ea typeface="黑体" panose="02010609060101010101" pitchFamily="49" charset="-122"/>
              </a:rPr>
              <a:t>2</a:t>
            </a:r>
            <a:r>
              <a:rPr lang="en-US" altLang="zh-CN" sz="2800" b="1" dirty="0">
                <a:ea typeface="黑体" panose="02010609060101010101" pitchFamily="49" charset="-122"/>
              </a:rPr>
              <a:t> </a:t>
            </a:r>
            <a:r>
              <a:rPr lang="en-US" altLang="zh-CN" sz="2800" b="1" dirty="0">
                <a:ea typeface="黑体" panose="02010609060101010101" pitchFamily="49" charset="-122"/>
                <a:sym typeface="Symbol" pitchFamily="18" charset="2"/>
              </a:rPr>
              <a:t> 2HD</a:t>
            </a:r>
            <a:r>
              <a:rPr lang="zh-CN" altLang="en-US" sz="2800" dirty="0">
                <a:latin typeface="+mn-lt"/>
                <a:ea typeface="黑体" panose="02010609060101010101" pitchFamily="49" charset="-122"/>
              </a:rPr>
              <a:t>反应的</a:t>
            </a:r>
            <a:r>
              <a:rPr lang="en-US" altLang="zh-CN" sz="2800" dirty="0" err="1">
                <a:latin typeface="+mn-lt"/>
                <a:ea typeface="黑体" panose="02010609060101010101" pitchFamily="49" charset="-122"/>
              </a:rPr>
              <a:t>K</a:t>
            </a:r>
            <a:r>
              <a:rPr lang="en-US" altLang="zh-CN" sz="2800" baseline="-25000" dirty="0" err="1">
                <a:latin typeface="+mn-lt"/>
                <a:ea typeface="黑体" panose="02010609060101010101" pitchFamily="49" charset="-122"/>
              </a:rPr>
              <a:t>p</a:t>
            </a:r>
            <a:r>
              <a:rPr lang="zh-CN" altLang="en-US" sz="2800" dirty="0">
                <a:latin typeface="+mn-lt"/>
                <a:ea typeface="黑体" panose="02010609060101010101" pitchFamily="49" charset="-122"/>
              </a:rPr>
              <a:t>值：实验 </a:t>
            </a:r>
            <a:r>
              <a:rPr lang="en-US" altLang="zh-CN" sz="2800" dirty="0">
                <a:latin typeface="+mn-lt"/>
                <a:ea typeface="黑体" panose="02010609060101010101" pitchFamily="49" charset="-122"/>
              </a:rPr>
              <a:t>vs.</a:t>
            </a:r>
            <a:r>
              <a:rPr lang="zh-CN" altLang="en-US" sz="2800" dirty="0">
                <a:latin typeface="+mn-lt"/>
                <a:ea typeface="黑体" panose="02010609060101010101" pitchFamily="49" charset="-122"/>
              </a:rPr>
              <a:t>计算</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822093185"/>
              </p:ext>
            </p:extLst>
          </p:nvPr>
        </p:nvGraphicFramePr>
        <p:xfrm>
          <a:off x="1655949" y="707156"/>
          <a:ext cx="5763498" cy="2470152"/>
        </p:xfrm>
        <a:graphic>
          <a:graphicData uri="http://schemas.openxmlformats.org/drawingml/2006/table">
            <a:tbl>
              <a:tblPr firstRow="1" bandRow="1">
                <a:tableStyleId>{5C22544A-7EE6-4342-B048-85BDC9FD1C3A}</a:tableStyleId>
              </a:tblPr>
              <a:tblGrid>
                <a:gridCol w="1504241"/>
                <a:gridCol w="1882413"/>
                <a:gridCol w="2376844"/>
              </a:tblGrid>
              <a:tr h="503242">
                <a:tc>
                  <a:txBody>
                    <a:bodyPr/>
                    <a:lstStyle/>
                    <a:p>
                      <a:r>
                        <a:rPr lang="zh-CN" altLang="en-US" sz="2400" b="1" dirty="0" smtClean="0">
                          <a:solidFill>
                            <a:schemeClr val="bg1"/>
                          </a:solidFill>
                          <a:latin typeface="+mn-lt"/>
                          <a:ea typeface="黑体" panose="02010609060101010101" pitchFamily="49" charset="-122"/>
                        </a:rPr>
                        <a:t>温度</a:t>
                      </a:r>
                      <a:r>
                        <a:rPr lang="en-US" altLang="zh-CN" sz="2400" b="1" dirty="0" smtClean="0">
                          <a:solidFill>
                            <a:schemeClr val="bg1"/>
                          </a:solidFill>
                          <a:latin typeface="+mn-lt"/>
                          <a:ea typeface="黑体" panose="02010609060101010101" pitchFamily="49" charset="-122"/>
                        </a:rPr>
                        <a:t>/K</a:t>
                      </a:r>
                      <a:endParaRPr lang="zh-CN" altLang="en-US" sz="2400" b="1" dirty="0">
                        <a:solidFill>
                          <a:schemeClr val="bg1"/>
                        </a:solidFill>
                        <a:latin typeface="+mn-lt"/>
                        <a:ea typeface="黑体" panose="02010609060101010101" pitchFamily="49" charset="-122"/>
                      </a:endParaRPr>
                    </a:p>
                  </a:txBody>
                  <a:tcPr marT="45712" marB="45712"/>
                </a:tc>
                <a:tc>
                  <a:txBody>
                    <a:bodyPr/>
                    <a:lstStyle/>
                    <a:p>
                      <a:r>
                        <a:rPr lang="en-US" altLang="zh-CN" sz="2400" b="1" dirty="0" err="1" smtClean="0">
                          <a:solidFill>
                            <a:schemeClr val="bg1"/>
                          </a:solidFill>
                          <a:latin typeface="+mn-lt"/>
                          <a:ea typeface="黑体" panose="02010609060101010101" pitchFamily="49" charset="-122"/>
                        </a:rPr>
                        <a:t>K</a:t>
                      </a:r>
                      <a:r>
                        <a:rPr lang="en-US" altLang="zh-CN" sz="2400" b="1" baseline="-25000" dirty="0" err="1" smtClean="0">
                          <a:solidFill>
                            <a:schemeClr val="bg1"/>
                          </a:solidFill>
                          <a:latin typeface="+mn-lt"/>
                          <a:ea typeface="黑体" panose="02010609060101010101" pitchFamily="49" charset="-122"/>
                        </a:rPr>
                        <a:t>p</a:t>
                      </a:r>
                      <a:r>
                        <a:rPr lang="zh-CN" altLang="en-US" sz="2400" b="1" baseline="0" dirty="0" smtClean="0">
                          <a:solidFill>
                            <a:schemeClr val="bg1"/>
                          </a:solidFill>
                          <a:latin typeface="+mn-lt"/>
                          <a:ea typeface="黑体" panose="02010609060101010101" pitchFamily="49" charset="-122"/>
                        </a:rPr>
                        <a:t>实验值</a:t>
                      </a:r>
                      <a:endParaRPr lang="zh-CN" altLang="en-US" sz="2400" b="1" baseline="0" dirty="0">
                        <a:solidFill>
                          <a:schemeClr val="bg1"/>
                        </a:solidFill>
                        <a:latin typeface="+mn-lt"/>
                        <a:ea typeface="黑体" panose="02010609060101010101" pitchFamily="49" charset="-122"/>
                      </a:endParaRPr>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err="1" smtClean="0">
                          <a:solidFill>
                            <a:schemeClr val="bg1"/>
                          </a:solidFill>
                          <a:latin typeface="+mn-lt"/>
                          <a:ea typeface="黑体" panose="02010609060101010101" pitchFamily="49" charset="-122"/>
                        </a:rPr>
                        <a:t>K</a:t>
                      </a:r>
                      <a:r>
                        <a:rPr lang="en-US" altLang="zh-CN" sz="2400" b="1" baseline="-25000" dirty="0" err="1" smtClean="0">
                          <a:solidFill>
                            <a:schemeClr val="bg1"/>
                          </a:solidFill>
                          <a:latin typeface="+mn-lt"/>
                          <a:ea typeface="黑体" panose="02010609060101010101" pitchFamily="49" charset="-122"/>
                        </a:rPr>
                        <a:t>p</a:t>
                      </a:r>
                      <a:r>
                        <a:rPr lang="zh-CN" altLang="en-US" sz="2400" b="1" baseline="0" dirty="0" smtClean="0">
                          <a:solidFill>
                            <a:schemeClr val="bg1"/>
                          </a:solidFill>
                          <a:latin typeface="+mn-lt"/>
                          <a:ea typeface="黑体" panose="02010609060101010101" pitchFamily="49" charset="-122"/>
                        </a:rPr>
                        <a:t>计算值</a:t>
                      </a:r>
                    </a:p>
                  </a:txBody>
                  <a:tcPr marT="45712" marB="45712"/>
                </a:tc>
              </a:tr>
              <a:tr h="503242">
                <a:tc>
                  <a:txBody>
                    <a:bodyPr/>
                    <a:lstStyle/>
                    <a:p>
                      <a:r>
                        <a:rPr lang="en-US" altLang="zh-CN" sz="2400" b="1" dirty="0" smtClean="0">
                          <a:solidFill>
                            <a:schemeClr val="bg1"/>
                          </a:solidFill>
                          <a:latin typeface="+mn-lt"/>
                          <a:ea typeface="黑体" panose="02010609060101010101" pitchFamily="49" charset="-122"/>
                        </a:rPr>
                        <a:t>83</a:t>
                      </a:r>
                      <a:endParaRPr lang="zh-CN" altLang="en-US" sz="2400" b="1" dirty="0">
                        <a:solidFill>
                          <a:schemeClr val="bg1"/>
                        </a:solidFill>
                        <a:latin typeface="+mn-lt"/>
                        <a:ea typeface="黑体" panose="02010609060101010101" pitchFamily="49" charset="-122"/>
                      </a:endParaRPr>
                    </a:p>
                  </a:txBody>
                  <a:tcPr marT="45712" marB="45712"/>
                </a:tc>
                <a:tc>
                  <a:txBody>
                    <a:bodyPr/>
                    <a:lstStyle/>
                    <a:p>
                      <a:r>
                        <a:rPr lang="en-US" altLang="zh-CN" sz="2400" b="1" dirty="0" smtClean="0">
                          <a:solidFill>
                            <a:schemeClr val="bg1"/>
                          </a:solidFill>
                          <a:latin typeface="+mn-lt"/>
                          <a:ea typeface="黑体" panose="02010609060101010101" pitchFamily="49" charset="-122"/>
                        </a:rPr>
                        <a:t>2.24</a:t>
                      </a:r>
                      <a:endParaRPr lang="zh-CN" altLang="en-US" sz="2400" b="1" dirty="0">
                        <a:solidFill>
                          <a:schemeClr val="bg1"/>
                        </a:solidFill>
                        <a:latin typeface="+mn-lt"/>
                        <a:ea typeface="黑体" panose="02010609060101010101" pitchFamily="49" charset="-122"/>
                      </a:endParaRPr>
                    </a:p>
                  </a:txBody>
                  <a:tcPr marT="45712" marB="45712"/>
                </a:tc>
                <a:tc>
                  <a:txBody>
                    <a:bodyPr/>
                    <a:lstStyle/>
                    <a:p>
                      <a:r>
                        <a:rPr lang="en-US" altLang="zh-CN" sz="2400" b="1" dirty="0" smtClean="0">
                          <a:solidFill>
                            <a:schemeClr val="bg1"/>
                          </a:solidFill>
                          <a:latin typeface="+mn-lt"/>
                          <a:ea typeface="黑体" panose="02010609060101010101" pitchFamily="49" charset="-122"/>
                        </a:rPr>
                        <a:t>2.20</a:t>
                      </a:r>
                      <a:endParaRPr lang="zh-CN" altLang="en-US" sz="2400" b="1" dirty="0">
                        <a:solidFill>
                          <a:schemeClr val="bg1"/>
                        </a:solidFill>
                        <a:latin typeface="+mn-lt"/>
                        <a:ea typeface="黑体" panose="02010609060101010101" pitchFamily="49" charset="-122"/>
                      </a:endParaRPr>
                    </a:p>
                  </a:txBody>
                  <a:tcPr marT="45712" marB="45712"/>
                </a:tc>
              </a:tr>
              <a:tr h="503242">
                <a:tc>
                  <a:txBody>
                    <a:bodyPr/>
                    <a:lstStyle/>
                    <a:p>
                      <a:r>
                        <a:rPr lang="en-US" altLang="zh-CN" sz="2400" b="1" dirty="0" smtClean="0">
                          <a:solidFill>
                            <a:schemeClr val="bg1"/>
                          </a:solidFill>
                          <a:latin typeface="+mn-lt"/>
                          <a:ea typeface="黑体" panose="02010609060101010101" pitchFamily="49" charset="-122"/>
                        </a:rPr>
                        <a:t>195</a:t>
                      </a:r>
                      <a:endParaRPr lang="zh-CN" altLang="en-US" sz="2400" b="1" dirty="0">
                        <a:solidFill>
                          <a:schemeClr val="bg1"/>
                        </a:solidFill>
                        <a:latin typeface="+mn-lt"/>
                        <a:ea typeface="黑体" panose="02010609060101010101" pitchFamily="49" charset="-122"/>
                      </a:endParaRPr>
                    </a:p>
                  </a:txBody>
                  <a:tcPr marT="45712" marB="45712"/>
                </a:tc>
                <a:tc>
                  <a:txBody>
                    <a:bodyPr/>
                    <a:lstStyle/>
                    <a:p>
                      <a:r>
                        <a:rPr lang="en-US" altLang="zh-CN" sz="2400" b="1" dirty="0" smtClean="0">
                          <a:solidFill>
                            <a:schemeClr val="bg1"/>
                          </a:solidFill>
                          <a:latin typeface="+mn-lt"/>
                          <a:ea typeface="黑体" panose="02010609060101010101" pitchFamily="49" charset="-122"/>
                        </a:rPr>
                        <a:t>2.95</a:t>
                      </a:r>
                      <a:endParaRPr lang="zh-CN" altLang="en-US" sz="2400" b="1" dirty="0">
                        <a:solidFill>
                          <a:schemeClr val="bg1"/>
                        </a:solidFill>
                        <a:latin typeface="+mn-lt"/>
                        <a:ea typeface="黑体" panose="02010609060101010101" pitchFamily="49" charset="-122"/>
                      </a:endParaRPr>
                    </a:p>
                  </a:txBody>
                  <a:tcPr marT="45712" marB="45712"/>
                </a:tc>
                <a:tc>
                  <a:txBody>
                    <a:bodyPr/>
                    <a:lstStyle/>
                    <a:p>
                      <a:r>
                        <a:rPr lang="en-US" altLang="zh-CN" sz="2400" b="1" dirty="0" smtClean="0">
                          <a:solidFill>
                            <a:schemeClr val="bg1"/>
                          </a:solidFill>
                          <a:latin typeface="+mn-lt"/>
                          <a:ea typeface="黑体" panose="02010609060101010101" pitchFamily="49" charset="-122"/>
                        </a:rPr>
                        <a:t>2.88</a:t>
                      </a:r>
                      <a:endParaRPr lang="zh-CN" altLang="en-US" sz="2400" b="1" dirty="0">
                        <a:solidFill>
                          <a:schemeClr val="bg1"/>
                        </a:solidFill>
                        <a:latin typeface="+mn-lt"/>
                        <a:ea typeface="黑体" panose="02010609060101010101" pitchFamily="49" charset="-122"/>
                      </a:endParaRPr>
                    </a:p>
                  </a:txBody>
                  <a:tcPr marT="45712" marB="45712"/>
                </a:tc>
              </a:tr>
              <a:tr h="503242">
                <a:tc>
                  <a:txBody>
                    <a:bodyPr/>
                    <a:lstStyle/>
                    <a:p>
                      <a:r>
                        <a:rPr lang="en-US" altLang="zh-CN" sz="2400" b="1" dirty="0" smtClean="0">
                          <a:solidFill>
                            <a:schemeClr val="bg1"/>
                          </a:solidFill>
                          <a:latin typeface="+mn-lt"/>
                          <a:ea typeface="黑体" panose="02010609060101010101" pitchFamily="49" charset="-122"/>
                        </a:rPr>
                        <a:t>298</a:t>
                      </a:r>
                      <a:endParaRPr lang="zh-CN" altLang="en-US" sz="2400" b="1" dirty="0">
                        <a:solidFill>
                          <a:schemeClr val="bg1"/>
                        </a:solidFill>
                        <a:latin typeface="+mn-lt"/>
                        <a:ea typeface="黑体" panose="02010609060101010101" pitchFamily="49" charset="-122"/>
                      </a:endParaRPr>
                    </a:p>
                  </a:txBody>
                  <a:tcPr marT="45712" marB="45712"/>
                </a:tc>
                <a:tc>
                  <a:txBody>
                    <a:bodyPr/>
                    <a:lstStyle/>
                    <a:p>
                      <a:r>
                        <a:rPr lang="en-US" altLang="zh-CN" sz="2400" b="1" dirty="0" smtClean="0">
                          <a:solidFill>
                            <a:schemeClr val="bg1"/>
                          </a:solidFill>
                          <a:latin typeface="+mn-lt"/>
                          <a:ea typeface="黑体" panose="02010609060101010101" pitchFamily="49" charset="-122"/>
                        </a:rPr>
                        <a:t>3.28</a:t>
                      </a:r>
                      <a:endParaRPr lang="zh-CN" altLang="en-US" sz="2400" b="1" dirty="0">
                        <a:solidFill>
                          <a:schemeClr val="bg1"/>
                        </a:solidFill>
                        <a:latin typeface="+mn-lt"/>
                        <a:ea typeface="黑体" panose="02010609060101010101" pitchFamily="49" charset="-122"/>
                      </a:endParaRPr>
                    </a:p>
                  </a:txBody>
                  <a:tcPr marT="45712" marB="45712"/>
                </a:tc>
                <a:tc>
                  <a:txBody>
                    <a:bodyPr/>
                    <a:lstStyle/>
                    <a:p>
                      <a:r>
                        <a:rPr lang="en-US" altLang="zh-CN" sz="2400" b="1" dirty="0" smtClean="0">
                          <a:solidFill>
                            <a:schemeClr val="bg1"/>
                          </a:solidFill>
                          <a:latin typeface="+mn-lt"/>
                          <a:ea typeface="黑体" panose="02010609060101010101" pitchFamily="49" charset="-122"/>
                        </a:rPr>
                        <a:t>3.27</a:t>
                      </a:r>
                      <a:endParaRPr lang="zh-CN" altLang="en-US" sz="2400" b="1" dirty="0">
                        <a:solidFill>
                          <a:schemeClr val="bg1"/>
                        </a:solidFill>
                        <a:latin typeface="+mn-lt"/>
                        <a:ea typeface="黑体" panose="02010609060101010101" pitchFamily="49" charset="-122"/>
                      </a:endParaRPr>
                    </a:p>
                  </a:txBody>
                  <a:tcPr marT="45712" marB="45712"/>
                </a:tc>
              </a:tr>
              <a:tr h="457184">
                <a:tc>
                  <a:txBody>
                    <a:bodyPr/>
                    <a:lstStyle/>
                    <a:p>
                      <a:r>
                        <a:rPr lang="en-US" altLang="zh-CN" sz="2400" b="1" dirty="0" smtClean="0">
                          <a:solidFill>
                            <a:schemeClr val="bg1"/>
                          </a:solidFill>
                          <a:latin typeface="+mn-lt"/>
                          <a:ea typeface="黑体" panose="02010609060101010101" pitchFamily="49" charset="-122"/>
                        </a:rPr>
                        <a:t>670</a:t>
                      </a:r>
                      <a:endParaRPr lang="zh-CN" altLang="en-US" sz="2400" b="1" dirty="0">
                        <a:solidFill>
                          <a:schemeClr val="bg1"/>
                        </a:solidFill>
                        <a:latin typeface="+mn-lt"/>
                        <a:ea typeface="黑体" panose="02010609060101010101" pitchFamily="49" charset="-122"/>
                      </a:endParaRPr>
                    </a:p>
                  </a:txBody>
                  <a:tcPr marT="45712" marB="45712"/>
                </a:tc>
                <a:tc>
                  <a:txBody>
                    <a:bodyPr/>
                    <a:lstStyle/>
                    <a:p>
                      <a:r>
                        <a:rPr lang="en-US" altLang="zh-CN" sz="2400" b="1" dirty="0" smtClean="0">
                          <a:solidFill>
                            <a:schemeClr val="bg1"/>
                          </a:solidFill>
                          <a:latin typeface="+mn-lt"/>
                          <a:ea typeface="黑体" panose="02010609060101010101" pitchFamily="49" charset="-122"/>
                        </a:rPr>
                        <a:t>3.78</a:t>
                      </a:r>
                      <a:endParaRPr lang="zh-CN" altLang="en-US" sz="2400" b="1" dirty="0">
                        <a:solidFill>
                          <a:schemeClr val="bg1"/>
                        </a:solidFill>
                        <a:latin typeface="+mn-lt"/>
                        <a:ea typeface="黑体" panose="02010609060101010101" pitchFamily="49" charset="-122"/>
                      </a:endParaRPr>
                    </a:p>
                  </a:txBody>
                  <a:tcPr marT="45712" marB="45712"/>
                </a:tc>
                <a:tc>
                  <a:txBody>
                    <a:bodyPr/>
                    <a:lstStyle/>
                    <a:p>
                      <a:r>
                        <a:rPr lang="en-US" altLang="zh-CN" sz="2400" b="1" dirty="0" smtClean="0">
                          <a:solidFill>
                            <a:schemeClr val="bg1"/>
                          </a:solidFill>
                          <a:latin typeface="+mn-lt"/>
                          <a:ea typeface="黑体" panose="02010609060101010101" pitchFamily="49" charset="-122"/>
                        </a:rPr>
                        <a:t>3.78</a:t>
                      </a:r>
                      <a:endParaRPr lang="zh-CN" altLang="en-US" sz="2400" b="1" dirty="0">
                        <a:solidFill>
                          <a:schemeClr val="bg1"/>
                        </a:solidFill>
                        <a:latin typeface="+mn-lt"/>
                        <a:ea typeface="黑体" panose="02010609060101010101" pitchFamily="49" charset="-122"/>
                      </a:endParaRPr>
                    </a:p>
                  </a:txBody>
                  <a:tcPr marT="45712" marB="45712"/>
                </a:tc>
              </a:tr>
            </a:tbl>
          </a:graphicData>
        </a:graphic>
      </p:graphicFrame>
      <p:sp>
        <p:nvSpPr>
          <p:cNvPr id="59421" name="TextBox 5"/>
          <p:cNvSpPr txBox="1">
            <a:spLocks noChangeArrowheads="1"/>
          </p:cNvSpPr>
          <p:nvPr/>
        </p:nvSpPr>
        <p:spPr bwMode="auto">
          <a:xfrm>
            <a:off x="274320" y="3309938"/>
            <a:ext cx="9790431"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lnSpc>
                <a:spcPct val="90000"/>
              </a:lnSpc>
              <a:spcBef>
                <a:spcPct val="20000"/>
              </a:spcBef>
              <a:spcAft>
                <a:spcPct val="0"/>
              </a:spcAft>
            </a:pPr>
            <a:r>
              <a:rPr lang="zh-CN" altLang="en-US" sz="2400" dirty="0">
                <a:solidFill>
                  <a:srgbClr val="FFFFFF"/>
                </a:solidFill>
                <a:ea typeface="黑体" panose="02010609060101010101" pitchFamily="49" charset="-122"/>
                <a:sym typeface="Symbol" panose="05050102010706020507" pitchFamily="18" charset="2"/>
              </a:rPr>
              <a:t>显然对称因子</a:t>
            </a:r>
            <a:r>
              <a:rPr lang="en-US" altLang="zh-CN" sz="2400" b="1" i="1" dirty="0">
                <a:solidFill>
                  <a:srgbClr val="FFFF00"/>
                </a:solidFill>
                <a:ea typeface="黑体" panose="02010609060101010101" pitchFamily="49" charset="-122"/>
                <a:sym typeface="Symbol" panose="05050102010706020507" pitchFamily="18" charset="2"/>
              </a:rPr>
              <a:t>R</a:t>
            </a:r>
            <a:r>
              <a:rPr lang="en-US" altLang="zh-CN" sz="2400" b="1" i="1" baseline="-25000" dirty="0">
                <a:solidFill>
                  <a:srgbClr val="FFFF00"/>
                </a:solidFill>
                <a:ea typeface="黑体" panose="02010609060101010101" pitchFamily="49" charset="-122"/>
                <a:sym typeface="Symbol" panose="05050102010706020507" pitchFamily="18" charset="2"/>
              </a:rPr>
              <a:t>e</a:t>
            </a:r>
            <a:r>
              <a:rPr lang="zh-CN" altLang="en-US" sz="2400" dirty="0">
                <a:solidFill>
                  <a:srgbClr val="FFFFFF"/>
                </a:solidFill>
                <a:ea typeface="黑体" panose="02010609060101010101" pitchFamily="49" charset="-122"/>
                <a:sym typeface="Symbol" panose="05050102010706020507" pitchFamily="18" charset="2"/>
              </a:rPr>
              <a:t>对同位素交换反应的</a:t>
            </a:r>
            <a:r>
              <a:rPr lang="en-US" altLang="zh-CN" sz="2400" b="1" i="1" dirty="0">
                <a:solidFill>
                  <a:srgbClr val="FFFF00"/>
                </a:solidFill>
                <a:ea typeface="黑体" panose="02010609060101010101" pitchFamily="49" charset="-122"/>
                <a:sym typeface="Symbol" panose="05050102010706020507" pitchFamily="18" charset="2"/>
              </a:rPr>
              <a:t>K</a:t>
            </a:r>
            <a:r>
              <a:rPr lang="en-US" altLang="zh-CN" sz="2400" b="1" i="1" baseline="-25000" dirty="0">
                <a:solidFill>
                  <a:srgbClr val="FFFF00"/>
                </a:solidFill>
                <a:ea typeface="黑体" panose="02010609060101010101" pitchFamily="49" charset="-122"/>
                <a:sym typeface="Symbol" panose="05050102010706020507" pitchFamily="18" charset="2"/>
              </a:rPr>
              <a:t>P</a:t>
            </a:r>
            <a:r>
              <a:rPr lang="zh-CN" altLang="en-US" sz="2400" dirty="0">
                <a:solidFill>
                  <a:srgbClr val="FFFFFF"/>
                </a:solidFill>
                <a:ea typeface="黑体" panose="02010609060101010101" pitchFamily="49" charset="-122"/>
                <a:sym typeface="Symbol" panose="05050102010706020507" pitchFamily="18" charset="2"/>
              </a:rPr>
              <a:t>起关键作用：</a:t>
            </a:r>
            <a:endParaRPr lang="zh-CN" altLang="en-US" sz="2400" dirty="0">
              <a:solidFill>
                <a:srgbClr val="FFFFFF"/>
              </a:solidFill>
              <a:ea typeface="黑体" panose="02010609060101010101" pitchFamily="49" charset="-122"/>
            </a:endParaRPr>
          </a:p>
        </p:txBody>
      </p:sp>
      <p:graphicFrame>
        <p:nvGraphicFramePr>
          <p:cNvPr id="59422" name="对象 6"/>
          <p:cNvGraphicFramePr>
            <a:graphicFrameLocks noChangeAspect="1"/>
          </p:cNvGraphicFramePr>
          <p:nvPr/>
        </p:nvGraphicFramePr>
        <p:xfrm>
          <a:off x="2640013" y="3735388"/>
          <a:ext cx="2228850" cy="654050"/>
        </p:xfrm>
        <a:graphic>
          <a:graphicData uri="http://schemas.openxmlformats.org/presentationml/2006/ole">
            <mc:AlternateContent xmlns:mc="http://schemas.openxmlformats.org/markup-compatibility/2006">
              <mc:Choice xmlns:v="urn:schemas-microsoft-com:vml" Requires="v">
                <p:oleObj spid="_x0000_s56428" name="公式" r:id="rId3" imgW="1257300" imgH="368300" progId="Equation.3">
                  <p:embed/>
                </p:oleObj>
              </mc:Choice>
              <mc:Fallback>
                <p:oleObj name="公式" r:id="rId3" imgW="12573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3" y="3735388"/>
                        <a:ext cx="2228850" cy="6540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23" name="对象 7"/>
          <p:cNvGraphicFramePr>
            <a:graphicFrameLocks noChangeAspect="1"/>
          </p:cNvGraphicFramePr>
          <p:nvPr/>
        </p:nvGraphicFramePr>
        <p:xfrm>
          <a:off x="5448300" y="3852863"/>
          <a:ext cx="2724150" cy="406400"/>
        </p:xfrm>
        <a:graphic>
          <a:graphicData uri="http://schemas.openxmlformats.org/presentationml/2006/ole">
            <mc:AlternateContent xmlns:mc="http://schemas.openxmlformats.org/markup-compatibility/2006">
              <mc:Choice xmlns:v="urn:schemas-microsoft-com:vml" Requires="v">
                <p:oleObj spid="_x0000_s56429" name="公式" r:id="rId5" imgW="1536700" imgH="228600" progId="Equation.3">
                  <p:embed/>
                </p:oleObj>
              </mc:Choice>
              <mc:Fallback>
                <p:oleObj name="公式" r:id="rId5" imgW="15367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300" y="3852863"/>
                        <a:ext cx="2724150" cy="4064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274320" y="4435329"/>
            <a:ext cx="11508377" cy="1495794"/>
          </a:xfrm>
          <a:prstGeom prst="rect">
            <a:avLst/>
          </a:prstGeom>
          <a:solidFill>
            <a:schemeClr val="bg1">
              <a:lumMod val="50000"/>
            </a:schemeClr>
          </a:solidFill>
        </p:spPr>
        <p:txBody>
          <a:bodyPr wrap="square">
            <a:spAutoFit/>
          </a:bodyPr>
          <a:lstStyle/>
          <a:p>
            <a:pPr marL="342900" indent="-342900" fontAlgn="base">
              <a:lnSpc>
                <a:spcPct val="120000"/>
              </a:lnSpc>
              <a:spcBef>
                <a:spcPct val="20000"/>
              </a:spcBef>
              <a:spcAft>
                <a:spcPct val="0"/>
              </a:spcAft>
              <a:buFont typeface="Arial" panose="020B0604020202020204" pitchFamily="34" charset="0"/>
              <a:buChar char="•"/>
              <a:defRPr/>
            </a:pPr>
            <a:r>
              <a:rPr kumimoji="1" lang="zh-CN" altLang="en-US" sz="2400" dirty="0">
                <a:solidFill>
                  <a:srgbClr val="FFFFFF"/>
                </a:solidFill>
                <a:ea typeface="黑体" panose="02010609060101010101" pitchFamily="49" charset="-122"/>
                <a:sym typeface="Symbol" pitchFamily="18" charset="2"/>
              </a:rPr>
              <a:t>在量子力学中，同核双原子分子的振动基态能量</a:t>
            </a:r>
            <a:r>
              <a:rPr kumimoji="1" lang="zh-CN" altLang="en-US" sz="2400" b="1" i="1" dirty="0">
                <a:solidFill>
                  <a:srgbClr val="FFFF00"/>
                </a:solidFill>
                <a:ea typeface="黑体" panose="02010609060101010101" pitchFamily="49" charset="-122"/>
                <a:sym typeface="Symbol"/>
              </a:rPr>
              <a:t></a:t>
            </a:r>
            <a:r>
              <a:rPr kumimoji="1" lang="en-US" altLang="zh-CN" sz="2400" b="1" i="1" baseline="-25000" dirty="0">
                <a:solidFill>
                  <a:srgbClr val="FFFF00"/>
                </a:solidFill>
                <a:ea typeface="黑体" panose="02010609060101010101" pitchFamily="49" charset="-122"/>
                <a:sym typeface="Symbol"/>
              </a:rPr>
              <a:t>0</a:t>
            </a:r>
            <a:r>
              <a:rPr kumimoji="1" lang="en-US" altLang="zh-CN" sz="2400" b="1" i="1" dirty="0">
                <a:solidFill>
                  <a:srgbClr val="FFFF00"/>
                </a:solidFill>
                <a:ea typeface="黑体" panose="02010609060101010101" pitchFamily="49" charset="-122"/>
                <a:sym typeface="Symbol"/>
              </a:rPr>
              <a:t>=</a:t>
            </a:r>
            <a:r>
              <a:rPr kumimoji="1" lang="en-US" altLang="zh-CN" sz="2400" b="1" i="1" dirty="0">
                <a:solidFill>
                  <a:srgbClr val="FFFF00"/>
                </a:solidFill>
                <a:ea typeface="黑体" panose="02010609060101010101" pitchFamily="49" charset="-122"/>
                <a:sym typeface="Symbol" pitchFamily="18" charset="2"/>
              </a:rPr>
              <a:t>h</a:t>
            </a:r>
            <a:r>
              <a:rPr kumimoji="1" lang="en-US" altLang="zh-CN" sz="2400" b="1" i="1" dirty="0">
                <a:solidFill>
                  <a:srgbClr val="FFFF00"/>
                </a:solidFill>
                <a:ea typeface="黑体" panose="02010609060101010101" pitchFamily="49" charset="-122"/>
                <a:sym typeface="Symbol"/>
              </a:rPr>
              <a:t>/2</a:t>
            </a:r>
            <a:r>
              <a:rPr kumimoji="1" lang="en-US" altLang="zh-CN" sz="2400" dirty="0">
                <a:solidFill>
                  <a:srgbClr val="FFFFFF"/>
                </a:solidFill>
                <a:ea typeface="黑体" panose="02010609060101010101" pitchFamily="49" charset="-122"/>
                <a:sym typeface="Symbol"/>
              </a:rPr>
              <a:t>, </a:t>
            </a:r>
            <a:r>
              <a:rPr kumimoji="1" lang="zh-CN" altLang="en-US" sz="2400" dirty="0">
                <a:solidFill>
                  <a:srgbClr val="FFFFFF"/>
                </a:solidFill>
                <a:ea typeface="黑体" panose="02010609060101010101" pitchFamily="49" charset="-122"/>
                <a:sym typeface="Symbol" pitchFamily="18" charset="2"/>
              </a:rPr>
              <a:t>同位素交换反应的分子基态能量差主要源于分子的振动基态能量</a:t>
            </a:r>
            <a:r>
              <a:rPr kumimoji="1" lang="zh-CN" altLang="en-US" sz="2400" dirty="0" smtClean="0">
                <a:solidFill>
                  <a:srgbClr val="FFFFFF"/>
                </a:solidFill>
                <a:ea typeface="黑体" panose="02010609060101010101" pitchFamily="49" charset="-122"/>
                <a:sym typeface="Symbol" pitchFamily="18" charset="2"/>
              </a:rPr>
              <a:t>差，</a:t>
            </a:r>
            <a:r>
              <a:rPr kumimoji="1" lang="zh-CN" altLang="en-US" sz="2400" dirty="0">
                <a:solidFill>
                  <a:srgbClr val="FFFFFF"/>
                </a:solidFill>
                <a:ea typeface="黑体" panose="02010609060101010101" pitchFamily="49" charset="-122"/>
                <a:sym typeface="Symbol" pitchFamily="18" charset="2"/>
              </a:rPr>
              <a:t>这就是</a:t>
            </a:r>
            <a:r>
              <a:rPr kumimoji="1" lang="zh-CN" altLang="en-US" sz="2400" dirty="0">
                <a:solidFill>
                  <a:srgbClr val="FFFF00"/>
                </a:solidFill>
                <a:ea typeface="黑体" panose="02010609060101010101" pitchFamily="49" charset="-122"/>
                <a:sym typeface="Symbol" pitchFamily="18" charset="2"/>
              </a:rPr>
              <a:t>零点能效应</a:t>
            </a:r>
            <a:r>
              <a:rPr kumimoji="1" lang="zh-CN" altLang="en-US" sz="2400" dirty="0" smtClean="0">
                <a:solidFill>
                  <a:srgbClr val="FFFFFF"/>
                </a:solidFill>
                <a:ea typeface="黑体" panose="02010609060101010101" pitchFamily="49" charset="-122"/>
                <a:sym typeface="Symbol" pitchFamily="18" charset="2"/>
              </a:rPr>
              <a:t>。</a:t>
            </a:r>
            <a:r>
              <a:rPr kumimoji="1" lang="en-US" altLang="zh-CN" sz="2400" dirty="0" smtClean="0">
                <a:solidFill>
                  <a:srgbClr val="FFFFFF"/>
                </a:solidFill>
                <a:ea typeface="黑体" panose="02010609060101010101" pitchFamily="49" charset="-122"/>
                <a:sym typeface="Symbol" pitchFamily="18" charset="2"/>
              </a:rPr>
              <a:t>--</a:t>
            </a:r>
            <a:r>
              <a:rPr kumimoji="1" lang="zh-CN" altLang="en-US" sz="2400" dirty="0" smtClean="0">
                <a:solidFill>
                  <a:schemeClr val="tx2"/>
                </a:solidFill>
                <a:ea typeface="黑体" panose="02010609060101010101" pitchFamily="49" charset="-122"/>
                <a:sym typeface="Symbol" pitchFamily="18" charset="2"/>
              </a:rPr>
              <a:t>一种量子效应！</a:t>
            </a:r>
            <a:endParaRPr kumimoji="1" lang="en-US" altLang="zh-CN" sz="2400" dirty="0">
              <a:solidFill>
                <a:schemeClr val="tx2"/>
              </a:solidFill>
              <a:ea typeface="黑体" panose="02010609060101010101" pitchFamily="49" charset="-122"/>
              <a:sym typeface="Symbol" pitchFamily="18" charset="2"/>
            </a:endParaRPr>
          </a:p>
          <a:p>
            <a:pPr marL="342900" indent="-342900" fontAlgn="base">
              <a:lnSpc>
                <a:spcPct val="120000"/>
              </a:lnSpc>
              <a:spcBef>
                <a:spcPct val="20000"/>
              </a:spcBef>
              <a:spcAft>
                <a:spcPct val="0"/>
              </a:spcAft>
              <a:buFont typeface="Arial" panose="020B0604020202020204" pitchFamily="34" charset="0"/>
              <a:buChar char="•"/>
              <a:defRPr/>
            </a:pPr>
            <a:r>
              <a:rPr kumimoji="1" lang="zh-CN" altLang="en-US" sz="2400" dirty="0">
                <a:solidFill>
                  <a:srgbClr val="FFFF00"/>
                </a:solidFill>
                <a:ea typeface="黑体" panose="02010609060101010101" pitchFamily="49" charset="-122"/>
                <a:sym typeface="Symbol" pitchFamily="18" charset="2"/>
              </a:rPr>
              <a:t>量子力学结合统计力学研究化学反应时，必须注意零点能</a:t>
            </a:r>
            <a:r>
              <a:rPr kumimoji="1" lang="zh-CN" altLang="en-US" sz="2400" dirty="0">
                <a:solidFill>
                  <a:srgbClr val="FFFFFF"/>
                </a:solidFill>
                <a:ea typeface="黑体" panose="02010609060101010101" pitchFamily="49" charset="-122"/>
                <a:sym typeface="Symbol" pitchFamily="18" charset="2"/>
              </a:rPr>
              <a:t>！</a:t>
            </a:r>
            <a:endParaRPr kumimoji="1" lang="zh-CN" altLang="en-US" sz="2400" dirty="0">
              <a:solidFill>
                <a:srgbClr val="FFFFFF"/>
              </a:solidFill>
              <a:ea typeface="黑体" panose="02010609060101010101" pitchFamily="49" charset="-122"/>
            </a:endParaRPr>
          </a:p>
        </p:txBody>
      </p:sp>
    </p:spTree>
    <p:extLst>
      <p:ext uri="{BB962C8B-B14F-4D97-AF65-F5344CB8AC3E}">
        <p14:creationId xmlns:p14="http://schemas.microsoft.com/office/powerpoint/2010/main" val="298752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421"/>
                                        </p:tgtEl>
                                        <p:attrNameLst>
                                          <p:attrName>style.visibility</p:attrName>
                                        </p:attrNameLst>
                                      </p:cBhvr>
                                      <p:to>
                                        <p:strVal val="visible"/>
                                      </p:to>
                                    </p:set>
                                    <p:animEffect transition="in" filter="fade">
                                      <p:cBhvr>
                                        <p:cTn id="7" dur="500"/>
                                        <p:tgtEl>
                                          <p:spTgt spid="59421"/>
                                        </p:tgtEl>
                                      </p:cBhvr>
                                    </p:animEffect>
                                  </p:childTnLst>
                                </p:cTn>
                              </p:par>
                              <p:par>
                                <p:cTn id="8" presetID="10" presetClass="entr" presetSubtype="0" fill="hold" nodeType="withEffect">
                                  <p:stCondLst>
                                    <p:cond delay="0"/>
                                  </p:stCondLst>
                                  <p:childTnLst>
                                    <p:set>
                                      <p:cBhvr>
                                        <p:cTn id="9" dur="1" fill="hold">
                                          <p:stCondLst>
                                            <p:cond delay="0"/>
                                          </p:stCondLst>
                                        </p:cTn>
                                        <p:tgtEl>
                                          <p:spTgt spid="59422"/>
                                        </p:tgtEl>
                                        <p:attrNameLst>
                                          <p:attrName>style.visibility</p:attrName>
                                        </p:attrNameLst>
                                      </p:cBhvr>
                                      <p:to>
                                        <p:strVal val="visible"/>
                                      </p:to>
                                    </p:set>
                                    <p:animEffect transition="in" filter="fade">
                                      <p:cBhvr>
                                        <p:cTn id="10" dur="500"/>
                                        <p:tgtEl>
                                          <p:spTgt spid="59422"/>
                                        </p:tgtEl>
                                      </p:cBhvr>
                                    </p:animEffect>
                                  </p:childTnLst>
                                </p:cTn>
                              </p:par>
                              <p:par>
                                <p:cTn id="11" presetID="10" presetClass="entr" presetSubtype="0" fill="hold" nodeType="withEffect">
                                  <p:stCondLst>
                                    <p:cond delay="0"/>
                                  </p:stCondLst>
                                  <p:childTnLst>
                                    <p:set>
                                      <p:cBhvr>
                                        <p:cTn id="12" dur="1" fill="hold">
                                          <p:stCondLst>
                                            <p:cond delay="0"/>
                                          </p:stCondLst>
                                        </p:cTn>
                                        <p:tgtEl>
                                          <p:spTgt spid="59423"/>
                                        </p:tgtEl>
                                        <p:attrNameLst>
                                          <p:attrName>style.visibility</p:attrName>
                                        </p:attrNameLst>
                                      </p:cBhvr>
                                      <p:to>
                                        <p:strVal val="visible"/>
                                      </p:to>
                                    </p:set>
                                    <p:animEffect transition="in" filter="fade">
                                      <p:cBhvr>
                                        <p:cTn id="13" dur="500"/>
                                        <p:tgtEl>
                                          <p:spTgt spid="594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bg/>
                                          </p:spTgt>
                                        </p:tgtEl>
                                        <p:attrNameLst>
                                          <p:attrName>style.visibility</p:attrName>
                                        </p:attrNameLst>
                                      </p:cBhvr>
                                      <p:to>
                                        <p:strVal val="visible"/>
                                      </p:to>
                                    </p:set>
                                    <p:animEffect transition="in" filter="fade">
                                      <p:cBhvr>
                                        <p:cTn id="18" dur="500"/>
                                        <p:tgtEl>
                                          <p:spTgt spid="9">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1" grpId="0"/>
      <p:bldP spid="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24444" y="187324"/>
            <a:ext cx="6858000" cy="457200"/>
          </a:xfrm>
        </p:spPr>
        <p:txBody>
          <a:bodyPr/>
          <a:lstStyle/>
          <a:p>
            <a:pPr algn="l" eaLnBrk="1" hangingPunct="1">
              <a:defRPr/>
            </a:pPr>
            <a:r>
              <a:rPr lang="en-US" altLang="zh-CN" sz="3600" dirty="0">
                <a:latin typeface="+mn-lt"/>
                <a:ea typeface="黑体" panose="02010609060101010101" pitchFamily="49" charset="-122"/>
              </a:rPr>
              <a:t>4.1.3 </a:t>
            </a:r>
            <a:r>
              <a:rPr lang="zh-CN" altLang="en-US" sz="3600" dirty="0">
                <a:latin typeface="+mn-lt"/>
                <a:ea typeface="黑体" panose="02010609060101010101" pitchFamily="49" charset="-122"/>
              </a:rPr>
              <a:t>多组份气体的</a:t>
            </a:r>
            <a:r>
              <a:rPr lang="zh-CN" altLang="en-US" sz="3600" i="1" dirty="0">
                <a:latin typeface="+mn-lt"/>
                <a:ea typeface="黑体" panose="02010609060101010101" pitchFamily="49" charset="-122"/>
                <a:sym typeface="Symbol" pitchFamily="18" charset="2"/>
              </a:rPr>
              <a:t></a:t>
            </a:r>
            <a:r>
              <a:rPr lang="zh-CN" altLang="en-US" sz="3600" dirty="0">
                <a:latin typeface="+mn-lt"/>
                <a:ea typeface="黑体" panose="02010609060101010101" pitchFamily="49" charset="-122"/>
              </a:rPr>
              <a:t> 及</a:t>
            </a:r>
            <a:r>
              <a:rPr lang="zh-CN" altLang="en-US" sz="3600" i="1" dirty="0">
                <a:latin typeface="+mn-lt"/>
                <a:ea typeface="黑体" panose="02010609060101010101" pitchFamily="49" charset="-122"/>
                <a:sym typeface="Symbol" pitchFamily="18" charset="2"/>
              </a:rPr>
              <a:t></a:t>
            </a:r>
          </a:p>
        </p:txBody>
      </p:sp>
      <p:sp>
        <p:nvSpPr>
          <p:cNvPr id="7171" name="Rectangle 3"/>
          <p:cNvSpPr>
            <a:spLocks noGrp="1" noChangeArrowheads="1"/>
          </p:cNvSpPr>
          <p:nvPr>
            <p:ph type="body" idx="1"/>
          </p:nvPr>
        </p:nvSpPr>
        <p:spPr>
          <a:xfrm>
            <a:off x="594360" y="765176"/>
            <a:ext cx="11194869" cy="936625"/>
          </a:xfrm>
        </p:spPr>
        <p:txBody>
          <a:bodyPr/>
          <a:lstStyle/>
          <a:p>
            <a:pPr marL="0" indent="0" eaLnBrk="1" hangingPunct="1">
              <a:lnSpc>
                <a:spcPct val="120000"/>
              </a:lnSpc>
              <a:buFontTx/>
              <a:buAutoNum type="arabicParenBoth"/>
            </a:pPr>
            <a:r>
              <a:rPr lang="en-US" altLang="zh-CN" sz="2400" b="1" i="1" dirty="0">
                <a:solidFill>
                  <a:srgbClr val="FFFF00"/>
                </a:solidFill>
                <a:ea typeface="黑体" panose="02010609060101010101" pitchFamily="49" charset="-122"/>
                <a:sym typeface="Symbol" panose="05050102010706020507" pitchFamily="18" charset="2"/>
              </a:rPr>
              <a:t> </a:t>
            </a:r>
            <a:r>
              <a:rPr lang="zh-CN" altLang="en-US" sz="2400" i="1" dirty="0">
                <a:ea typeface="黑体" panose="02010609060101010101" pitchFamily="49" charset="-122"/>
                <a:sym typeface="Symbol" panose="05050102010706020507" pitchFamily="18" charset="2"/>
              </a:rPr>
              <a:t>： </a:t>
            </a:r>
            <a:r>
              <a:rPr lang="en-US" altLang="zh-CN" sz="2400" i="1" dirty="0">
                <a:ea typeface="黑体" panose="02010609060101010101" pitchFamily="49" charset="-122"/>
                <a:sym typeface="Symbol" panose="05050102010706020507" pitchFamily="18" charset="2"/>
              </a:rPr>
              <a:t> </a:t>
            </a:r>
            <a:r>
              <a:rPr lang="zh-CN" altLang="en-US" sz="2400" dirty="0">
                <a:ea typeface="黑体" panose="02010609060101010101" pitchFamily="49" charset="-122"/>
                <a:sym typeface="Symbol" panose="05050102010706020507" pitchFamily="18" charset="2"/>
              </a:rPr>
              <a:t>设气体中仅含</a:t>
            </a:r>
            <a:r>
              <a:rPr lang="en-US" altLang="zh-CN" sz="2400" b="1" i="1" dirty="0">
                <a:solidFill>
                  <a:schemeClr val="tx2"/>
                </a:solidFill>
                <a:ea typeface="黑体" panose="02010609060101010101" pitchFamily="49" charset="-122"/>
                <a:sym typeface="Symbol" panose="05050102010706020507" pitchFamily="18" charset="2"/>
              </a:rPr>
              <a:t>A</a:t>
            </a:r>
            <a:r>
              <a:rPr lang="zh-CN" altLang="en-US" sz="2400" dirty="0">
                <a:ea typeface="黑体" panose="02010609060101010101" pitchFamily="49" charset="-122"/>
                <a:sym typeface="Symbol" panose="05050102010706020507" pitchFamily="18" charset="2"/>
              </a:rPr>
              <a:t>、</a:t>
            </a:r>
            <a:r>
              <a:rPr lang="en-US" altLang="zh-CN" sz="2400" b="1" i="1" dirty="0">
                <a:solidFill>
                  <a:schemeClr val="tx2"/>
                </a:solidFill>
                <a:ea typeface="黑体" panose="02010609060101010101" pitchFamily="49" charset="-122"/>
                <a:sym typeface="Symbol" panose="05050102010706020507" pitchFamily="18" charset="2"/>
              </a:rPr>
              <a:t>B</a:t>
            </a:r>
            <a:r>
              <a:rPr lang="zh-CN" altLang="en-US" sz="2400" dirty="0">
                <a:ea typeface="黑体" panose="02010609060101010101" pitchFamily="49" charset="-122"/>
                <a:sym typeface="Symbol" panose="05050102010706020507" pitchFamily="18" charset="2"/>
              </a:rPr>
              <a:t>两组份，分子数分别为</a:t>
            </a:r>
            <a:r>
              <a:rPr lang="en-US" altLang="zh-CN" sz="2400" b="1" i="1" dirty="0">
                <a:solidFill>
                  <a:schemeClr val="tx2"/>
                </a:solidFill>
                <a:ea typeface="黑体" panose="02010609060101010101" pitchFamily="49" charset="-122"/>
                <a:sym typeface="Symbol" panose="05050102010706020507" pitchFamily="18" charset="2"/>
              </a:rPr>
              <a:t>N</a:t>
            </a:r>
            <a:r>
              <a:rPr lang="en-US" altLang="zh-CN" sz="2400" b="1" i="1" baseline="-25000" dirty="0">
                <a:solidFill>
                  <a:schemeClr val="tx2"/>
                </a:solidFill>
                <a:ea typeface="黑体" panose="02010609060101010101" pitchFamily="49" charset="-122"/>
                <a:sym typeface="Symbol" panose="05050102010706020507" pitchFamily="18" charset="2"/>
              </a:rPr>
              <a:t>A</a:t>
            </a:r>
            <a:r>
              <a:rPr lang="zh-CN" altLang="en-US" sz="2400" dirty="0">
                <a:ea typeface="黑体" panose="02010609060101010101" pitchFamily="49" charset="-122"/>
                <a:sym typeface="Symbol" panose="05050102010706020507" pitchFamily="18" charset="2"/>
              </a:rPr>
              <a:t>和</a:t>
            </a:r>
            <a:r>
              <a:rPr lang="en-US" altLang="zh-CN" sz="2400" b="1" i="1" dirty="0">
                <a:solidFill>
                  <a:schemeClr val="tx2"/>
                </a:solidFill>
                <a:ea typeface="黑体" panose="02010609060101010101" pitchFamily="49" charset="-122"/>
                <a:sym typeface="Symbol" panose="05050102010706020507" pitchFamily="18" charset="2"/>
              </a:rPr>
              <a:t>N</a:t>
            </a:r>
            <a:r>
              <a:rPr lang="en-US" altLang="zh-CN" sz="2400" baseline="-25000" dirty="0">
                <a:solidFill>
                  <a:schemeClr val="tx2"/>
                </a:solidFill>
                <a:ea typeface="黑体" panose="02010609060101010101" pitchFamily="49" charset="-122"/>
                <a:sym typeface="Symbol" panose="05050102010706020507" pitchFamily="18" charset="2"/>
              </a:rPr>
              <a:t>B</a:t>
            </a:r>
            <a:r>
              <a:rPr lang="en-US" altLang="zh-CN" sz="2400" dirty="0">
                <a:ea typeface="黑体" panose="02010609060101010101" pitchFamily="49" charset="-122"/>
                <a:sym typeface="Symbol" panose="05050102010706020507" pitchFamily="18" charset="2"/>
              </a:rPr>
              <a:t>,</a:t>
            </a:r>
            <a:r>
              <a:rPr lang="en-US" altLang="zh-CN" sz="2400" i="1" dirty="0">
                <a:ea typeface="黑体" panose="02010609060101010101" pitchFamily="49" charset="-122"/>
                <a:sym typeface="Symbol" panose="05050102010706020507" pitchFamily="18" charset="2"/>
              </a:rPr>
              <a:t>  </a:t>
            </a:r>
            <a:r>
              <a:rPr lang="zh-CN" altLang="en-US" sz="2400" dirty="0" smtClean="0">
                <a:ea typeface="黑体" panose="02010609060101010101" pitchFamily="49" charset="-122"/>
                <a:sym typeface="Symbol" panose="05050102010706020507" pitchFamily="18" charset="2"/>
              </a:rPr>
              <a:t>其</a:t>
            </a:r>
            <a:r>
              <a:rPr lang="zh-CN" altLang="en-US" sz="2400" dirty="0">
                <a:ea typeface="黑体" panose="02010609060101010101" pitchFamily="49" charset="-122"/>
                <a:sym typeface="Symbol" panose="05050102010706020507" pitchFamily="18" charset="2"/>
              </a:rPr>
              <a:t>正则配分函数可定义为：</a:t>
            </a:r>
          </a:p>
        </p:txBody>
      </p:sp>
      <p:graphicFrame>
        <p:nvGraphicFramePr>
          <p:cNvPr id="6148" name="Object 6"/>
          <p:cNvGraphicFramePr>
            <a:graphicFrameLocks noChangeAspect="1"/>
          </p:cNvGraphicFramePr>
          <p:nvPr>
            <p:extLst>
              <p:ext uri="{D42A27DB-BD31-4B8C-83A1-F6EECF244321}">
                <p14:modId xmlns:p14="http://schemas.microsoft.com/office/powerpoint/2010/main" val="1414720861"/>
              </p:ext>
            </p:extLst>
          </p:nvPr>
        </p:nvGraphicFramePr>
        <p:xfrm>
          <a:off x="1833564" y="1445811"/>
          <a:ext cx="4287837" cy="844550"/>
        </p:xfrm>
        <a:graphic>
          <a:graphicData uri="http://schemas.openxmlformats.org/presentationml/2006/ole">
            <mc:AlternateContent xmlns:mc="http://schemas.openxmlformats.org/markup-compatibility/2006">
              <mc:Choice xmlns:v="urn:schemas-microsoft-com:vml" Requires="v">
                <p:oleObj spid="_x0000_s5382" name="公式" r:id="rId3" imgW="1930400" imgH="381000" progId="Equation.3">
                  <p:embed/>
                </p:oleObj>
              </mc:Choice>
              <mc:Fallback>
                <p:oleObj name="公式" r:id="rId3" imgW="1930400" imgH="38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564" y="1445811"/>
                        <a:ext cx="4287837" cy="8445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9" name="Object 7"/>
          <p:cNvGraphicFramePr>
            <a:graphicFrameLocks noChangeAspect="1"/>
          </p:cNvGraphicFramePr>
          <p:nvPr>
            <p:extLst>
              <p:ext uri="{D42A27DB-BD31-4B8C-83A1-F6EECF244321}">
                <p14:modId xmlns:p14="http://schemas.microsoft.com/office/powerpoint/2010/main" val="3027759135"/>
              </p:ext>
            </p:extLst>
          </p:nvPr>
        </p:nvGraphicFramePr>
        <p:xfrm>
          <a:off x="1492251" y="2845987"/>
          <a:ext cx="4629150" cy="925513"/>
        </p:xfrm>
        <a:graphic>
          <a:graphicData uri="http://schemas.openxmlformats.org/presentationml/2006/ole">
            <mc:AlternateContent xmlns:mc="http://schemas.openxmlformats.org/markup-compatibility/2006">
              <mc:Choice xmlns:v="urn:schemas-microsoft-com:vml" Requires="v">
                <p:oleObj spid="_x0000_s5383" name="公式" r:id="rId5" imgW="2222500" imgH="444500" progId="Equation.3">
                  <p:embed/>
                </p:oleObj>
              </mc:Choice>
              <mc:Fallback>
                <p:oleObj name="公式" r:id="rId5" imgW="22225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1" y="2845987"/>
                        <a:ext cx="4629150" cy="92551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9"/>
          <p:cNvGraphicFramePr>
            <a:graphicFrameLocks noChangeAspect="1"/>
          </p:cNvGraphicFramePr>
          <p:nvPr>
            <p:extLst>
              <p:ext uri="{D42A27DB-BD31-4B8C-83A1-F6EECF244321}">
                <p14:modId xmlns:p14="http://schemas.microsoft.com/office/powerpoint/2010/main" val="2880541221"/>
              </p:ext>
            </p:extLst>
          </p:nvPr>
        </p:nvGraphicFramePr>
        <p:xfrm>
          <a:off x="1492251" y="3841700"/>
          <a:ext cx="8101013" cy="1001713"/>
        </p:xfrm>
        <a:graphic>
          <a:graphicData uri="http://schemas.openxmlformats.org/presentationml/2006/ole">
            <mc:AlternateContent xmlns:mc="http://schemas.openxmlformats.org/markup-compatibility/2006">
              <mc:Choice xmlns:v="urn:schemas-microsoft-com:vml" Requires="v">
                <p:oleObj spid="_x0000_s5384" name="公式" r:id="rId7" imgW="3695700" imgH="457200" progId="Equation.3">
                  <p:embed/>
                </p:oleObj>
              </mc:Choice>
              <mc:Fallback>
                <p:oleObj name="公式" r:id="rId7" imgW="36957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2251" y="3841700"/>
                        <a:ext cx="8101013" cy="10017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1" name="Object 10"/>
          <p:cNvGraphicFramePr>
            <a:graphicFrameLocks noChangeAspect="1"/>
          </p:cNvGraphicFramePr>
          <p:nvPr>
            <p:extLst>
              <p:ext uri="{D42A27DB-BD31-4B8C-83A1-F6EECF244321}">
                <p14:modId xmlns:p14="http://schemas.microsoft.com/office/powerpoint/2010/main" val="3964089216"/>
              </p:ext>
            </p:extLst>
          </p:nvPr>
        </p:nvGraphicFramePr>
        <p:xfrm>
          <a:off x="4746625" y="4928786"/>
          <a:ext cx="3581400" cy="939800"/>
        </p:xfrm>
        <a:graphic>
          <a:graphicData uri="http://schemas.openxmlformats.org/presentationml/2006/ole">
            <mc:AlternateContent xmlns:mc="http://schemas.openxmlformats.org/markup-compatibility/2006">
              <mc:Choice xmlns:v="urn:schemas-microsoft-com:vml" Requires="v">
                <p:oleObj spid="_x0000_s5385" name="Equation" r:id="rId9" imgW="1739900" imgH="457200" progId="Equation.3">
                  <p:embed/>
                </p:oleObj>
              </mc:Choice>
              <mc:Fallback>
                <p:oleObj name="Equation" r:id="rId9" imgW="17399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6625" y="4928786"/>
                        <a:ext cx="3581400" cy="9398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6" name="TextBox 7"/>
          <p:cNvSpPr txBox="1">
            <a:spLocks noChangeArrowheads="1"/>
          </p:cNvSpPr>
          <p:nvPr/>
        </p:nvSpPr>
        <p:spPr bwMode="auto">
          <a:xfrm>
            <a:off x="8472488" y="1310874"/>
            <a:ext cx="172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r" eaLnBrk="1" fontAlgn="base" hangingPunct="1">
              <a:spcBef>
                <a:spcPct val="20000"/>
              </a:spcBef>
              <a:spcAft>
                <a:spcPct val="0"/>
              </a:spcAft>
              <a:buFontTx/>
              <a:buNone/>
            </a:pPr>
            <a:r>
              <a:rPr lang="zh-CN" altLang="en-US" sz="2400">
                <a:solidFill>
                  <a:srgbClr val="FFFFFF"/>
                </a:solidFill>
                <a:ea typeface="隶书" panose="02010509060101010101" pitchFamily="49" charset="-122"/>
              </a:rPr>
              <a:t>（</a:t>
            </a:r>
            <a:r>
              <a:rPr lang="en-US" altLang="zh-CN" sz="2400">
                <a:solidFill>
                  <a:srgbClr val="FFFFFF"/>
                </a:solidFill>
                <a:ea typeface="隶书" panose="02010509060101010101" pitchFamily="49" charset="-122"/>
              </a:rPr>
              <a:t>4.11</a:t>
            </a:r>
            <a:r>
              <a:rPr lang="zh-CN" altLang="en-US" sz="2400">
                <a:solidFill>
                  <a:srgbClr val="FFFFFF"/>
                </a:solidFill>
                <a:ea typeface="隶书" panose="02010509060101010101" pitchFamily="49" charset="-122"/>
              </a:rPr>
              <a:t>）</a:t>
            </a:r>
          </a:p>
        </p:txBody>
      </p:sp>
      <p:sp>
        <p:nvSpPr>
          <p:cNvPr id="9" name="Rectangle 3"/>
          <p:cNvSpPr txBox="1">
            <a:spLocks noChangeArrowheads="1"/>
          </p:cNvSpPr>
          <p:nvPr/>
        </p:nvSpPr>
        <p:spPr bwMode="auto">
          <a:xfrm>
            <a:off x="1703388" y="4928787"/>
            <a:ext cx="36004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10000"/>
              </a:lnSpc>
              <a:buNone/>
              <a:defRPr/>
            </a:pPr>
            <a:r>
              <a:rPr lang="zh-CN" altLang="en-US" sz="2400" kern="0" dirty="0">
                <a:solidFill>
                  <a:srgbClr val="FFFFFF"/>
                </a:solidFill>
                <a:ea typeface="黑体" panose="02010609060101010101" pitchFamily="49" charset="-122"/>
                <a:sym typeface="Symbol" pitchFamily="18" charset="2"/>
              </a:rPr>
              <a:t>对更多组分气体有：</a:t>
            </a:r>
          </a:p>
        </p:txBody>
      </p:sp>
      <p:sp>
        <p:nvSpPr>
          <p:cNvPr id="6154" name="TextBox 9"/>
          <p:cNvSpPr txBox="1">
            <a:spLocks noChangeArrowheads="1"/>
          </p:cNvSpPr>
          <p:nvPr/>
        </p:nvSpPr>
        <p:spPr bwMode="auto">
          <a:xfrm>
            <a:off x="9264650" y="4136624"/>
            <a:ext cx="1728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400">
                <a:solidFill>
                  <a:srgbClr val="FFFFFF"/>
                </a:solidFill>
                <a:ea typeface="隶书" panose="02010509060101010101" pitchFamily="49" charset="-122"/>
              </a:rPr>
              <a:t>（</a:t>
            </a:r>
            <a:r>
              <a:rPr lang="en-US" altLang="zh-CN" sz="2400">
                <a:solidFill>
                  <a:srgbClr val="FFFFFF"/>
                </a:solidFill>
                <a:ea typeface="隶书" panose="02010509060101010101" pitchFamily="49" charset="-122"/>
              </a:rPr>
              <a:t>4.12</a:t>
            </a:r>
            <a:r>
              <a:rPr lang="zh-CN" altLang="en-US" sz="2400">
                <a:solidFill>
                  <a:srgbClr val="FFFFFF"/>
                </a:solidFill>
                <a:ea typeface="隶书" panose="02010509060101010101" pitchFamily="49" charset="-122"/>
              </a:rPr>
              <a:t>）</a:t>
            </a:r>
          </a:p>
        </p:txBody>
      </p:sp>
      <p:sp>
        <p:nvSpPr>
          <p:cNvPr id="6155" name="TextBox 10"/>
          <p:cNvSpPr txBox="1">
            <a:spLocks noChangeArrowheads="1"/>
          </p:cNvSpPr>
          <p:nvPr/>
        </p:nvSpPr>
        <p:spPr bwMode="auto">
          <a:xfrm>
            <a:off x="9263064" y="5144687"/>
            <a:ext cx="172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400">
                <a:solidFill>
                  <a:srgbClr val="FFFFFF"/>
                </a:solidFill>
                <a:ea typeface="隶书" panose="02010509060101010101" pitchFamily="49" charset="-122"/>
              </a:rPr>
              <a:t>（</a:t>
            </a:r>
            <a:r>
              <a:rPr lang="en-US" altLang="zh-CN" sz="2400">
                <a:solidFill>
                  <a:srgbClr val="FFFFFF"/>
                </a:solidFill>
                <a:ea typeface="隶书" panose="02010509060101010101" pitchFamily="49" charset="-122"/>
              </a:rPr>
              <a:t>4.13</a:t>
            </a:r>
            <a:r>
              <a:rPr lang="zh-CN" altLang="en-US" sz="2400">
                <a:solidFill>
                  <a:srgbClr val="FFFFFF"/>
                </a:solidFill>
                <a:ea typeface="隶书" panose="02010509060101010101" pitchFamily="49" charset="-122"/>
              </a:rPr>
              <a:t>）</a:t>
            </a:r>
          </a:p>
        </p:txBody>
      </p:sp>
      <p:sp>
        <p:nvSpPr>
          <p:cNvPr id="12" name="Rectangle 3"/>
          <p:cNvSpPr txBox="1">
            <a:spLocks noChangeArrowheads="1"/>
          </p:cNvSpPr>
          <p:nvPr/>
        </p:nvSpPr>
        <p:spPr bwMode="auto">
          <a:xfrm>
            <a:off x="1031966" y="2336399"/>
            <a:ext cx="931377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en-US" altLang="zh-CN" sz="2400" b="1" i="1" kern="0" dirty="0" err="1">
                <a:solidFill>
                  <a:srgbClr val="FFFF00"/>
                </a:solidFill>
                <a:ea typeface="黑体" pitchFamily="49" charset="-122"/>
                <a:sym typeface="Symbol" pitchFamily="18" charset="2"/>
              </a:rPr>
              <a:t>E</a:t>
            </a:r>
            <a:r>
              <a:rPr lang="en-US" altLang="zh-CN" sz="2400" b="1" i="1" kern="0" baseline="-25000" dirty="0" err="1">
                <a:solidFill>
                  <a:srgbClr val="FFFF00"/>
                </a:solidFill>
                <a:ea typeface="黑体" pitchFamily="49" charset="-122"/>
                <a:sym typeface="Symbol" pitchFamily="18" charset="2"/>
              </a:rPr>
              <a:t>i</a:t>
            </a:r>
            <a:r>
              <a:rPr lang="en-US" altLang="zh-CN" sz="2400" b="1" i="1" kern="0" dirty="0">
                <a:solidFill>
                  <a:srgbClr val="FFFF00"/>
                </a:solidFill>
                <a:ea typeface="黑体" pitchFamily="49" charset="-122"/>
                <a:sym typeface="Symbol" pitchFamily="18" charset="2"/>
              </a:rPr>
              <a:t>(A,B)</a:t>
            </a:r>
            <a:r>
              <a:rPr lang="zh-CN" altLang="en-US" sz="2400" kern="0" dirty="0">
                <a:solidFill>
                  <a:srgbClr val="FFFFFF"/>
                </a:solidFill>
                <a:ea typeface="黑体" pitchFamily="49" charset="-122"/>
                <a:sym typeface="Symbol" pitchFamily="18" charset="2"/>
              </a:rPr>
              <a:t> 等于全部</a:t>
            </a:r>
            <a:r>
              <a:rPr lang="en-US" altLang="zh-CN" sz="2400" b="1" i="1" kern="0" dirty="0">
                <a:solidFill>
                  <a:srgbClr val="FFFFFF"/>
                </a:solidFill>
                <a:ea typeface="黑体" pitchFamily="49" charset="-122"/>
                <a:sym typeface="Symbol" pitchFamily="18" charset="2"/>
              </a:rPr>
              <a:t>A</a:t>
            </a:r>
            <a:r>
              <a:rPr lang="zh-CN" altLang="en-US" sz="2400" kern="0" dirty="0">
                <a:solidFill>
                  <a:srgbClr val="FFFFFF"/>
                </a:solidFill>
                <a:ea typeface="黑体" pitchFamily="49" charset="-122"/>
                <a:sym typeface="Symbol" pitchFamily="18" charset="2"/>
              </a:rPr>
              <a:t>分子和</a:t>
            </a:r>
            <a:r>
              <a:rPr lang="en-US" altLang="zh-CN" sz="2400" b="1" i="1" kern="0" dirty="0">
                <a:solidFill>
                  <a:srgbClr val="FFFFFF"/>
                </a:solidFill>
                <a:ea typeface="黑体" pitchFamily="49" charset="-122"/>
                <a:sym typeface="Symbol" pitchFamily="18" charset="2"/>
              </a:rPr>
              <a:t>B</a:t>
            </a:r>
            <a:r>
              <a:rPr lang="zh-CN" altLang="en-US" sz="2400" kern="0" dirty="0">
                <a:solidFill>
                  <a:srgbClr val="FFFFFF"/>
                </a:solidFill>
                <a:ea typeface="黑体" pitchFamily="49" charset="-122"/>
                <a:sym typeface="Symbol" pitchFamily="18" charset="2"/>
              </a:rPr>
              <a:t>分子各自单独存在时的能量之和</a:t>
            </a:r>
            <a:r>
              <a:rPr lang="en-US" altLang="zh-CN" sz="2400" kern="0" dirty="0">
                <a:solidFill>
                  <a:srgbClr val="FFFFFF"/>
                </a:solidFill>
                <a:ea typeface="黑体" pitchFamily="49" charset="-122"/>
                <a:sym typeface="Symbol" pitchFamily="18" charset="2"/>
              </a:rPr>
              <a:t>:</a:t>
            </a:r>
          </a:p>
        </p:txBody>
      </p:sp>
      <p:sp>
        <p:nvSpPr>
          <p:cNvPr id="2" name="右箭头 1"/>
          <p:cNvSpPr>
            <a:spLocks noChangeArrowheads="1"/>
          </p:cNvSpPr>
          <p:nvPr/>
        </p:nvSpPr>
        <p:spPr bwMode="auto">
          <a:xfrm>
            <a:off x="8904288" y="3273024"/>
            <a:ext cx="863600" cy="2159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648561030"/>
              </p:ext>
            </p:extLst>
          </p:nvPr>
        </p:nvGraphicFramePr>
        <p:xfrm>
          <a:off x="6121401" y="3097828"/>
          <a:ext cx="2247900" cy="476250"/>
        </p:xfrm>
        <a:graphic>
          <a:graphicData uri="http://schemas.openxmlformats.org/presentationml/2006/ole">
            <mc:AlternateContent xmlns:mc="http://schemas.openxmlformats.org/markup-compatibility/2006">
              <mc:Choice xmlns:v="urn:schemas-microsoft-com:vml" Requires="v">
                <p:oleObj spid="_x0000_s5386" name="公式" r:id="rId11" imgW="1079500" imgH="228600" progId="Equation.3">
                  <p:embed/>
                </p:oleObj>
              </mc:Choice>
              <mc:Fallback>
                <p:oleObj name="公式" r:id="rId11" imgW="10795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1401" y="3097828"/>
                        <a:ext cx="2247900" cy="47625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矩形标注 3"/>
          <p:cNvSpPr/>
          <p:nvPr/>
        </p:nvSpPr>
        <p:spPr bwMode="auto">
          <a:xfrm>
            <a:off x="6165851" y="1888724"/>
            <a:ext cx="4105275" cy="519112"/>
          </a:xfrm>
          <a:prstGeom prst="wedgeRectCallout">
            <a:avLst>
              <a:gd name="adj1" fmla="val -53590"/>
              <a:gd name="adj2" fmla="val -90289"/>
            </a:avLst>
          </a:prstGeom>
          <a:solidFill>
            <a:schemeClr val="accent2">
              <a:lumMod val="20000"/>
              <a:lumOff val="80000"/>
            </a:schemeClr>
          </a:solidFill>
          <a:ln w="28575" cap="flat" cmpd="sng" algn="ctr">
            <a:solidFill>
              <a:srgbClr val="FF0000"/>
            </a:solidFill>
            <a:prstDash val="solid"/>
            <a:round/>
            <a:headEnd type="none" w="med" len="med"/>
            <a:tailEnd type="none" w="med" len="med"/>
          </a:ln>
          <a:effectLst/>
          <a:extLst/>
        </p:spPr>
        <p:txBody>
          <a:bodyPr wrap="none"/>
          <a:lstStyle/>
          <a:p>
            <a:pPr algn="ctr" fontAlgn="base">
              <a:lnSpc>
                <a:spcPct val="120000"/>
              </a:lnSpc>
              <a:spcBef>
                <a:spcPct val="20000"/>
              </a:spcBef>
              <a:spcAft>
                <a:spcPct val="0"/>
              </a:spcAft>
              <a:defRPr/>
            </a:pPr>
            <a:r>
              <a:rPr kumimoji="1" lang="en-US" altLang="zh-CN" sz="2400" b="1" i="1" kern="0" dirty="0" err="1">
                <a:solidFill>
                  <a:srgbClr val="C00000"/>
                </a:solidFill>
                <a:ea typeface="黑体" pitchFamily="49" charset="-122"/>
                <a:sym typeface="Symbol" pitchFamily="18" charset="2"/>
              </a:rPr>
              <a:t>E</a:t>
            </a:r>
            <a:r>
              <a:rPr kumimoji="1" lang="en-US" altLang="zh-CN" sz="2400" b="1" i="1" kern="0" baseline="-25000" dirty="0" err="1">
                <a:solidFill>
                  <a:srgbClr val="C00000"/>
                </a:solidFill>
                <a:ea typeface="黑体" pitchFamily="49" charset="-122"/>
                <a:sym typeface="Symbol" pitchFamily="18" charset="2"/>
              </a:rPr>
              <a:t>i</a:t>
            </a:r>
            <a:r>
              <a:rPr kumimoji="1" lang="en-US" altLang="zh-CN" sz="2400" b="1" i="1" kern="0" dirty="0">
                <a:solidFill>
                  <a:srgbClr val="C00000"/>
                </a:solidFill>
                <a:ea typeface="黑体" pitchFamily="49" charset="-122"/>
                <a:sym typeface="Symbol" pitchFamily="18" charset="2"/>
              </a:rPr>
              <a:t>(A,B): </a:t>
            </a:r>
            <a:r>
              <a:rPr kumimoji="1" lang="zh-CN" altLang="en-US" sz="2400" kern="0" dirty="0">
                <a:solidFill>
                  <a:srgbClr val="C00000"/>
                </a:solidFill>
                <a:ea typeface="黑体" pitchFamily="49" charset="-122"/>
                <a:sym typeface="Symbol" pitchFamily="18" charset="2"/>
              </a:rPr>
              <a:t>体系量子态</a:t>
            </a:r>
            <a:r>
              <a:rPr kumimoji="1" lang="en-US" altLang="zh-CN" sz="2400" b="1" i="1" kern="0" dirty="0" err="1">
                <a:solidFill>
                  <a:srgbClr val="C00000"/>
                </a:solidFill>
                <a:ea typeface="黑体" pitchFamily="49" charset="-122"/>
                <a:sym typeface="Symbol" pitchFamily="18" charset="2"/>
              </a:rPr>
              <a:t>i</a:t>
            </a:r>
            <a:r>
              <a:rPr kumimoji="1" lang="zh-CN" altLang="en-US" sz="2400" kern="0" dirty="0">
                <a:solidFill>
                  <a:srgbClr val="C00000"/>
                </a:solidFill>
                <a:ea typeface="黑体" pitchFamily="49" charset="-122"/>
                <a:sym typeface="Symbol" pitchFamily="18" charset="2"/>
              </a:rPr>
              <a:t>的能量</a:t>
            </a:r>
            <a:endParaRPr kumimoji="1" lang="en-US" altLang="zh-CN" sz="2400" kern="0" dirty="0">
              <a:solidFill>
                <a:srgbClr val="C00000"/>
              </a:solidFill>
              <a:ea typeface="黑体" pitchFamily="49" charset="-122"/>
              <a:sym typeface="Symbol" pitchFamily="18" charset="2"/>
            </a:endParaRPr>
          </a:p>
        </p:txBody>
      </p:sp>
    </p:spTree>
    <p:extLst>
      <p:ext uri="{BB962C8B-B14F-4D97-AF65-F5344CB8AC3E}">
        <p14:creationId xmlns:p14="http://schemas.microsoft.com/office/powerpoint/2010/main" val="2187160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entr" presetSubtype="0" fill="hold" nodeType="withEffect">
                                  <p:stCondLst>
                                    <p:cond delay="0"/>
                                  </p:stCondLst>
                                  <p:childTnLst>
                                    <p:set>
                                      <p:cBhvr>
                                        <p:cTn id="13" dur="1" fill="hold">
                                          <p:stCondLst>
                                            <p:cond delay="0"/>
                                          </p:stCondLst>
                                        </p:cTn>
                                        <p:tgtEl>
                                          <p:spTgt spid="614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fade">
                                      <p:cBhvr>
                                        <p:cTn id="21" dur="500"/>
                                        <p:tgtEl>
                                          <p:spTgt spid="61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54"/>
                                        </p:tgtEl>
                                        <p:attrNameLst>
                                          <p:attrName>style.visibility</p:attrName>
                                        </p:attrNameLst>
                                      </p:cBhvr>
                                      <p:to>
                                        <p:strVal val="visible"/>
                                      </p:to>
                                    </p:set>
                                    <p:animEffect transition="in" filter="fade">
                                      <p:cBhvr>
                                        <p:cTn id="24" dur="500"/>
                                        <p:tgtEl>
                                          <p:spTgt spid="615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6151"/>
                                        </p:tgtEl>
                                        <p:attrNameLst>
                                          <p:attrName>style.visibility</p:attrName>
                                        </p:attrNameLst>
                                      </p:cBhvr>
                                      <p:to>
                                        <p:strVal val="visible"/>
                                      </p:to>
                                    </p:set>
                                    <p:animEffect transition="in" filter="fade">
                                      <p:cBhvr>
                                        <p:cTn id="32" dur="500"/>
                                        <p:tgtEl>
                                          <p:spTgt spid="61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155"/>
                                        </p:tgtEl>
                                        <p:attrNameLst>
                                          <p:attrName>style.visibility</p:attrName>
                                        </p:attrNameLst>
                                      </p:cBhvr>
                                      <p:to>
                                        <p:strVal val="visible"/>
                                      </p:to>
                                    </p:set>
                                    <p:animEffect transition="in" filter="fade">
                                      <p:cBhvr>
                                        <p:cTn id="35"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154" grpId="0"/>
      <p:bldP spid="6155" grpId="0"/>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555171" y="457200"/>
            <a:ext cx="9808029" cy="668338"/>
          </a:xfrm>
        </p:spPr>
        <p:txBody>
          <a:bodyPr/>
          <a:lstStyle/>
          <a:p>
            <a:pPr marL="171450" indent="-171450" algn="just" eaLnBrk="1" hangingPunct="1">
              <a:buNone/>
            </a:pPr>
            <a:r>
              <a:rPr lang="zh-CN" altLang="en-US" sz="2800" dirty="0">
                <a:solidFill>
                  <a:srgbClr val="FFFF00"/>
                </a:solidFill>
                <a:ea typeface="黑体" panose="02010609060101010101" pitchFamily="49" charset="-122"/>
              </a:rPr>
              <a:t>（</a:t>
            </a:r>
            <a:r>
              <a:rPr lang="en-US" altLang="zh-CN" sz="2800" dirty="0">
                <a:solidFill>
                  <a:srgbClr val="FFFF00"/>
                </a:solidFill>
                <a:ea typeface="黑体" panose="02010609060101010101" pitchFamily="49" charset="-122"/>
              </a:rPr>
              <a:t>2</a:t>
            </a:r>
            <a:r>
              <a:rPr lang="zh-CN" altLang="en-US" sz="2800" dirty="0">
                <a:solidFill>
                  <a:srgbClr val="FFFF00"/>
                </a:solidFill>
                <a:ea typeface="黑体" panose="02010609060101010101" pitchFamily="49" charset="-122"/>
              </a:rPr>
              <a:t>）</a:t>
            </a:r>
            <a:r>
              <a:rPr lang="zh-CN" altLang="en-US" sz="2800" i="1" dirty="0">
                <a:solidFill>
                  <a:srgbClr val="FFFF00"/>
                </a:solidFill>
                <a:ea typeface="黑体" panose="02010609060101010101" pitchFamily="49" charset="-122"/>
                <a:sym typeface="Symbol" panose="05050102010706020507" pitchFamily="18" charset="2"/>
              </a:rPr>
              <a:t> </a:t>
            </a:r>
            <a:r>
              <a:rPr lang="en-US" altLang="zh-CN" sz="2800" dirty="0">
                <a:ea typeface="黑体" panose="02010609060101010101" pitchFamily="49" charset="-122"/>
                <a:sym typeface="Symbol" panose="05050102010706020507" pitchFamily="18" charset="2"/>
              </a:rPr>
              <a:t>:   </a:t>
            </a:r>
            <a:r>
              <a:rPr lang="zh-CN" altLang="en-US" sz="2800" dirty="0">
                <a:ea typeface="黑体" panose="02010609060101010101" pitchFamily="49" charset="-122"/>
                <a:sym typeface="Symbol" panose="05050102010706020507" pitchFamily="18" charset="2"/>
              </a:rPr>
              <a:t>对双组份理想气体的开放体系有</a:t>
            </a:r>
            <a:endParaRPr lang="en-US" altLang="zh-CN" sz="2800" dirty="0">
              <a:ea typeface="黑体" panose="02010609060101010101" pitchFamily="49" charset="-122"/>
              <a:sym typeface="Symbol" panose="05050102010706020507" pitchFamily="18" charset="2"/>
            </a:endParaRPr>
          </a:p>
        </p:txBody>
      </p:sp>
      <p:graphicFrame>
        <p:nvGraphicFramePr>
          <p:cNvPr id="8195" name="Object 13"/>
          <p:cNvGraphicFramePr>
            <a:graphicFrameLocks noChangeAspect="1"/>
          </p:cNvGraphicFramePr>
          <p:nvPr/>
        </p:nvGraphicFramePr>
        <p:xfrm>
          <a:off x="2178050" y="1052514"/>
          <a:ext cx="5253038" cy="866775"/>
        </p:xfrm>
        <a:graphic>
          <a:graphicData uri="http://schemas.openxmlformats.org/presentationml/2006/ole">
            <mc:AlternateContent xmlns:mc="http://schemas.openxmlformats.org/markup-compatibility/2006">
              <mc:Choice xmlns:v="urn:schemas-microsoft-com:vml" Requires="v">
                <p:oleObj spid="_x0000_s6503" name="公式" r:id="rId3" imgW="2311400" imgH="381000" progId="Equation.3">
                  <p:embed/>
                </p:oleObj>
              </mc:Choice>
              <mc:Fallback>
                <p:oleObj name="公式" r:id="rId3" imgW="2311400" imgH="38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050" y="1052514"/>
                        <a:ext cx="5253038" cy="8667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14"/>
          <p:cNvGraphicFramePr>
            <a:graphicFrameLocks noChangeAspect="1"/>
          </p:cNvGraphicFramePr>
          <p:nvPr/>
        </p:nvGraphicFramePr>
        <p:xfrm>
          <a:off x="2554288" y="4783139"/>
          <a:ext cx="6235700" cy="809625"/>
        </p:xfrm>
        <a:graphic>
          <a:graphicData uri="http://schemas.openxmlformats.org/presentationml/2006/ole">
            <mc:AlternateContent xmlns:mc="http://schemas.openxmlformats.org/markup-compatibility/2006">
              <mc:Choice xmlns:v="urn:schemas-microsoft-com:vml" Requires="v">
                <p:oleObj spid="_x0000_s6504" name="公式" r:id="rId5" imgW="2743200" imgH="355600" progId="Equation.3">
                  <p:embed/>
                </p:oleObj>
              </mc:Choice>
              <mc:Fallback>
                <p:oleObj name="公式" r:id="rId5" imgW="27432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4288" y="4783139"/>
                        <a:ext cx="6235700" cy="8096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15"/>
          <p:cNvGraphicFramePr>
            <a:graphicFrameLocks noChangeAspect="1"/>
          </p:cNvGraphicFramePr>
          <p:nvPr/>
        </p:nvGraphicFramePr>
        <p:xfrm>
          <a:off x="4079875" y="5661026"/>
          <a:ext cx="1963738" cy="492125"/>
        </p:xfrm>
        <a:graphic>
          <a:graphicData uri="http://schemas.openxmlformats.org/presentationml/2006/ole">
            <mc:AlternateContent xmlns:mc="http://schemas.openxmlformats.org/markup-compatibility/2006">
              <mc:Choice xmlns:v="urn:schemas-microsoft-com:vml" Requires="v">
                <p:oleObj spid="_x0000_s6505" name="Equation" r:id="rId7" imgW="863225" imgH="215806" progId="Equation.3">
                  <p:embed/>
                </p:oleObj>
              </mc:Choice>
              <mc:Fallback>
                <p:oleObj name="Equation" r:id="rId7" imgW="863225"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9875" y="5661026"/>
                        <a:ext cx="1963738" cy="49212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8" name="TextBox 1"/>
          <p:cNvSpPr txBox="1">
            <a:spLocks noChangeArrowheads="1"/>
          </p:cNvSpPr>
          <p:nvPr/>
        </p:nvSpPr>
        <p:spPr bwMode="auto">
          <a:xfrm>
            <a:off x="8904288" y="3625851"/>
            <a:ext cx="144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4.14</a:t>
            </a:r>
            <a:r>
              <a:rPr lang="zh-CN" altLang="en-US" sz="2800">
                <a:solidFill>
                  <a:srgbClr val="FFFFFF"/>
                </a:solidFill>
                <a:ea typeface="隶书" panose="02010509060101010101" pitchFamily="49" charset="-122"/>
              </a:rPr>
              <a:t>）</a:t>
            </a:r>
          </a:p>
        </p:txBody>
      </p:sp>
      <p:sp>
        <p:nvSpPr>
          <p:cNvPr id="8199" name="TextBox 6"/>
          <p:cNvSpPr txBox="1">
            <a:spLocks noChangeArrowheads="1"/>
          </p:cNvSpPr>
          <p:nvPr/>
        </p:nvSpPr>
        <p:spPr bwMode="auto">
          <a:xfrm>
            <a:off x="8920163" y="4941889"/>
            <a:ext cx="143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4.15</a:t>
            </a:r>
            <a:r>
              <a:rPr lang="zh-CN" altLang="en-US" sz="2800">
                <a:solidFill>
                  <a:srgbClr val="FFFFFF"/>
                </a:solidFill>
                <a:ea typeface="隶书" panose="02010509060101010101" pitchFamily="49" charset="-122"/>
              </a:rPr>
              <a:t>）</a:t>
            </a:r>
          </a:p>
        </p:txBody>
      </p:sp>
      <p:graphicFrame>
        <p:nvGraphicFramePr>
          <p:cNvPr id="8200" name="对象 2"/>
          <p:cNvGraphicFramePr>
            <a:graphicFrameLocks noChangeAspect="1"/>
          </p:cNvGraphicFramePr>
          <p:nvPr/>
        </p:nvGraphicFramePr>
        <p:xfrm>
          <a:off x="7920038" y="2586038"/>
          <a:ext cx="1968500" cy="1039812"/>
        </p:xfrm>
        <a:graphic>
          <a:graphicData uri="http://schemas.openxmlformats.org/presentationml/2006/ole">
            <mc:AlternateContent xmlns:mc="http://schemas.openxmlformats.org/markup-compatibility/2006">
              <mc:Choice xmlns:v="urn:schemas-microsoft-com:vml" Requires="v">
                <p:oleObj spid="_x0000_s6506" name="公式" r:id="rId9" imgW="863225" imgH="457002" progId="Equation.3">
                  <p:embed/>
                </p:oleObj>
              </mc:Choice>
              <mc:Fallback>
                <p:oleObj name="公式" r:id="rId9" imgW="863225" imgH="45700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0038" y="2586038"/>
                        <a:ext cx="1968500" cy="1039812"/>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3"/>
          <p:cNvSpPr txBox="1">
            <a:spLocks noChangeArrowheads="1"/>
          </p:cNvSpPr>
          <p:nvPr/>
        </p:nvSpPr>
        <p:spPr bwMode="auto">
          <a:xfrm>
            <a:off x="933994" y="4144965"/>
            <a:ext cx="9411744"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1450" indent="-171450" algn="just" eaLnBrk="1" hangingPunct="1">
              <a:buNone/>
              <a:defRPr/>
            </a:pPr>
            <a:r>
              <a:rPr lang="zh-CN" altLang="en-US" sz="2800" kern="0" dirty="0">
                <a:solidFill>
                  <a:srgbClr val="FFFFFF"/>
                </a:solidFill>
                <a:ea typeface="黑体" pitchFamily="49" charset="-122"/>
                <a:sym typeface="Symbol" pitchFamily="18" charset="2"/>
              </a:rPr>
              <a:t>同理，多组分理想气体的开放体系有</a:t>
            </a:r>
          </a:p>
          <a:p>
            <a:pPr marL="171450" indent="-171450" algn="just" eaLnBrk="1" hangingPunct="1">
              <a:buNone/>
              <a:defRPr/>
            </a:pPr>
            <a:endParaRPr lang="en-US" altLang="zh-CN" sz="2800" kern="0" dirty="0">
              <a:solidFill>
                <a:srgbClr val="FFFFFF"/>
              </a:solidFill>
              <a:ea typeface="黑体" pitchFamily="49" charset="-122"/>
            </a:endParaRPr>
          </a:p>
        </p:txBody>
      </p:sp>
      <p:graphicFrame>
        <p:nvGraphicFramePr>
          <p:cNvPr id="8202" name="对象 1"/>
          <p:cNvGraphicFramePr>
            <a:graphicFrameLocks noChangeAspect="1"/>
          </p:cNvGraphicFramePr>
          <p:nvPr/>
        </p:nvGraphicFramePr>
        <p:xfrm>
          <a:off x="2198688" y="3573464"/>
          <a:ext cx="3897312" cy="549275"/>
        </p:xfrm>
        <a:graphic>
          <a:graphicData uri="http://schemas.openxmlformats.org/presentationml/2006/ole">
            <mc:AlternateContent xmlns:mc="http://schemas.openxmlformats.org/markup-compatibility/2006">
              <mc:Choice xmlns:v="urn:schemas-microsoft-com:vml" Requires="v">
                <p:oleObj spid="_x0000_s6507" name="公式" r:id="rId11" imgW="1714500" imgH="241300" progId="Equation.3">
                  <p:embed/>
                </p:oleObj>
              </mc:Choice>
              <mc:Fallback>
                <p:oleObj name="公式" r:id="rId11" imgW="17145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8688" y="3573464"/>
                        <a:ext cx="3897312" cy="5492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3" name="对象 2"/>
          <p:cNvGraphicFramePr>
            <a:graphicFrameLocks noChangeAspect="1"/>
          </p:cNvGraphicFramePr>
          <p:nvPr/>
        </p:nvGraphicFramePr>
        <p:xfrm>
          <a:off x="2165350" y="2708276"/>
          <a:ext cx="4794250" cy="868363"/>
        </p:xfrm>
        <a:graphic>
          <a:graphicData uri="http://schemas.openxmlformats.org/presentationml/2006/ole">
            <mc:AlternateContent xmlns:mc="http://schemas.openxmlformats.org/markup-compatibility/2006">
              <mc:Choice xmlns:v="urn:schemas-microsoft-com:vml" Requires="v">
                <p:oleObj spid="_x0000_s6508" name="公式" r:id="rId13" imgW="2108200" imgH="381000" progId="Equation.3">
                  <p:embed/>
                </p:oleObj>
              </mc:Choice>
              <mc:Fallback>
                <p:oleObj name="公式" r:id="rId13" imgW="2108200" imgH="3810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65350" y="2708276"/>
                        <a:ext cx="4794250" cy="86836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4" name="对象 4"/>
          <p:cNvGraphicFramePr>
            <a:graphicFrameLocks noChangeAspect="1"/>
          </p:cNvGraphicFramePr>
          <p:nvPr/>
        </p:nvGraphicFramePr>
        <p:xfrm>
          <a:off x="2165350" y="1889126"/>
          <a:ext cx="3003550" cy="866775"/>
        </p:xfrm>
        <a:graphic>
          <a:graphicData uri="http://schemas.openxmlformats.org/presentationml/2006/ole">
            <mc:AlternateContent xmlns:mc="http://schemas.openxmlformats.org/markup-compatibility/2006">
              <mc:Choice xmlns:v="urn:schemas-microsoft-com:vml" Requires="v">
                <p:oleObj spid="_x0000_s6509" name="公式" r:id="rId15" imgW="1320227" imgH="380835" progId="Equation.3">
                  <p:embed/>
                </p:oleObj>
              </mc:Choice>
              <mc:Fallback>
                <p:oleObj name="公式" r:id="rId15" imgW="1320227" imgH="38083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65350" y="1889126"/>
                        <a:ext cx="3003550" cy="8667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1110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fade">
                                      <p:cBhvr>
                                        <p:cTn id="7" dur="500"/>
                                        <p:tgtEl>
                                          <p:spTgt spid="8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203"/>
                                        </p:tgtEl>
                                        <p:attrNameLst>
                                          <p:attrName>style.visibility</p:attrName>
                                        </p:attrNameLst>
                                      </p:cBhvr>
                                      <p:to>
                                        <p:strVal val="visible"/>
                                      </p:to>
                                    </p:set>
                                    <p:animEffect transition="in" filter="fade">
                                      <p:cBhvr>
                                        <p:cTn id="12" dur="500"/>
                                        <p:tgtEl>
                                          <p:spTgt spid="82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200"/>
                                        </p:tgtEl>
                                        <p:attrNameLst>
                                          <p:attrName>style.visibility</p:attrName>
                                        </p:attrNameLst>
                                      </p:cBhvr>
                                      <p:to>
                                        <p:strVal val="visible"/>
                                      </p:to>
                                    </p:set>
                                    <p:animEffect transition="in" filter="fade">
                                      <p:cBhvr>
                                        <p:cTn id="17" dur="500"/>
                                        <p:tgtEl>
                                          <p:spTgt spid="82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fade">
                                      <p:cBhvr>
                                        <p:cTn id="22" dur="500"/>
                                        <p:tgtEl>
                                          <p:spTgt spid="8198"/>
                                        </p:tgtEl>
                                      </p:cBhvr>
                                    </p:animEffect>
                                  </p:childTnLst>
                                </p:cTn>
                              </p:par>
                              <p:par>
                                <p:cTn id="23" presetID="10" presetClass="entr" presetSubtype="0" fill="hold" nodeType="withEffect">
                                  <p:stCondLst>
                                    <p:cond delay="0"/>
                                  </p:stCondLst>
                                  <p:childTnLst>
                                    <p:set>
                                      <p:cBhvr>
                                        <p:cTn id="24" dur="1" fill="hold">
                                          <p:stCondLst>
                                            <p:cond delay="0"/>
                                          </p:stCondLst>
                                        </p:cTn>
                                        <p:tgtEl>
                                          <p:spTgt spid="8202"/>
                                        </p:tgtEl>
                                        <p:attrNameLst>
                                          <p:attrName>style.visibility</p:attrName>
                                        </p:attrNameLst>
                                      </p:cBhvr>
                                      <p:to>
                                        <p:strVal val="visible"/>
                                      </p:to>
                                    </p:set>
                                    <p:animEffect transition="in" filter="fade">
                                      <p:cBhvr>
                                        <p:cTn id="25" dur="500"/>
                                        <p:tgtEl>
                                          <p:spTgt spid="82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8196"/>
                                        </p:tgtEl>
                                        <p:attrNameLst>
                                          <p:attrName>style.visibility</p:attrName>
                                        </p:attrNameLst>
                                      </p:cBhvr>
                                      <p:to>
                                        <p:strVal val="visible"/>
                                      </p:to>
                                    </p:set>
                                    <p:animEffect transition="in" filter="fade">
                                      <p:cBhvr>
                                        <p:cTn id="33" dur="500"/>
                                        <p:tgtEl>
                                          <p:spTgt spid="819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199"/>
                                        </p:tgtEl>
                                        <p:attrNameLst>
                                          <p:attrName>style.visibility</p:attrName>
                                        </p:attrNameLst>
                                      </p:cBhvr>
                                      <p:to>
                                        <p:strVal val="visible"/>
                                      </p:to>
                                    </p:set>
                                    <p:animEffect transition="in" filter="fade">
                                      <p:cBhvr>
                                        <p:cTn id="36" dur="500"/>
                                        <p:tgtEl>
                                          <p:spTgt spid="819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8197"/>
                                        </p:tgtEl>
                                        <p:attrNameLst>
                                          <p:attrName>style.visibility</p:attrName>
                                        </p:attrNameLst>
                                      </p:cBhvr>
                                      <p:to>
                                        <p:strVal val="visible"/>
                                      </p:to>
                                    </p:set>
                                    <p:animEffect transition="in" filter="fade">
                                      <p:cBhvr>
                                        <p:cTn id="41"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777240" y="115888"/>
            <a:ext cx="9566910" cy="576262"/>
          </a:xfrm>
        </p:spPr>
        <p:txBody>
          <a:bodyPr/>
          <a:lstStyle/>
          <a:p>
            <a:pPr algn="l"/>
            <a:r>
              <a:rPr lang="zh-CN" altLang="en-US" sz="2800" dirty="0">
                <a:latin typeface="黑体" panose="02010609060101010101" pitchFamily="49" charset="-122"/>
                <a:ea typeface="黑体" panose="02010609060101010101" pitchFamily="49" charset="-122"/>
              </a:rPr>
              <a:t>双组分离域子体系的粒子数平均值</a:t>
            </a:r>
          </a:p>
        </p:txBody>
      </p:sp>
      <p:sp>
        <p:nvSpPr>
          <p:cNvPr id="9219" name="内容占位符 2"/>
          <p:cNvSpPr>
            <a:spLocks noGrp="1"/>
          </p:cNvSpPr>
          <p:nvPr>
            <p:ph idx="1"/>
          </p:nvPr>
        </p:nvSpPr>
        <p:spPr>
          <a:xfrm>
            <a:off x="836023" y="3284539"/>
            <a:ext cx="2380252" cy="504825"/>
          </a:xfrm>
        </p:spPr>
        <p:txBody>
          <a:bodyPr/>
          <a:lstStyle/>
          <a:p>
            <a:pPr marL="0" indent="0">
              <a:buNone/>
            </a:pPr>
            <a:r>
              <a:rPr lang="zh-CN" altLang="en-US" sz="2400" dirty="0">
                <a:latin typeface="黑体" panose="02010609060101010101" pitchFamily="49" charset="-122"/>
                <a:ea typeface="黑体" panose="02010609060101010101" pitchFamily="49" charset="-122"/>
              </a:rPr>
              <a:t>同理有：</a:t>
            </a:r>
          </a:p>
        </p:txBody>
      </p:sp>
      <p:graphicFrame>
        <p:nvGraphicFramePr>
          <p:cNvPr id="9220" name="对象 3"/>
          <p:cNvGraphicFramePr>
            <a:graphicFrameLocks noChangeAspect="1"/>
          </p:cNvGraphicFramePr>
          <p:nvPr>
            <p:extLst>
              <p:ext uri="{D42A27DB-BD31-4B8C-83A1-F6EECF244321}">
                <p14:modId xmlns:p14="http://schemas.microsoft.com/office/powerpoint/2010/main" val="3537152824"/>
              </p:ext>
            </p:extLst>
          </p:nvPr>
        </p:nvGraphicFramePr>
        <p:xfrm>
          <a:off x="838497" y="666530"/>
          <a:ext cx="4755555" cy="810065"/>
        </p:xfrm>
        <a:graphic>
          <a:graphicData uri="http://schemas.openxmlformats.org/presentationml/2006/ole">
            <mc:AlternateContent xmlns:mc="http://schemas.openxmlformats.org/markup-compatibility/2006">
              <mc:Choice xmlns:v="urn:schemas-microsoft-com:vml" Requires="v">
                <p:oleObj spid="_x0000_s7683" name="公式" r:id="rId3" imgW="2984500" imgH="508000" progId="Equation.3">
                  <p:embed/>
                </p:oleObj>
              </mc:Choice>
              <mc:Fallback>
                <p:oleObj name="公式" r:id="rId3" imgW="2984500" imgH="508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497" y="666530"/>
                        <a:ext cx="4755555" cy="810065"/>
                      </a:xfrm>
                      <a:prstGeom prst="rect">
                        <a:avLst/>
                      </a:prstGeom>
                      <a:solidFill>
                        <a:srgbClr val="FFFFCC"/>
                      </a:solidFill>
                      <a:ln>
                        <a:noFill/>
                      </a:ln>
                      <a:extLst/>
                    </p:spPr>
                  </p:pic>
                </p:oleObj>
              </mc:Fallback>
            </mc:AlternateContent>
          </a:graphicData>
        </a:graphic>
      </p:graphicFrame>
      <p:graphicFrame>
        <p:nvGraphicFramePr>
          <p:cNvPr id="9221" name="对象 4"/>
          <p:cNvGraphicFramePr>
            <a:graphicFrameLocks noChangeAspect="1"/>
          </p:cNvGraphicFramePr>
          <p:nvPr>
            <p:extLst>
              <p:ext uri="{D42A27DB-BD31-4B8C-83A1-F6EECF244321}">
                <p14:modId xmlns:p14="http://schemas.microsoft.com/office/powerpoint/2010/main" val="1748769211"/>
              </p:ext>
            </p:extLst>
          </p:nvPr>
        </p:nvGraphicFramePr>
        <p:xfrm>
          <a:off x="850291" y="1505716"/>
          <a:ext cx="6355160" cy="836982"/>
        </p:xfrm>
        <a:graphic>
          <a:graphicData uri="http://schemas.openxmlformats.org/presentationml/2006/ole">
            <mc:AlternateContent xmlns:mc="http://schemas.openxmlformats.org/markup-compatibility/2006">
              <mc:Choice xmlns:v="urn:schemas-microsoft-com:vml" Requires="v">
                <p:oleObj spid="_x0000_s7684" name="公式" r:id="rId5" imgW="3860800" imgH="508000" progId="Equation.3">
                  <p:embed/>
                </p:oleObj>
              </mc:Choice>
              <mc:Fallback>
                <p:oleObj name="公式" r:id="rId5" imgW="3860800" imgH="50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291" y="1505716"/>
                        <a:ext cx="6355160" cy="836982"/>
                      </a:xfrm>
                      <a:prstGeom prst="rect">
                        <a:avLst/>
                      </a:prstGeom>
                      <a:solidFill>
                        <a:srgbClr val="FFFFCC"/>
                      </a:solidFill>
                      <a:ln>
                        <a:noFill/>
                      </a:ln>
                      <a:extLst/>
                    </p:spPr>
                  </p:pic>
                </p:oleObj>
              </mc:Fallback>
            </mc:AlternateContent>
          </a:graphicData>
        </a:graphic>
      </p:graphicFrame>
      <p:sp>
        <p:nvSpPr>
          <p:cNvPr id="9222" name="右箭头 5"/>
          <p:cNvSpPr>
            <a:spLocks noChangeArrowheads="1"/>
          </p:cNvSpPr>
          <p:nvPr/>
        </p:nvSpPr>
        <p:spPr bwMode="auto">
          <a:xfrm>
            <a:off x="6140450" y="1071563"/>
            <a:ext cx="3411538" cy="215900"/>
          </a:xfrm>
          <a:prstGeom prst="rightArrow">
            <a:avLst>
              <a:gd name="adj1" fmla="val 50000"/>
              <a:gd name="adj2" fmla="val 5003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sp>
        <p:nvSpPr>
          <p:cNvPr id="9223" name="TextBox 6"/>
          <p:cNvSpPr txBox="1">
            <a:spLocks noChangeArrowheads="1"/>
          </p:cNvSpPr>
          <p:nvPr/>
        </p:nvSpPr>
        <p:spPr bwMode="auto">
          <a:xfrm>
            <a:off x="5961063" y="665163"/>
            <a:ext cx="3600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200" dirty="0">
                <a:solidFill>
                  <a:schemeClr val="accent5">
                    <a:lumMod val="90000"/>
                  </a:schemeClr>
                </a:solidFill>
                <a:ea typeface="隶书" panose="02010509060101010101" pitchFamily="49" charset="-122"/>
              </a:rPr>
              <a:t>两边同乘</a:t>
            </a:r>
            <a:r>
              <a:rPr lang="zh-CN" altLang="en-US" sz="2200" dirty="0">
                <a:solidFill>
                  <a:schemeClr val="accent5">
                    <a:lumMod val="90000"/>
                  </a:schemeClr>
                </a:solidFill>
                <a:ea typeface="隶书" panose="02010509060101010101" pitchFamily="49" charset="-122"/>
                <a:sym typeface="Symbol" panose="05050102010706020507" pitchFamily="18" charset="2"/>
              </a:rPr>
              <a:t>并对</a:t>
            </a:r>
            <a:r>
              <a:rPr lang="en-US" altLang="zh-CN" sz="2200" baseline="-25000" dirty="0">
                <a:solidFill>
                  <a:schemeClr val="accent5">
                    <a:lumMod val="90000"/>
                  </a:schemeClr>
                </a:solidFill>
                <a:ea typeface="隶书" panose="02010509060101010101" pitchFamily="49" charset="-122"/>
                <a:sym typeface="Symbol" panose="05050102010706020507" pitchFamily="18" charset="2"/>
              </a:rPr>
              <a:t>B</a:t>
            </a:r>
            <a:r>
              <a:rPr lang="zh-CN" altLang="en-US" sz="2200" dirty="0">
                <a:solidFill>
                  <a:schemeClr val="accent5">
                    <a:lumMod val="90000"/>
                  </a:schemeClr>
                </a:solidFill>
                <a:ea typeface="隶书" panose="02010509060101010101" pitchFamily="49" charset="-122"/>
                <a:sym typeface="Symbol" panose="05050102010706020507" pitchFamily="18" charset="2"/>
              </a:rPr>
              <a:t>求导</a:t>
            </a:r>
            <a:endParaRPr lang="zh-CN" altLang="en-US" sz="2200" dirty="0">
              <a:solidFill>
                <a:schemeClr val="accent5">
                  <a:lumMod val="90000"/>
                </a:schemeClr>
              </a:solidFill>
              <a:ea typeface="隶书" panose="02010509060101010101" pitchFamily="49" charset="-122"/>
            </a:endParaRPr>
          </a:p>
        </p:txBody>
      </p:sp>
      <p:graphicFrame>
        <p:nvGraphicFramePr>
          <p:cNvPr id="9224" name="对象 7"/>
          <p:cNvGraphicFramePr>
            <a:graphicFrameLocks noChangeAspect="1"/>
          </p:cNvGraphicFramePr>
          <p:nvPr>
            <p:extLst>
              <p:ext uri="{D42A27DB-BD31-4B8C-83A1-F6EECF244321}">
                <p14:modId xmlns:p14="http://schemas.microsoft.com/office/powerpoint/2010/main" val="2345958594"/>
              </p:ext>
            </p:extLst>
          </p:nvPr>
        </p:nvGraphicFramePr>
        <p:xfrm>
          <a:off x="850291" y="2353822"/>
          <a:ext cx="6173916" cy="824093"/>
        </p:xfrm>
        <a:graphic>
          <a:graphicData uri="http://schemas.openxmlformats.org/presentationml/2006/ole">
            <mc:AlternateContent xmlns:mc="http://schemas.openxmlformats.org/markup-compatibility/2006">
              <mc:Choice xmlns:v="urn:schemas-microsoft-com:vml" Requires="v">
                <p:oleObj spid="_x0000_s7685" name="公式" r:id="rId7" imgW="3810000" imgH="508000" progId="Equation.3">
                  <p:embed/>
                </p:oleObj>
              </mc:Choice>
              <mc:Fallback>
                <p:oleObj name="公式" r:id="rId7" imgW="38100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291" y="2353822"/>
                        <a:ext cx="6173916" cy="824093"/>
                      </a:xfrm>
                      <a:prstGeom prst="rect">
                        <a:avLst/>
                      </a:prstGeom>
                      <a:solidFill>
                        <a:srgbClr val="FFFFCC"/>
                      </a:solidFill>
                      <a:ln>
                        <a:noFill/>
                      </a:ln>
                      <a:extLst/>
                    </p:spPr>
                  </p:pic>
                </p:oleObj>
              </mc:Fallback>
            </mc:AlternateContent>
          </a:graphicData>
        </a:graphic>
      </p:graphicFrame>
      <p:sp>
        <p:nvSpPr>
          <p:cNvPr id="9225" name="右箭头 8"/>
          <p:cNvSpPr>
            <a:spLocks noChangeArrowheads="1"/>
          </p:cNvSpPr>
          <p:nvPr/>
        </p:nvSpPr>
        <p:spPr bwMode="auto">
          <a:xfrm>
            <a:off x="7319963" y="1773238"/>
            <a:ext cx="3233112" cy="215900"/>
          </a:xfrm>
          <a:prstGeom prst="rightArrow">
            <a:avLst>
              <a:gd name="adj1" fmla="val 50000"/>
              <a:gd name="adj2" fmla="val 5003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sp>
        <p:nvSpPr>
          <p:cNvPr id="9226" name="右箭头 9"/>
          <p:cNvSpPr>
            <a:spLocks noChangeArrowheads="1"/>
          </p:cNvSpPr>
          <p:nvPr/>
        </p:nvSpPr>
        <p:spPr bwMode="auto">
          <a:xfrm>
            <a:off x="7130168" y="2655888"/>
            <a:ext cx="525462" cy="215900"/>
          </a:xfrm>
          <a:prstGeom prst="rightArrow">
            <a:avLst>
              <a:gd name="adj1" fmla="val 50000"/>
              <a:gd name="adj2" fmla="val 4997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endParaRPr lang="zh-CN" altLang="en-US" sz="2800">
              <a:solidFill>
                <a:srgbClr val="FFFFFF"/>
              </a:solidFill>
              <a:ea typeface="隶书" panose="02010509060101010101" pitchFamily="49" charset="-122"/>
            </a:endParaRPr>
          </a:p>
        </p:txBody>
      </p:sp>
      <p:graphicFrame>
        <p:nvGraphicFramePr>
          <p:cNvPr id="9227" name="对象 10"/>
          <p:cNvGraphicFramePr>
            <a:graphicFrameLocks noChangeAspect="1"/>
          </p:cNvGraphicFramePr>
          <p:nvPr>
            <p:extLst>
              <p:ext uri="{D42A27DB-BD31-4B8C-83A1-F6EECF244321}">
                <p14:modId xmlns:p14="http://schemas.microsoft.com/office/powerpoint/2010/main" val="2634790320"/>
              </p:ext>
            </p:extLst>
          </p:nvPr>
        </p:nvGraphicFramePr>
        <p:xfrm>
          <a:off x="7672695" y="2350767"/>
          <a:ext cx="2938280" cy="800492"/>
        </p:xfrm>
        <a:graphic>
          <a:graphicData uri="http://schemas.openxmlformats.org/presentationml/2006/ole">
            <mc:AlternateContent xmlns:mc="http://schemas.openxmlformats.org/markup-compatibility/2006">
              <mc:Choice xmlns:v="urn:schemas-microsoft-com:vml" Requires="v">
                <p:oleObj spid="_x0000_s7686" name="公式" r:id="rId9" imgW="1866900" imgH="508000" progId="Equation.3">
                  <p:embed/>
                </p:oleObj>
              </mc:Choice>
              <mc:Fallback>
                <p:oleObj name="公式" r:id="rId9" imgW="1866900" imgH="508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2695" y="2350767"/>
                        <a:ext cx="2938280" cy="800492"/>
                      </a:xfrm>
                      <a:prstGeom prst="rect">
                        <a:avLst/>
                      </a:prstGeom>
                      <a:solidFill>
                        <a:srgbClr val="FFFFCC"/>
                      </a:solidFill>
                      <a:ln>
                        <a:noFill/>
                      </a:ln>
                      <a:extLst/>
                    </p:spPr>
                  </p:pic>
                </p:oleObj>
              </mc:Fallback>
            </mc:AlternateContent>
          </a:graphicData>
        </a:graphic>
      </p:graphicFrame>
      <p:sp>
        <p:nvSpPr>
          <p:cNvPr id="9228" name="TextBox 11"/>
          <p:cNvSpPr txBox="1">
            <a:spLocks noChangeArrowheads="1"/>
          </p:cNvSpPr>
          <p:nvPr/>
        </p:nvSpPr>
        <p:spPr bwMode="auto">
          <a:xfrm>
            <a:off x="7319963" y="1427410"/>
            <a:ext cx="28940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200" dirty="0">
                <a:solidFill>
                  <a:schemeClr val="accent5">
                    <a:lumMod val="90000"/>
                  </a:schemeClr>
                </a:solidFill>
                <a:ea typeface="隶书" panose="02010509060101010101" pitchFamily="49" charset="-122"/>
              </a:rPr>
              <a:t>两边同除以</a:t>
            </a:r>
            <a:r>
              <a:rPr lang="zh-CN" altLang="en-US" sz="2200" dirty="0">
                <a:solidFill>
                  <a:schemeClr val="accent5">
                    <a:lumMod val="90000"/>
                  </a:schemeClr>
                </a:solidFill>
                <a:ea typeface="隶书" panose="02010509060101010101" pitchFamily="49" charset="-122"/>
                <a:sym typeface="Symbol" panose="05050102010706020507" pitchFamily="18" charset="2"/>
              </a:rPr>
              <a:t>并移项</a:t>
            </a:r>
            <a:endParaRPr lang="zh-CN" altLang="en-US" sz="2200" dirty="0">
              <a:solidFill>
                <a:schemeClr val="accent5">
                  <a:lumMod val="90000"/>
                </a:schemeClr>
              </a:solidFill>
              <a:ea typeface="隶书" panose="02010509060101010101" pitchFamily="49" charset="-122"/>
            </a:endParaRPr>
          </a:p>
        </p:txBody>
      </p:sp>
      <p:graphicFrame>
        <p:nvGraphicFramePr>
          <p:cNvPr id="9229" name="对象 12"/>
          <p:cNvGraphicFramePr>
            <a:graphicFrameLocks noChangeAspect="1"/>
          </p:cNvGraphicFramePr>
          <p:nvPr>
            <p:extLst>
              <p:ext uri="{D42A27DB-BD31-4B8C-83A1-F6EECF244321}">
                <p14:modId xmlns:p14="http://schemas.microsoft.com/office/powerpoint/2010/main" val="908031422"/>
              </p:ext>
            </p:extLst>
          </p:nvPr>
        </p:nvGraphicFramePr>
        <p:xfrm>
          <a:off x="2242762" y="3200462"/>
          <a:ext cx="3289678" cy="902009"/>
        </p:xfrm>
        <a:graphic>
          <a:graphicData uri="http://schemas.openxmlformats.org/presentationml/2006/ole">
            <mc:AlternateContent xmlns:mc="http://schemas.openxmlformats.org/markup-compatibility/2006">
              <mc:Choice xmlns:v="urn:schemas-microsoft-com:vml" Requires="v">
                <p:oleObj spid="_x0000_s7687" name="公式" r:id="rId11" imgW="1854200" imgH="508000" progId="Equation.3">
                  <p:embed/>
                </p:oleObj>
              </mc:Choice>
              <mc:Fallback>
                <p:oleObj name="公式" r:id="rId11" imgW="1854200" imgH="508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42762" y="3200462"/>
                        <a:ext cx="3289678" cy="902009"/>
                      </a:xfrm>
                      <a:prstGeom prst="rect">
                        <a:avLst/>
                      </a:prstGeom>
                      <a:solidFill>
                        <a:srgbClr val="FFFFCC"/>
                      </a:solidFill>
                      <a:ln>
                        <a:noFill/>
                      </a:ln>
                      <a:extLst/>
                    </p:spPr>
                  </p:pic>
                </p:oleObj>
              </mc:Fallback>
            </mc:AlternateContent>
          </a:graphicData>
        </a:graphic>
      </p:graphicFrame>
      <p:graphicFrame>
        <p:nvGraphicFramePr>
          <p:cNvPr id="9230" name="对象 13"/>
          <p:cNvGraphicFramePr>
            <a:graphicFrameLocks noChangeAspect="1"/>
          </p:cNvGraphicFramePr>
          <p:nvPr>
            <p:extLst>
              <p:ext uri="{D42A27DB-BD31-4B8C-83A1-F6EECF244321}">
                <p14:modId xmlns:p14="http://schemas.microsoft.com/office/powerpoint/2010/main" val="1219258172"/>
              </p:ext>
            </p:extLst>
          </p:nvPr>
        </p:nvGraphicFramePr>
        <p:xfrm>
          <a:off x="5616953" y="3218315"/>
          <a:ext cx="4967908" cy="884155"/>
        </p:xfrm>
        <a:graphic>
          <a:graphicData uri="http://schemas.openxmlformats.org/presentationml/2006/ole">
            <mc:AlternateContent xmlns:mc="http://schemas.openxmlformats.org/markup-compatibility/2006">
              <mc:Choice xmlns:v="urn:schemas-microsoft-com:vml" Requires="v">
                <p:oleObj spid="_x0000_s7688" name="公式" r:id="rId13" imgW="2857320" imgH="507960" progId="Equation.3">
                  <p:embed/>
                </p:oleObj>
              </mc:Choice>
              <mc:Fallback>
                <p:oleObj name="公式" r:id="rId13" imgW="2857320" imgH="507960" progId="Equation.3">
                  <p:embed/>
                  <p:pic>
                    <p:nvPicPr>
                      <p:cNvPr id="0" name=""/>
                      <p:cNvPicPr>
                        <a:picLocks noChangeAspect="1" noChangeArrowheads="1"/>
                      </p:cNvPicPr>
                      <p:nvPr/>
                    </p:nvPicPr>
                    <p:blipFill>
                      <a:blip r:embed="rId14"/>
                      <a:srcRect/>
                      <a:stretch>
                        <a:fillRect/>
                      </a:stretch>
                    </p:blipFill>
                    <p:spPr bwMode="auto">
                      <a:xfrm>
                        <a:off x="5616953" y="3218315"/>
                        <a:ext cx="4967908" cy="884155"/>
                      </a:xfrm>
                      <a:prstGeom prst="rect">
                        <a:avLst/>
                      </a:prstGeom>
                      <a:solidFill>
                        <a:srgbClr val="FFFFCC"/>
                      </a:solidFill>
                      <a:ln>
                        <a:noFill/>
                      </a:ln>
                      <a:extLst/>
                    </p:spPr>
                  </p:pic>
                </p:oleObj>
              </mc:Fallback>
            </mc:AlternateContent>
          </a:graphicData>
        </a:graphic>
      </p:graphicFrame>
      <p:sp>
        <p:nvSpPr>
          <p:cNvPr id="15" name="内容占位符 2"/>
          <p:cNvSpPr txBox="1">
            <a:spLocks/>
          </p:cNvSpPr>
          <p:nvPr/>
        </p:nvSpPr>
        <p:spPr bwMode="auto">
          <a:xfrm>
            <a:off x="836023" y="4292601"/>
            <a:ext cx="2235791"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defRPr/>
            </a:pPr>
            <a:r>
              <a:rPr lang="zh-CN" altLang="en-US" sz="2400" kern="0" dirty="0">
                <a:solidFill>
                  <a:srgbClr val="FFFFFF"/>
                </a:solidFill>
                <a:latin typeface="黑体" panose="02010609060101010101" pitchFamily="49" charset="-122"/>
                <a:ea typeface="黑体" panose="02010609060101010101" pitchFamily="49" charset="-122"/>
              </a:rPr>
              <a:t>此外还有：</a:t>
            </a:r>
          </a:p>
        </p:txBody>
      </p:sp>
      <p:graphicFrame>
        <p:nvGraphicFramePr>
          <p:cNvPr id="9232" name="对象 15"/>
          <p:cNvGraphicFramePr>
            <a:graphicFrameLocks noChangeAspect="1"/>
          </p:cNvGraphicFramePr>
          <p:nvPr>
            <p:extLst>
              <p:ext uri="{D42A27DB-BD31-4B8C-83A1-F6EECF244321}">
                <p14:modId xmlns:p14="http://schemas.microsoft.com/office/powerpoint/2010/main" val="1670787554"/>
              </p:ext>
            </p:extLst>
          </p:nvPr>
        </p:nvGraphicFramePr>
        <p:xfrm>
          <a:off x="2296401" y="4177363"/>
          <a:ext cx="3696043" cy="924554"/>
        </p:xfrm>
        <a:graphic>
          <a:graphicData uri="http://schemas.openxmlformats.org/presentationml/2006/ole">
            <mc:AlternateContent xmlns:mc="http://schemas.openxmlformats.org/markup-compatibility/2006">
              <mc:Choice xmlns:v="urn:schemas-microsoft-com:vml" Requires="v">
                <p:oleObj spid="_x0000_s7689" name="公式" r:id="rId15" imgW="2032000" imgH="508000" progId="Equation.3">
                  <p:embed/>
                </p:oleObj>
              </mc:Choice>
              <mc:Fallback>
                <p:oleObj name="公式" r:id="rId15" imgW="2032000" imgH="5080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96401" y="4177363"/>
                        <a:ext cx="3696043" cy="924554"/>
                      </a:xfrm>
                      <a:prstGeom prst="rect">
                        <a:avLst/>
                      </a:prstGeom>
                      <a:solidFill>
                        <a:srgbClr val="FFFFCC"/>
                      </a:solidFill>
                      <a:ln>
                        <a:noFill/>
                      </a:ln>
                      <a:extLst/>
                    </p:spPr>
                  </p:pic>
                </p:oleObj>
              </mc:Fallback>
            </mc:AlternateContent>
          </a:graphicData>
        </a:graphic>
      </p:graphicFrame>
      <p:graphicFrame>
        <p:nvGraphicFramePr>
          <p:cNvPr id="9233" name="对象 16"/>
          <p:cNvGraphicFramePr>
            <a:graphicFrameLocks noChangeAspect="1"/>
          </p:cNvGraphicFramePr>
          <p:nvPr>
            <p:extLst>
              <p:ext uri="{D42A27DB-BD31-4B8C-83A1-F6EECF244321}">
                <p14:modId xmlns:p14="http://schemas.microsoft.com/office/powerpoint/2010/main" val="2703178666"/>
              </p:ext>
            </p:extLst>
          </p:nvPr>
        </p:nvGraphicFramePr>
        <p:xfrm>
          <a:off x="6046408" y="4184438"/>
          <a:ext cx="3616865" cy="904748"/>
        </p:xfrm>
        <a:graphic>
          <a:graphicData uri="http://schemas.openxmlformats.org/presentationml/2006/ole">
            <mc:AlternateContent xmlns:mc="http://schemas.openxmlformats.org/markup-compatibility/2006">
              <mc:Choice xmlns:v="urn:schemas-microsoft-com:vml" Requires="v">
                <p:oleObj spid="_x0000_s7690" name="公式" r:id="rId17" imgW="2032000" imgH="508000" progId="Equation.3">
                  <p:embed/>
                </p:oleObj>
              </mc:Choice>
              <mc:Fallback>
                <p:oleObj name="公式" r:id="rId17" imgW="2032000" imgH="5080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46408" y="4184438"/>
                        <a:ext cx="3616865" cy="904748"/>
                      </a:xfrm>
                      <a:prstGeom prst="rect">
                        <a:avLst/>
                      </a:prstGeom>
                      <a:solidFill>
                        <a:srgbClr val="FFFFCC"/>
                      </a:solidFill>
                      <a:ln>
                        <a:noFill/>
                      </a:ln>
                      <a:extLst/>
                    </p:spPr>
                  </p:pic>
                </p:oleObj>
              </mc:Fallback>
            </mc:AlternateContent>
          </a:graphicData>
        </a:graphic>
      </p:graphicFrame>
      <p:sp>
        <p:nvSpPr>
          <p:cNvPr id="18" name="内容占位符 2"/>
          <p:cNvSpPr txBox="1">
            <a:spLocks/>
          </p:cNvSpPr>
          <p:nvPr/>
        </p:nvSpPr>
        <p:spPr bwMode="auto">
          <a:xfrm>
            <a:off x="777240" y="5406407"/>
            <a:ext cx="3866606"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defRPr/>
            </a:pPr>
            <a:r>
              <a:rPr lang="zh-CN" altLang="en-US" sz="2400" kern="0" dirty="0">
                <a:solidFill>
                  <a:srgbClr val="FFFFFF"/>
                </a:solidFill>
                <a:latin typeface="黑体" panose="02010609060101010101" pitchFamily="49" charset="-122"/>
                <a:ea typeface="黑体" panose="02010609060101010101" pitchFamily="49" charset="-122"/>
              </a:rPr>
              <a:t>拓展到多组分体系有：</a:t>
            </a:r>
          </a:p>
        </p:txBody>
      </p:sp>
      <p:sp>
        <p:nvSpPr>
          <p:cNvPr id="2" name="矩形 1"/>
          <p:cNvSpPr/>
          <p:nvPr/>
        </p:nvSpPr>
        <p:spPr bwMode="auto">
          <a:xfrm>
            <a:off x="882220" y="703227"/>
            <a:ext cx="3153132" cy="708801"/>
          </a:xfrm>
          <a:prstGeom prst="rect">
            <a:avLst/>
          </a:prstGeom>
          <a:noFill/>
          <a:ln w="127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zh-CN" altLang="en-US" sz="2800" b="0" i="0" u="none" strike="noStrike" cap="none" normalizeH="0" baseline="0" smtClean="0">
              <a:ln>
                <a:noFill/>
              </a:ln>
              <a:solidFill>
                <a:schemeClr val="accent5">
                  <a:lumMod val="90000"/>
                </a:schemeClr>
              </a:solidFill>
              <a:effectLst/>
              <a:latin typeface="Times New Roman" charset="0"/>
              <a:ea typeface="隶书" pitchFamily="49" charset="-122"/>
            </a:endParaRPr>
          </a:p>
        </p:txBody>
      </p:sp>
      <p:grpSp>
        <p:nvGrpSpPr>
          <p:cNvPr id="5" name="组合 4"/>
          <p:cNvGrpSpPr/>
          <p:nvPr/>
        </p:nvGrpSpPr>
        <p:grpSpPr>
          <a:xfrm>
            <a:off x="4027871" y="5183885"/>
            <a:ext cx="3494333" cy="920132"/>
            <a:chOff x="4027871" y="5183885"/>
            <a:chExt cx="3494333" cy="920132"/>
          </a:xfrm>
        </p:grpSpPr>
        <p:graphicFrame>
          <p:nvGraphicFramePr>
            <p:cNvPr id="9235" name="对象 18"/>
            <p:cNvGraphicFramePr>
              <a:graphicFrameLocks noChangeAspect="1"/>
            </p:cNvGraphicFramePr>
            <p:nvPr>
              <p:extLst>
                <p:ext uri="{D42A27DB-BD31-4B8C-83A1-F6EECF244321}">
                  <p14:modId xmlns:p14="http://schemas.microsoft.com/office/powerpoint/2010/main" val="2519340074"/>
                </p:ext>
              </p:extLst>
            </p:nvPr>
          </p:nvGraphicFramePr>
          <p:xfrm>
            <a:off x="4027871" y="5183885"/>
            <a:ext cx="3494333" cy="920132"/>
          </p:xfrm>
          <a:graphic>
            <a:graphicData uri="http://schemas.openxmlformats.org/presentationml/2006/ole">
              <mc:AlternateContent xmlns:mc="http://schemas.openxmlformats.org/markup-compatibility/2006">
                <mc:Choice xmlns:v="urn:schemas-microsoft-com:vml" Requires="v">
                  <p:oleObj spid="_x0000_s7691" name="公式" r:id="rId19" imgW="1930400" imgH="508000" progId="Equation.3">
                    <p:embed/>
                  </p:oleObj>
                </mc:Choice>
                <mc:Fallback>
                  <p:oleObj name="公式" r:id="rId19" imgW="1930400" imgH="5080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27871" y="5183885"/>
                          <a:ext cx="3494333" cy="920132"/>
                        </a:xfrm>
                        <a:prstGeom prst="rect">
                          <a:avLst/>
                        </a:prstGeom>
                        <a:solidFill>
                          <a:srgbClr val="FFFFCC"/>
                        </a:solidFill>
                        <a:ln>
                          <a:noFill/>
                        </a:ln>
                        <a:extLst/>
                      </p:spPr>
                    </p:pic>
                  </p:oleObj>
                </mc:Fallback>
              </mc:AlternateContent>
            </a:graphicData>
          </a:graphic>
        </p:graphicFrame>
        <p:sp>
          <p:nvSpPr>
            <p:cNvPr id="4" name="文本框 3"/>
            <p:cNvSpPr txBox="1"/>
            <p:nvPr/>
          </p:nvSpPr>
          <p:spPr>
            <a:xfrm>
              <a:off x="5848844" y="5800487"/>
              <a:ext cx="230832" cy="276999"/>
            </a:xfrm>
            <a:prstGeom prst="rect">
              <a:avLst/>
            </a:prstGeom>
            <a:solidFill>
              <a:schemeClr val="tx2">
                <a:lumMod val="20000"/>
                <a:lumOff val="80000"/>
              </a:schemeClr>
            </a:solidFill>
          </p:spPr>
          <p:txBody>
            <a:bodyPr wrap="none" lIns="0" tIns="0" rIns="0" bIns="0" rtlCol="0">
              <a:spAutoFit/>
            </a:bodyPr>
            <a:lstStyle/>
            <a:p>
              <a:r>
                <a:rPr lang="en-US" altLang="zh-CN" dirty="0" smtClean="0">
                  <a:solidFill>
                    <a:schemeClr val="bg2"/>
                  </a:solidFill>
                </a:rPr>
                <a:t>…</a:t>
              </a:r>
              <a:endParaRPr lang="zh-CN" altLang="en-US" dirty="0">
                <a:solidFill>
                  <a:schemeClr val="bg2"/>
                </a:solidFill>
              </a:endParaRPr>
            </a:p>
          </p:txBody>
        </p:sp>
      </p:grpSp>
    </p:spTree>
    <p:extLst>
      <p:ext uri="{BB962C8B-B14F-4D97-AF65-F5344CB8AC3E}">
        <p14:creationId xmlns:p14="http://schemas.microsoft.com/office/powerpoint/2010/main" val="147385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221"/>
                                        </p:tgtEl>
                                        <p:attrNameLst>
                                          <p:attrName>style.visibility</p:attrName>
                                        </p:attrNameLst>
                                      </p:cBhvr>
                                      <p:to>
                                        <p:strVal val="visible"/>
                                      </p:to>
                                    </p:set>
                                    <p:animEffect transition="in" filter="fade">
                                      <p:cBhvr>
                                        <p:cTn id="13" dur="500"/>
                                        <p:tgtEl>
                                          <p:spTgt spid="92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228"/>
                                        </p:tgtEl>
                                        <p:attrNameLst>
                                          <p:attrName>style.visibility</p:attrName>
                                        </p:attrNameLst>
                                      </p:cBhvr>
                                      <p:to>
                                        <p:strVal val="visible"/>
                                      </p:to>
                                    </p:set>
                                    <p:animEffect transition="in" filter="fade">
                                      <p:cBhvr>
                                        <p:cTn id="18" dur="500"/>
                                        <p:tgtEl>
                                          <p:spTgt spid="92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225"/>
                                        </p:tgtEl>
                                        <p:attrNameLst>
                                          <p:attrName>style.visibility</p:attrName>
                                        </p:attrNameLst>
                                      </p:cBhvr>
                                      <p:to>
                                        <p:strVal val="visible"/>
                                      </p:to>
                                    </p:set>
                                    <p:animEffect transition="in" filter="fade">
                                      <p:cBhvr>
                                        <p:cTn id="21" dur="500"/>
                                        <p:tgtEl>
                                          <p:spTgt spid="92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224"/>
                                        </p:tgtEl>
                                        <p:attrNameLst>
                                          <p:attrName>style.visibility</p:attrName>
                                        </p:attrNameLst>
                                      </p:cBhvr>
                                      <p:to>
                                        <p:strVal val="visible"/>
                                      </p:to>
                                    </p:set>
                                    <p:animEffect transition="in" filter="fade">
                                      <p:cBhvr>
                                        <p:cTn id="26" dur="500"/>
                                        <p:tgtEl>
                                          <p:spTgt spid="92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26"/>
                                        </p:tgtEl>
                                        <p:attrNameLst>
                                          <p:attrName>style.visibility</p:attrName>
                                        </p:attrNameLst>
                                      </p:cBhvr>
                                      <p:to>
                                        <p:strVal val="visible"/>
                                      </p:to>
                                    </p:set>
                                    <p:animEffect transition="in" filter="fade">
                                      <p:cBhvr>
                                        <p:cTn id="31" dur="500"/>
                                        <p:tgtEl>
                                          <p:spTgt spid="9226"/>
                                        </p:tgtEl>
                                      </p:cBhvr>
                                    </p:animEffect>
                                  </p:childTnLst>
                                </p:cTn>
                              </p:par>
                              <p:par>
                                <p:cTn id="32" presetID="10" presetClass="entr" presetSubtype="0" fill="hold" nodeType="withEffect">
                                  <p:stCondLst>
                                    <p:cond delay="0"/>
                                  </p:stCondLst>
                                  <p:childTnLst>
                                    <p:set>
                                      <p:cBhvr>
                                        <p:cTn id="33" dur="1" fill="hold">
                                          <p:stCondLst>
                                            <p:cond delay="0"/>
                                          </p:stCondLst>
                                        </p:cTn>
                                        <p:tgtEl>
                                          <p:spTgt spid="9227"/>
                                        </p:tgtEl>
                                        <p:attrNameLst>
                                          <p:attrName>style.visibility</p:attrName>
                                        </p:attrNameLst>
                                      </p:cBhvr>
                                      <p:to>
                                        <p:strVal val="visible"/>
                                      </p:to>
                                    </p:set>
                                    <p:animEffect transition="in" filter="fade">
                                      <p:cBhvr>
                                        <p:cTn id="34" dur="500"/>
                                        <p:tgtEl>
                                          <p:spTgt spid="92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219">
                                            <p:txEl>
                                              <p:pRg st="0" end="0"/>
                                            </p:txEl>
                                          </p:spTgt>
                                        </p:tgtEl>
                                        <p:attrNameLst>
                                          <p:attrName>style.visibility</p:attrName>
                                        </p:attrNameLst>
                                      </p:cBhvr>
                                      <p:to>
                                        <p:strVal val="visible"/>
                                      </p:to>
                                    </p:set>
                                    <p:animEffect transition="in" filter="fade">
                                      <p:cBhvr>
                                        <p:cTn id="39" dur="500"/>
                                        <p:tgtEl>
                                          <p:spTgt spid="9219">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229"/>
                                        </p:tgtEl>
                                        <p:attrNameLst>
                                          <p:attrName>style.visibility</p:attrName>
                                        </p:attrNameLst>
                                      </p:cBhvr>
                                      <p:to>
                                        <p:strVal val="visible"/>
                                      </p:to>
                                    </p:set>
                                    <p:animEffect transition="in" filter="fade">
                                      <p:cBhvr>
                                        <p:cTn id="42" dur="500"/>
                                        <p:tgtEl>
                                          <p:spTgt spid="92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230"/>
                                        </p:tgtEl>
                                        <p:attrNameLst>
                                          <p:attrName>style.visibility</p:attrName>
                                        </p:attrNameLst>
                                      </p:cBhvr>
                                      <p:to>
                                        <p:strVal val="visible"/>
                                      </p:to>
                                    </p:set>
                                    <p:animEffect transition="in" filter="fade">
                                      <p:cBhvr>
                                        <p:cTn id="47" dur="500"/>
                                        <p:tgtEl>
                                          <p:spTgt spid="92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233"/>
                                        </p:tgtEl>
                                        <p:attrNameLst>
                                          <p:attrName>style.visibility</p:attrName>
                                        </p:attrNameLst>
                                      </p:cBhvr>
                                      <p:to>
                                        <p:strVal val="visible"/>
                                      </p:to>
                                    </p:set>
                                    <p:animEffect transition="in" filter="fade">
                                      <p:cBhvr>
                                        <p:cTn id="52" dur="500"/>
                                        <p:tgtEl>
                                          <p:spTgt spid="9233"/>
                                        </p:tgtEl>
                                      </p:cBhvr>
                                    </p:animEffect>
                                  </p:childTnLst>
                                </p:cTn>
                              </p:par>
                              <p:par>
                                <p:cTn id="53" presetID="10" presetClass="entr" presetSubtype="0" fill="hold" nodeType="withEffect">
                                  <p:stCondLst>
                                    <p:cond delay="0"/>
                                  </p:stCondLst>
                                  <p:childTnLst>
                                    <p:set>
                                      <p:cBhvr>
                                        <p:cTn id="54" dur="1" fill="hold">
                                          <p:stCondLst>
                                            <p:cond delay="0"/>
                                          </p:stCondLst>
                                        </p:cTn>
                                        <p:tgtEl>
                                          <p:spTgt spid="9232"/>
                                        </p:tgtEl>
                                        <p:attrNameLst>
                                          <p:attrName>style.visibility</p:attrName>
                                        </p:attrNameLst>
                                      </p:cBhvr>
                                      <p:to>
                                        <p:strVal val="visible"/>
                                      </p:to>
                                    </p:set>
                                    <p:animEffect transition="in" filter="fade">
                                      <p:cBhvr>
                                        <p:cTn id="55" dur="500"/>
                                        <p:tgtEl>
                                          <p:spTgt spid="92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2" grpId="0" animBg="1"/>
      <p:bldP spid="9223" grpId="0"/>
      <p:bldP spid="9225" grpId="0" animBg="1"/>
      <p:bldP spid="9226" grpId="0" animBg="1"/>
      <p:bldP spid="9228" grpId="0"/>
      <p:bldP spid="1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2063750" y="115889"/>
            <a:ext cx="3314700" cy="744537"/>
          </a:xfrm>
        </p:spPr>
        <p:txBody>
          <a:bodyPr/>
          <a:lstStyle/>
          <a:p>
            <a:pPr algn="l" eaLnBrk="1" hangingPunct="1">
              <a:defRPr/>
            </a:pPr>
            <a:r>
              <a:rPr lang="en-US" altLang="zh-CN" sz="3600" dirty="0">
                <a:latin typeface="+mn-lt"/>
                <a:ea typeface="黑体" panose="02010609060101010101" pitchFamily="49" charset="-122"/>
              </a:rPr>
              <a:t>4.1.4  </a:t>
            </a:r>
            <a:r>
              <a:rPr lang="zh-CN" altLang="en-US" sz="3600" dirty="0">
                <a:latin typeface="+mn-lt"/>
                <a:ea typeface="黑体" panose="02010609060101010101" pitchFamily="49" charset="-122"/>
              </a:rPr>
              <a:t>混合熵</a:t>
            </a:r>
          </a:p>
        </p:txBody>
      </p:sp>
      <p:sp>
        <p:nvSpPr>
          <p:cNvPr id="10243" name="Rectangle 1027"/>
          <p:cNvSpPr>
            <a:spLocks noGrp="1" noChangeArrowheads="1"/>
          </p:cNvSpPr>
          <p:nvPr>
            <p:ph type="body" idx="1"/>
          </p:nvPr>
        </p:nvSpPr>
        <p:spPr>
          <a:xfrm>
            <a:off x="587830" y="828675"/>
            <a:ext cx="11188336" cy="935038"/>
          </a:xfrm>
        </p:spPr>
        <p:txBody>
          <a:bodyPr/>
          <a:lstStyle/>
          <a:p>
            <a:pPr marL="0" indent="0" eaLnBrk="1" hangingPunct="1">
              <a:lnSpc>
                <a:spcPct val="110000"/>
              </a:lnSpc>
              <a:buNone/>
            </a:pPr>
            <a:r>
              <a:rPr lang="zh-CN" altLang="en-US" sz="2400" dirty="0" smtClean="0">
                <a:ea typeface="黑体" panose="02010609060101010101" pitchFamily="49" charset="-122"/>
              </a:rPr>
              <a:t>       不同</a:t>
            </a:r>
            <a:r>
              <a:rPr lang="zh-CN" altLang="en-US" sz="2400" dirty="0">
                <a:ea typeface="黑体" panose="02010609060101010101" pitchFamily="49" charset="-122"/>
              </a:rPr>
              <a:t>种类理想气体等温混合，体系内能不发生变化，</a:t>
            </a:r>
            <a:r>
              <a:rPr lang="zh-CN" altLang="en-US" sz="2400" dirty="0" smtClean="0">
                <a:ea typeface="黑体" panose="02010609060101010101" pitchFamily="49" charset="-122"/>
              </a:rPr>
              <a:t>但总</a:t>
            </a:r>
            <a:r>
              <a:rPr lang="zh-CN" altLang="en-US" sz="2400" dirty="0">
                <a:ea typeface="黑体" panose="02010609060101010101" pitchFamily="49" charset="-122"/>
              </a:rPr>
              <a:t>熵增加，其净增量即为</a:t>
            </a:r>
            <a:r>
              <a:rPr lang="zh-CN" altLang="en-US" sz="2400" dirty="0">
                <a:solidFill>
                  <a:srgbClr val="FFFFCC"/>
                </a:solidFill>
                <a:ea typeface="黑体" panose="02010609060101010101" pitchFamily="49" charset="-122"/>
              </a:rPr>
              <a:t>过程混合熵</a:t>
            </a:r>
            <a:r>
              <a:rPr lang="zh-CN" altLang="en-US" sz="2400" b="1" i="1" dirty="0">
                <a:solidFill>
                  <a:schemeClr val="tx2"/>
                </a:solidFill>
                <a:ea typeface="黑体" panose="02010609060101010101" pitchFamily="49" charset="-122"/>
                <a:sym typeface="Symbol" panose="05050102010706020507" pitchFamily="18" charset="2"/>
              </a:rPr>
              <a:t></a:t>
            </a:r>
            <a:r>
              <a:rPr lang="en-US" altLang="zh-CN" sz="2400" b="1" i="1" dirty="0" err="1">
                <a:solidFill>
                  <a:schemeClr val="tx2"/>
                </a:solidFill>
                <a:ea typeface="黑体" panose="02010609060101010101" pitchFamily="49" charset="-122"/>
                <a:sym typeface="Symbol" panose="05050102010706020507" pitchFamily="18" charset="2"/>
              </a:rPr>
              <a:t>S</a:t>
            </a:r>
            <a:r>
              <a:rPr lang="en-US" altLang="zh-CN" sz="2400" b="1" i="1" baseline="-25000" dirty="0" err="1">
                <a:solidFill>
                  <a:schemeClr val="tx2"/>
                </a:solidFill>
                <a:ea typeface="黑体" panose="02010609060101010101" pitchFamily="49" charset="-122"/>
                <a:sym typeface="Symbol" panose="05050102010706020507" pitchFamily="18" charset="2"/>
              </a:rPr>
              <a:t>mix</a:t>
            </a:r>
            <a:r>
              <a:rPr lang="en-US" altLang="zh-CN" sz="2400" dirty="0">
                <a:ea typeface="黑体" panose="02010609060101010101" pitchFamily="49" charset="-122"/>
                <a:sym typeface="Symbol" panose="05050102010706020507" pitchFamily="18" charset="2"/>
              </a:rPr>
              <a:t>:</a:t>
            </a:r>
            <a:endParaRPr lang="en-US" altLang="zh-CN" sz="2400" dirty="0">
              <a:ea typeface="黑体" panose="02010609060101010101" pitchFamily="49" charset="-122"/>
            </a:endParaRPr>
          </a:p>
        </p:txBody>
      </p:sp>
      <p:graphicFrame>
        <p:nvGraphicFramePr>
          <p:cNvPr id="10244" name="Object 1034"/>
          <p:cNvGraphicFramePr>
            <a:graphicFrameLocks noChangeAspect="1"/>
          </p:cNvGraphicFramePr>
          <p:nvPr>
            <p:extLst>
              <p:ext uri="{D42A27DB-BD31-4B8C-83A1-F6EECF244321}">
                <p14:modId xmlns:p14="http://schemas.microsoft.com/office/powerpoint/2010/main" val="1602262602"/>
              </p:ext>
            </p:extLst>
          </p:nvPr>
        </p:nvGraphicFramePr>
        <p:xfrm>
          <a:off x="3913188" y="1388655"/>
          <a:ext cx="3097212" cy="790575"/>
        </p:xfrm>
        <a:graphic>
          <a:graphicData uri="http://schemas.openxmlformats.org/presentationml/2006/ole">
            <mc:AlternateContent xmlns:mc="http://schemas.openxmlformats.org/markup-compatibility/2006">
              <mc:Choice xmlns:v="urn:schemas-microsoft-com:vml" Requires="v">
                <p:oleObj spid="_x0000_s8300" name="Equation" r:id="rId3" imgW="1396394" imgH="355446" progId="Equation.3">
                  <p:embed/>
                </p:oleObj>
              </mc:Choice>
              <mc:Fallback>
                <p:oleObj name="Equation" r:id="rId3" imgW="1396394"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3188" y="1388655"/>
                        <a:ext cx="3097212" cy="7905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45" name="Group 1042"/>
          <p:cNvGrpSpPr>
            <a:grpSpLocks/>
          </p:cNvGrpSpPr>
          <p:nvPr/>
        </p:nvGrpSpPr>
        <p:grpSpPr bwMode="auto">
          <a:xfrm>
            <a:off x="5562600" y="152400"/>
            <a:ext cx="4800600" cy="609600"/>
            <a:chOff x="720" y="1872"/>
            <a:chExt cx="3024" cy="384"/>
          </a:xfrm>
        </p:grpSpPr>
        <p:sp>
          <p:nvSpPr>
            <p:cNvPr id="10252" name="Rectangle 1036"/>
            <p:cNvSpPr>
              <a:spLocks noChangeArrowheads="1"/>
            </p:cNvSpPr>
            <p:nvPr/>
          </p:nvSpPr>
          <p:spPr bwMode="auto">
            <a:xfrm>
              <a:off x="1632" y="1872"/>
              <a:ext cx="432" cy="38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b="1">
                  <a:solidFill>
                    <a:srgbClr val="FF0000"/>
                  </a:solidFill>
                  <a:ea typeface="隶书" panose="02010509060101010101" pitchFamily="49" charset="-122"/>
                </a:rPr>
                <a:t>B</a:t>
              </a:r>
            </a:p>
          </p:txBody>
        </p:sp>
        <p:sp>
          <p:nvSpPr>
            <p:cNvPr id="10253" name="Line 1037"/>
            <p:cNvSpPr>
              <a:spLocks noChangeShapeType="1"/>
            </p:cNvSpPr>
            <p:nvPr/>
          </p:nvSpPr>
          <p:spPr bwMode="auto">
            <a:xfrm>
              <a:off x="2304" y="2064"/>
              <a:ext cx="48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20000"/>
                </a:spcBef>
                <a:spcAft>
                  <a:spcPct val="0"/>
                </a:spcAft>
              </a:pPr>
              <a:endParaRPr kumimoji="1" lang="zh-CN" altLang="en-US" sz="2800">
                <a:solidFill>
                  <a:srgbClr val="FFFFFF"/>
                </a:solidFill>
                <a:ea typeface="隶书" panose="02010509060101010101" pitchFamily="49" charset="-122"/>
              </a:endParaRPr>
            </a:p>
          </p:txBody>
        </p:sp>
        <p:sp>
          <p:nvSpPr>
            <p:cNvPr id="10254" name="Rectangle 1039"/>
            <p:cNvSpPr>
              <a:spLocks noChangeArrowheads="1"/>
            </p:cNvSpPr>
            <p:nvPr/>
          </p:nvSpPr>
          <p:spPr bwMode="auto">
            <a:xfrm>
              <a:off x="720" y="1872"/>
              <a:ext cx="432" cy="384"/>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b="1">
                  <a:solidFill>
                    <a:srgbClr val="6600CC"/>
                  </a:solidFill>
                  <a:ea typeface="隶书" panose="02010509060101010101" pitchFamily="49" charset="-122"/>
                </a:rPr>
                <a:t>A</a:t>
              </a:r>
            </a:p>
          </p:txBody>
        </p:sp>
        <p:sp>
          <p:nvSpPr>
            <p:cNvPr id="10255" name="Rectangle 1040"/>
            <p:cNvSpPr>
              <a:spLocks noChangeArrowheads="1"/>
            </p:cNvSpPr>
            <p:nvPr/>
          </p:nvSpPr>
          <p:spPr bwMode="auto">
            <a:xfrm>
              <a:off x="2880" y="1872"/>
              <a:ext cx="864" cy="384"/>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en-US" altLang="zh-CN" sz="2800" b="1">
                  <a:solidFill>
                    <a:srgbClr val="FF0000"/>
                  </a:solidFill>
                  <a:ea typeface="隶书" panose="02010509060101010101" pitchFamily="49" charset="-122"/>
                </a:rPr>
                <a:t>A,B</a:t>
              </a:r>
            </a:p>
          </p:txBody>
        </p:sp>
        <p:sp>
          <p:nvSpPr>
            <p:cNvPr id="10256" name="Text Box 1041"/>
            <p:cNvSpPr txBox="1">
              <a:spLocks noChangeArrowheads="1"/>
            </p:cNvSpPr>
            <p:nvPr/>
          </p:nvSpPr>
          <p:spPr bwMode="auto">
            <a:xfrm>
              <a:off x="1200" y="1920"/>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50000"/>
                </a:spcBef>
                <a:spcAft>
                  <a:spcPct val="0"/>
                </a:spcAft>
                <a:buFontTx/>
                <a:buNone/>
              </a:pPr>
              <a:r>
                <a:rPr lang="en-US" altLang="zh-CN" sz="2800" b="1">
                  <a:solidFill>
                    <a:srgbClr val="FFFF00"/>
                  </a:solidFill>
                  <a:ea typeface="隶书" panose="02010509060101010101" pitchFamily="49" charset="-122"/>
                </a:rPr>
                <a:t>+</a:t>
              </a:r>
            </a:p>
          </p:txBody>
        </p:sp>
      </p:grpSp>
      <p:graphicFrame>
        <p:nvGraphicFramePr>
          <p:cNvPr id="9222" name="Object 1043"/>
          <p:cNvGraphicFramePr>
            <a:graphicFrameLocks noChangeAspect="1"/>
          </p:cNvGraphicFramePr>
          <p:nvPr/>
        </p:nvGraphicFramePr>
        <p:xfrm>
          <a:off x="2640014" y="3968750"/>
          <a:ext cx="5597525" cy="2120900"/>
        </p:xfrm>
        <a:graphic>
          <a:graphicData uri="http://schemas.openxmlformats.org/presentationml/2006/ole">
            <mc:AlternateContent xmlns:mc="http://schemas.openxmlformats.org/markup-compatibility/2006">
              <mc:Choice xmlns:v="urn:schemas-microsoft-com:vml" Requires="v">
                <p:oleObj spid="_x0000_s8301" name="公式" r:id="rId5" imgW="2540000" imgH="965200" progId="Equation.3">
                  <p:embed/>
                </p:oleObj>
              </mc:Choice>
              <mc:Fallback>
                <p:oleObj name="公式" r:id="rId5" imgW="2540000" imgH="965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014" y="3968750"/>
                        <a:ext cx="5597525" cy="2120900"/>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TextBox 11"/>
          <p:cNvSpPr txBox="1">
            <a:spLocks noChangeArrowheads="1"/>
          </p:cNvSpPr>
          <p:nvPr/>
        </p:nvSpPr>
        <p:spPr bwMode="auto">
          <a:xfrm>
            <a:off x="10130655" y="4190845"/>
            <a:ext cx="1439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4.17</a:t>
            </a:r>
            <a:r>
              <a:rPr lang="zh-CN" altLang="en-US" sz="2800">
                <a:solidFill>
                  <a:srgbClr val="FFFFFF"/>
                </a:solidFill>
                <a:ea typeface="隶书" panose="02010509060101010101" pitchFamily="49" charset="-122"/>
              </a:rPr>
              <a:t>）</a:t>
            </a:r>
          </a:p>
        </p:txBody>
      </p:sp>
      <p:sp>
        <p:nvSpPr>
          <p:cNvPr id="10248" name="TextBox 12"/>
          <p:cNvSpPr txBox="1">
            <a:spLocks noChangeArrowheads="1"/>
          </p:cNvSpPr>
          <p:nvPr/>
        </p:nvSpPr>
        <p:spPr bwMode="auto">
          <a:xfrm>
            <a:off x="10066710" y="1535113"/>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dirty="0">
                <a:solidFill>
                  <a:srgbClr val="FFFFFF"/>
                </a:solidFill>
                <a:ea typeface="隶书" panose="02010509060101010101" pitchFamily="49" charset="-122"/>
              </a:rPr>
              <a:t>（</a:t>
            </a:r>
            <a:r>
              <a:rPr lang="en-US" altLang="zh-CN" sz="2800" dirty="0">
                <a:solidFill>
                  <a:srgbClr val="FFFFFF"/>
                </a:solidFill>
                <a:ea typeface="隶书" panose="02010509060101010101" pitchFamily="49" charset="-122"/>
              </a:rPr>
              <a:t>4.16</a:t>
            </a:r>
            <a:r>
              <a:rPr lang="zh-CN" altLang="en-US" sz="2800" dirty="0">
                <a:solidFill>
                  <a:srgbClr val="FFFFFF"/>
                </a:solidFill>
                <a:ea typeface="隶书" panose="02010509060101010101" pitchFamily="49" charset="-122"/>
              </a:rPr>
              <a:t>）</a:t>
            </a:r>
          </a:p>
        </p:txBody>
      </p:sp>
      <p:sp>
        <p:nvSpPr>
          <p:cNvPr id="9225" name="TextBox 14"/>
          <p:cNvSpPr txBox="1">
            <a:spLocks noChangeArrowheads="1"/>
          </p:cNvSpPr>
          <p:nvPr/>
        </p:nvSpPr>
        <p:spPr bwMode="auto">
          <a:xfrm>
            <a:off x="10133830" y="5341784"/>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lgn="l" eaLnBrk="0" hangingPunct="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lgn="l" eaLnBrk="0" hangingPunct="0">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lgn="l" eaLnBrk="0" hangingPunct="0">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fontAlgn="base" hangingPunct="1">
              <a:spcBef>
                <a:spcPct val="20000"/>
              </a:spcBef>
              <a:spcAft>
                <a:spcPct val="0"/>
              </a:spcAft>
              <a:buFontTx/>
              <a:buNone/>
            </a:pPr>
            <a:r>
              <a:rPr lang="zh-CN" altLang="en-US" sz="2800">
                <a:solidFill>
                  <a:srgbClr val="FFFFFF"/>
                </a:solidFill>
                <a:ea typeface="隶书" panose="02010509060101010101" pitchFamily="49" charset="-122"/>
              </a:rPr>
              <a:t>（</a:t>
            </a:r>
            <a:r>
              <a:rPr lang="en-US" altLang="zh-CN" sz="2800">
                <a:solidFill>
                  <a:srgbClr val="FFFFFF"/>
                </a:solidFill>
                <a:ea typeface="隶书" panose="02010509060101010101" pitchFamily="49" charset="-122"/>
              </a:rPr>
              <a:t>4.18</a:t>
            </a:r>
            <a:r>
              <a:rPr lang="zh-CN" altLang="en-US" sz="2800">
                <a:solidFill>
                  <a:srgbClr val="FFFFFF"/>
                </a:solidFill>
                <a:ea typeface="隶书" panose="02010509060101010101" pitchFamily="49" charset="-122"/>
              </a:rPr>
              <a:t>）</a:t>
            </a:r>
          </a:p>
        </p:txBody>
      </p:sp>
      <p:sp>
        <p:nvSpPr>
          <p:cNvPr id="15" name="Rectangle 1027"/>
          <p:cNvSpPr txBox="1">
            <a:spLocks noChangeArrowheads="1"/>
          </p:cNvSpPr>
          <p:nvPr/>
        </p:nvSpPr>
        <p:spPr bwMode="auto">
          <a:xfrm>
            <a:off x="587830" y="2294731"/>
            <a:ext cx="10985862"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smtClean="0">
                <a:solidFill>
                  <a:srgbClr val="FFFFFF"/>
                </a:solidFill>
                <a:ea typeface="黑体" pitchFamily="49" charset="-122"/>
              </a:rPr>
              <a:t>       回顾</a:t>
            </a:r>
            <a:r>
              <a:rPr lang="zh-CN" altLang="en-US" sz="2400" kern="0" dirty="0">
                <a:solidFill>
                  <a:srgbClr val="FFFFFF"/>
                </a:solidFill>
                <a:ea typeface="黑体" pitchFamily="49" charset="-122"/>
              </a:rPr>
              <a:t>玻尔兹曼公式，体系熵的增加归因于其微观状态数</a:t>
            </a:r>
            <a:r>
              <a:rPr lang="zh-CN" altLang="en-US" sz="2400" b="1" i="1" kern="0" dirty="0">
                <a:solidFill>
                  <a:srgbClr val="FFFF00"/>
                </a:solidFill>
                <a:ea typeface="黑体" pitchFamily="49" charset="-122"/>
                <a:sym typeface="Symbol" pitchFamily="18" charset="2"/>
              </a:rPr>
              <a:t></a:t>
            </a:r>
            <a:r>
              <a:rPr lang="zh-CN" altLang="en-US" sz="2400" kern="0" dirty="0">
                <a:solidFill>
                  <a:srgbClr val="FFFFFF"/>
                </a:solidFill>
                <a:ea typeface="黑体" pitchFamily="49" charset="-122"/>
              </a:rPr>
              <a:t>的增加。因而，理想气体混合过程体系内部必然发生了</a:t>
            </a:r>
            <a:r>
              <a:rPr lang="zh-CN" altLang="en-US" sz="2400" b="1" i="1" kern="0" dirty="0">
                <a:solidFill>
                  <a:srgbClr val="FFFF00"/>
                </a:solidFill>
                <a:ea typeface="黑体" pitchFamily="49" charset="-122"/>
                <a:sym typeface="Symbol" pitchFamily="18" charset="2"/>
              </a:rPr>
              <a:t></a:t>
            </a:r>
            <a:r>
              <a:rPr lang="zh-CN" altLang="en-US" sz="2400" kern="0" dirty="0">
                <a:solidFill>
                  <a:srgbClr val="FFFFFF"/>
                </a:solidFill>
                <a:ea typeface="黑体" pitchFamily="49" charset="-122"/>
              </a:rPr>
              <a:t>的变化。</a:t>
            </a:r>
          </a:p>
        </p:txBody>
      </p:sp>
      <p:sp>
        <p:nvSpPr>
          <p:cNvPr id="16" name="Rectangle 1027"/>
          <p:cNvSpPr txBox="1">
            <a:spLocks noChangeArrowheads="1"/>
          </p:cNvSpPr>
          <p:nvPr/>
        </p:nvSpPr>
        <p:spPr bwMode="auto">
          <a:xfrm>
            <a:off x="1236775" y="3296442"/>
            <a:ext cx="82833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20000"/>
              </a:lnSpc>
              <a:buNone/>
              <a:defRPr/>
            </a:pPr>
            <a:r>
              <a:rPr lang="zh-CN" altLang="en-US" sz="2400" kern="0" dirty="0">
                <a:solidFill>
                  <a:srgbClr val="FFFFFF"/>
                </a:solidFill>
                <a:ea typeface="黑体" pitchFamily="49" charset="-122"/>
              </a:rPr>
              <a:t>等温混合前，气体</a:t>
            </a:r>
            <a:r>
              <a:rPr lang="en-US" altLang="zh-CN" sz="2400" kern="0" dirty="0">
                <a:solidFill>
                  <a:srgbClr val="FFFFFF"/>
                </a:solidFill>
                <a:ea typeface="黑体" pitchFamily="49" charset="-122"/>
              </a:rPr>
              <a:t>A</a:t>
            </a:r>
            <a:r>
              <a:rPr lang="zh-CN" altLang="en-US" sz="2400" kern="0" dirty="0">
                <a:solidFill>
                  <a:srgbClr val="FFFFFF"/>
                </a:solidFill>
                <a:ea typeface="黑体" pitchFamily="49" charset="-122"/>
              </a:rPr>
              <a:t>、</a:t>
            </a:r>
            <a:r>
              <a:rPr lang="en-US" altLang="zh-CN" sz="2400" kern="0" dirty="0">
                <a:solidFill>
                  <a:srgbClr val="FFFFFF"/>
                </a:solidFill>
                <a:ea typeface="黑体" pitchFamily="49" charset="-122"/>
              </a:rPr>
              <a:t>B</a:t>
            </a:r>
            <a:r>
              <a:rPr lang="zh-CN" altLang="en-US" sz="2400" kern="0" dirty="0">
                <a:solidFill>
                  <a:srgbClr val="FFFFFF"/>
                </a:solidFill>
                <a:ea typeface="黑体" pitchFamily="49" charset="-122"/>
              </a:rPr>
              <a:t>的正则配分函数分别为：</a:t>
            </a:r>
          </a:p>
        </p:txBody>
      </p:sp>
    </p:spTree>
    <p:extLst>
      <p:ext uri="{BB962C8B-B14F-4D97-AF65-F5344CB8AC3E}">
        <p14:creationId xmlns:p14="http://schemas.microsoft.com/office/powerpoint/2010/main" val="1963853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5" grpId="0"/>
      <p:bldP spid="15" grpId="0"/>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zh-CN" altLang="en-US" sz="2800" b="0" i="0" u="none" strike="noStrike" cap="none" normalizeH="0" baseline="0" smtClean="0">
            <a:ln>
              <a:noFill/>
            </a:ln>
            <a:solidFill>
              <a:schemeClr val="tx1"/>
            </a:solidFill>
            <a:effectLst/>
            <a:latin typeface="Times New Roman" charset="0"/>
            <a:ea typeface="隶书"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zh-CN" altLang="en-US" sz="2800" b="0" i="0" u="none" strike="noStrike" cap="none" normalizeH="0" baseline="0" smtClean="0">
            <a:ln>
              <a:noFill/>
            </a:ln>
            <a:solidFill>
              <a:schemeClr val="tx1"/>
            </a:solidFill>
            <a:effectLst/>
            <a:latin typeface="Times New Roman" charset="0"/>
            <a:ea typeface="隶书" pitchFamily="49"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8573</TotalTime>
  <Words>3836</Words>
  <Application>Microsoft Office PowerPoint</Application>
  <PresentationFormat>宽屏</PresentationFormat>
  <Paragraphs>423</Paragraphs>
  <Slides>57</Slides>
  <Notes>0</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3</vt:i4>
      </vt:variant>
      <vt:variant>
        <vt:lpstr>幻灯片标题</vt:lpstr>
      </vt:variant>
      <vt:variant>
        <vt:i4>57</vt:i4>
      </vt:variant>
    </vt:vector>
  </HeadingPairs>
  <TitlesOfParts>
    <vt:vector size="75" baseType="lpstr">
      <vt:lpstr>黑体</vt:lpstr>
      <vt:lpstr>楷体_GB2312</vt:lpstr>
      <vt:lpstr>隶书</vt:lpstr>
      <vt:lpstr>宋体</vt:lpstr>
      <vt:lpstr>微软雅黑</vt:lpstr>
      <vt:lpstr>Arial</vt:lpstr>
      <vt:lpstr>Calibri</vt:lpstr>
      <vt:lpstr>Calibri Light</vt:lpstr>
      <vt:lpstr>Cambria Math</vt:lpstr>
      <vt:lpstr>Symbol</vt:lpstr>
      <vt:lpstr>Times New Roman</vt:lpstr>
      <vt:lpstr>Verdana</vt:lpstr>
      <vt:lpstr>Wingdings</vt:lpstr>
      <vt:lpstr>Office 主题</vt:lpstr>
      <vt:lpstr>默认设计模板</vt:lpstr>
      <vt:lpstr>公式</vt:lpstr>
      <vt:lpstr>Equation</vt:lpstr>
      <vt:lpstr>CS ChemDraw Drawing</vt:lpstr>
      <vt:lpstr>Statistical Thermodynamics and Chemical Kinetics</vt:lpstr>
      <vt:lpstr>Chapter 4  简单体系</vt:lpstr>
      <vt:lpstr>PowerPoint 演示文稿</vt:lpstr>
      <vt:lpstr>PowerPoint 演示文稿</vt:lpstr>
      <vt:lpstr>4.1.2 气体的热容</vt:lpstr>
      <vt:lpstr>4.1.3 多组份气体的 及</vt:lpstr>
      <vt:lpstr>PowerPoint 演示文稿</vt:lpstr>
      <vt:lpstr>双组分离域子体系的粒子数平均值</vt:lpstr>
      <vt:lpstr>4.1.4  混合熵</vt:lpstr>
      <vt:lpstr>PowerPoint 演示文稿</vt:lpstr>
      <vt:lpstr>PowerPoint 演示文稿</vt:lpstr>
      <vt:lpstr>4.1.5 吉布斯佯谬</vt:lpstr>
      <vt:lpstr>PowerPoint 演示文稿</vt:lpstr>
      <vt:lpstr>PowerPoint 演示文稿</vt:lpstr>
      <vt:lpstr>PowerPoint 演示文稿</vt:lpstr>
      <vt:lpstr>4.2   金属晶体</vt:lpstr>
      <vt:lpstr>PowerPoint 演示文稿</vt:lpstr>
      <vt:lpstr>PowerPoint 演示文稿</vt:lpstr>
      <vt:lpstr>PowerPoint 演示文稿</vt:lpstr>
      <vt:lpstr>4.2.2 金属热容</vt:lpstr>
      <vt:lpstr>爱因斯坦晶体热容曲线</vt:lpstr>
      <vt:lpstr>4.2.3 晶体与其蒸汽的平衡（气固平衡）</vt:lpstr>
      <vt:lpstr>PowerPoint 演示文稿</vt:lpstr>
      <vt:lpstr>4.3 理想固溶体</vt:lpstr>
      <vt:lpstr>PowerPoint 演示文稿</vt:lpstr>
      <vt:lpstr>PowerPoint 演示文稿</vt:lpstr>
      <vt:lpstr>PowerPoint 演示文稿</vt:lpstr>
      <vt:lpstr>4.3.2 固溶体混合熵</vt:lpstr>
      <vt:lpstr>4.3.3 固溶体的巨正则配分函数</vt:lpstr>
      <vt:lpstr>PowerPoint 演示文稿</vt:lpstr>
      <vt:lpstr>PowerPoint 演示文稿</vt:lpstr>
      <vt:lpstr>PowerPoint 演示文稿</vt:lpstr>
      <vt:lpstr>4.4 气固吸附</vt:lpstr>
      <vt:lpstr>PowerPoint 演示文稿</vt:lpstr>
      <vt:lpstr>PowerPoint 演示文稿</vt:lpstr>
      <vt:lpstr>PowerPoint 演示文稿</vt:lpstr>
      <vt:lpstr>4.4.2 吸附熵</vt:lpstr>
      <vt:lpstr>PowerPoint 演示文稿</vt:lpstr>
      <vt:lpstr>4.4.3 多层吸附 ---B.E.T公式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4.5 化学平衡常数</vt:lpstr>
      <vt:lpstr>PowerPoint 演示文稿</vt:lpstr>
      <vt:lpstr>PowerPoint 演示文稿</vt:lpstr>
      <vt:lpstr>4.5.2  化学反应的涨落</vt:lpstr>
      <vt:lpstr>PowerPoint 演示文稿</vt:lpstr>
      <vt:lpstr>PowerPoint 演示文稿</vt:lpstr>
      <vt:lpstr>4.5.3  同位素交换反应</vt:lpstr>
      <vt:lpstr>PowerPoint 演示文稿</vt:lpstr>
      <vt:lpstr>PowerPoint 演示文稿</vt:lpstr>
      <vt:lpstr>PowerPoint 演示文稿</vt:lpstr>
      <vt:lpstr>H2 + D2  2HD反应的Kp值：实验 vs.计算</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Thermodynamics and Chemical Kinetics</dc:title>
  <dc:creator>Lu Xin</dc:creator>
  <cp:lastModifiedBy>Lu Xin</cp:lastModifiedBy>
  <cp:revision>90</cp:revision>
  <dcterms:created xsi:type="dcterms:W3CDTF">2019-11-19T10:21:49Z</dcterms:created>
  <dcterms:modified xsi:type="dcterms:W3CDTF">2024-09-14T05:31:52Z</dcterms:modified>
</cp:coreProperties>
</file>