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95" r:id="rId26"/>
    <p:sldId id="296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60" d="100"/>
          <a:sy n="160" d="100"/>
        </p:scale>
        <p:origin x="267" y="63"/>
      </p:cViewPr>
      <p:guideLst>
        <p:guide orient="horz" pos="234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2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36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58.wmf"/><Relationship Id="rId1" Type="http://schemas.openxmlformats.org/officeDocument/2006/relationships/image" Target="../media/image100.wmf"/><Relationship Id="rId4" Type="http://schemas.openxmlformats.org/officeDocument/2006/relationships/image" Target="../media/image10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4" Type="http://schemas.openxmlformats.org/officeDocument/2006/relationships/image" Target="../media/image129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4" Type="http://schemas.openxmlformats.org/officeDocument/2006/relationships/image" Target="../media/image13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4" Type="http://schemas.openxmlformats.org/officeDocument/2006/relationships/image" Target="../media/image137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4" Type="http://schemas.openxmlformats.org/officeDocument/2006/relationships/image" Target="../media/image14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25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202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832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30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64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0585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5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13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39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343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1382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9379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028" name="Picture 7" descr="pcoss_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>
            <a:fillRect/>
          </a:stretch>
        </p:blipFill>
        <p:spPr bwMode="auto">
          <a:xfrm>
            <a:off x="0" y="6013450"/>
            <a:ext cx="19304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8"/>
          <p:cNvSpPr>
            <a:spLocks noChangeShapeType="1"/>
          </p:cNvSpPr>
          <p:nvPr userDrawn="1"/>
        </p:nvSpPr>
        <p:spPr bwMode="auto">
          <a:xfrm>
            <a:off x="1896533" y="6394450"/>
            <a:ext cx="8636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1930400" y="6119814"/>
            <a:ext cx="8026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1200" b="1" smtClean="0">
                <a:solidFill>
                  <a:srgbClr val="FFFF00"/>
                </a:solidFill>
                <a:latin typeface="Verdana" pitchFamily="34" charset="0"/>
                <a:ea typeface="宋体" pitchFamily="2" charset="-122"/>
              </a:rPr>
              <a:t>State Key Laboratory for Physical Chemistry of Solid Surfaces</a:t>
            </a:r>
            <a:endParaRPr lang="en-US" altLang="zh-CN" sz="2400" smtClean="0">
              <a:solidFill>
                <a:srgbClr val="FFFF00"/>
              </a:solidFill>
              <a:ea typeface="宋体" pitchFamily="2" charset="-122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2946400" y="6318250"/>
            <a:ext cx="5522384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隶书" pitchFamily="49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00" smtClean="0">
                <a:solidFill>
                  <a:srgbClr val="FFFFFF"/>
                </a:solidFill>
                <a:ea typeface="宋体" pitchFamily="2" charset="-122"/>
              </a:rPr>
              <a:t>厦门大学固体表面物理化学国家重点实验室</a:t>
            </a:r>
            <a:endParaRPr lang="zh-CN" altLang="en-US" sz="1600" smtClean="0">
              <a:solidFill>
                <a:srgbClr val="FFFFFF"/>
              </a:solidFill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77257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37.png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11" Type="http://schemas.openxmlformats.org/officeDocument/2006/relationships/image" Target="../media/image71.png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image" Target="../media/image7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7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2.bin"/><Relationship Id="rId18" Type="http://schemas.openxmlformats.org/officeDocument/2006/relationships/image" Target="../media/image82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1.wmf"/><Relationship Id="rId20" Type="http://schemas.openxmlformats.org/officeDocument/2006/relationships/image" Target="../media/image83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78.wmf"/><Relationship Id="rId19" Type="http://schemas.openxmlformats.org/officeDocument/2006/relationships/oleObject" Target="../embeddings/oleObject85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8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6.wmf"/><Relationship Id="rId11" Type="http://schemas.openxmlformats.org/officeDocument/2006/relationships/image" Target="../media/image89.png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90.wmf"/><Relationship Id="rId4" Type="http://schemas.openxmlformats.org/officeDocument/2006/relationships/oleObject" Target="../embeddings/oleObject9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5" Type="http://schemas.openxmlformats.org/officeDocument/2006/relationships/image" Target="../media/image98.png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9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9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2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0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08.bin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0" Type="http://schemas.openxmlformats.org/officeDocument/2006/relationships/image" Target="../media/image106.w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10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10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12.bin"/><Relationship Id="rId4" Type="http://schemas.openxmlformats.org/officeDocument/2006/relationships/image" Target="../media/image11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15.wmf"/><Relationship Id="rId5" Type="http://schemas.openxmlformats.org/officeDocument/2006/relationships/oleObject" Target="../embeddings/oleObject115.bin"/><Relationship Id="rId4" Type="http://schemas.openxmlformats.org/officeDocument/2006/relationships/image" Target="../media/image114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117.wmf"/><Relationship Id="rId9" Type="http://schemas.openxmlformats.org/officeDocument/2006/relationships/image" Target="../media/image12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21.wmf"/><Relationship Id="rId5" Type="http://schemas.openxmlformats.org/officeDocument/2006/relationships/oleObject" Target="../embeddings/oleObject121.bin"/><Relationship Id="rId4" Type="http://schemas.openxmlformats.org/officeDocument/2006/relationships/image" Target="../media/image120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24.wmf"/><Relationship Id="rId5" Type="http://schemas.openxmlformats.org/officeDocument/2006/relationships/oleObject" Target="../embeddings/oleObject124.bin"/><Relationship Id="rId4" Type="http://schemas.openxmlformats.org/officeDocument/2006/relationships/image" Target="../media/image12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127.bin"/><Relationship Id="rId10" Type="http://schemas.openxmlformats.org/officeDocument/2006/relationships/image" Target="../media/image129.wmf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29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31.wmf"/><Relationship Id="rId11" Type="http://schemas.openxmlformats.org/officeDocument/2006/relationships/image" Target="../media/image137.png"/><Relationship Id="rId5" Type="http://schemas.openxmlformats.org/officeDocument/2006/relationships/oleObject" Target="../embeddings/oleObject131.bin"/><Relationship Id="rId10" Type="http://schemas.openxmlformats.org/officeDocument/2006/relationships/image" Target="../media/image133.wmf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33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35.wmf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137.wmf"/><Relationship Id="rId4" Type="http://schemas.openxmlformats.org/officeDocument/2006/relationships/image" Target="../media/image134.wmf"/><Relationship Id="rId9" Type="http://schemas.openxmlformats.org/officeDocument/2006/relationships/oleObject" Target="../embeddings/oleObject137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39.bin"/><Relationship Id="rId10" Type="http://schemas.openxmlformats.org/officeDocument/2006/relationships/image" Target="../media/image141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4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524000"/>
            <a:ext cx="8077200" cy="2514600"/>
          </a:xfrm>
          <a:solidFill>
            <a:srgbClr val="99FFCC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  <a:contourClr>
              <a:srgbClr val="99FFCC"/>
            </a:contourClr>
          </a:sp3d>
        </p:spPr>
        <p:txBody>
          <a:bodyPr>
            <a:flatTx/>
          </a:bodyPr>
          <a:lstStyle/>
          <a:p>
            <a:pPr eaLnBrk="1" hangingPunct="1"/>
            <a:r>
              <a:rPr lang="en-US" altLang="zh-CN" sz="4500" b="1" i="1">
                <a:solidFill>
                  <a:schemeClr val="hlink"/>
                </a:solidFill>
                <a:latin typeface="Verdana" panose="020B0604030504040204" pitchFamily="34" charset="0"/>
                <a:ea typeface="隶书" panose="02010509060101010101" pitchFamily="49" charset="-122"/>
              </a:rPr>
              <a:t>Statistical Thermodynamics and Chemical Kinetics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2946400" y="6394450"/>
            <a:ext cx="64770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71800" y="6119814"/>
            <a:ext cx="6019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zh-CN" sz="1200" b="1">
                <a:solidFill>
                  <a:srgbClr val="FFFF00"/>
                </a:solidFill>
                <a:latin typeface="Verdana" panose="020B0604030504040204" pitchFamily="34" charset="0"/>
              </a:rPr>
              <a:t>State Key Laboratory for Physical Chemistry of Solid Surfaces</a:t>
            </a:r>
            <a:endParaRPr lang="en-US" altLang="zh-CN" sz="2400">
              <a:solidFill>
                <a:srgbClr val="FFFF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733800" y="6318250"/>
            <a:ext cx="41417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1600">
                <a:solidFill>
                  <a:srgbClr val="FFFFFF"/>
                </a:solidFill>
              </a:rPr>
              <a:t>厦门大学固体表面物理化学国家重点实验室</a:t>
            </a:r>
            <a:endParaRPr lang="zh-CN" altLang="en-US" sz="1600">
              <a:solidFill>
                <a:srgbClr val="FFFFFF"/>
              </a:solidFill>
              <a:ea typeface="楷体_GB2312" pitchFamily="49" charset="-122"/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5029200" y="4267200"/>
            <a:ext cx="205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zh-CN" sz="3600" b="1">
                <a:solidFill>
                  <a:srgbClr val="FFFF00"/>
                </a:solidFill>
                <a:ea typeface="隶书" panose="02010509060101010101" pitchFamily="49" charset="-122"/>
              </a:rPr>
              <a:t>Lecture 5</a:t>
            </a:r>
          </a:p>
        </p:txBody>
      </p:sp>
    </p:spTree>
    <p:extLst>
      <p:ext uri="{BB962C8B-B14F-4D97-AF65-F5344CB8AC3E}">
        <p14:creationId xmlns:p14="http://schemas.microsoft.com/office/powerpoint/2010/main" val="16581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858000" cy="685800"/>
          </a:xfrm>
          <a:solidFill>
            <a:srgbClr val="CCFFCC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l" eaLnBrk="1" hangingPunct="1">
              <a:defRPr/>
            </a:pPr>
            <a:r>
              <a:rPr lang="en-US" altLang="zh-CN" sz="3600" b="1" i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5.2 </a:t>
            </a:r>
            <a:r>
              <a:rPr lang="zh-CN" altLang="en-US" sz="3600" b="1" i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量子气体的巨正则配分函数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229" y="1066801"/>
            <a:ext cx="9927771" cy="633413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对纯组分量子气体，其巨正则配分函数仍可依定义：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024063" y="2466975"/>
          <a:ext cx="464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9" name="公式" r:id="rId3" imgW="2324100" imgH="368300" progId="Equation.3">
                  <p:embed/>
                </p:oleObj>
              </mc:Choice>
              <mc:Fallback>
                <p:oleObj name="公式" r:id="rId3" imgW="23241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2466975"/>
                        <a:ext cx="4648200" cy="7366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992313" y="1616075"/>
          <a:ext cx="43434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0" name="Equation" r:id="rId5" imgW="1916868" imgH="342751" progId="Equation.3">
                  <p:embed/>
                </p:oleObj>
              </mc:Choice>
              <mc:Fallback>
                <p:oleObj name="Equation" r:id="rId5" imgW="1916868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1616075"/>
                        <a:ext cx="4343400" cy="7762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2016126" y="3241675"/>
          <a:ext cx="753586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1" name="公式" r:id="rId7" imgW="3327400" imgH="368300" progId="Equation.3">
                  <p:embed/>
                </p:oleObj>
              </mc:Choice>
              <mc:Fallback>
                <p:oleObj name="公式" r:id="rId7" imgW="33274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6" y="3241675"/>
                        <a:ext cx="7535863" cy="8334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9480550" y="177323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9767889" y="4292601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5.8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86576" y="2060576"/>
            <a:ext cx="388937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i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--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体系量子态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,  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(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i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 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--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体系中粒子量子态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2035176" y="4138614"/>
          <a:ext cx="434816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2" name="公式" r:id="rId9" imgW="1993900" imgH="368300" progId="Equation.3">
                  <p:embed/>
                </p:oleObj>
              </mc:Choice>
              <mc:Fallback>
                <p:oleObj name="公式" r:id="rId9" imgW="19939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6" y="4138614"/>
                        <a:ext cx="4348163" cy="8032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369050" y="4129088"/>
          <a:ext cx="3557588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3" name="公式" r:id="rId11" imgW="1625600" imgH="368300" progId="Equation.3">
                  <p:embed/>
                </p:oleObj>
              </mc:Choice>
              <mc:Fallback>
                <p:oleObj name="公式" r:id="rId11" imgW="1625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4129088"/>
                        <a:ext cx="3557588" cy="8048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对象 3"/>
          <p:cNvGraphicFramePr>
            <a:graphicFrameLocks noChangeAspect="1"/>
          </p:cNvGraphicFramePr>
          <p:nvPr/>
        </p:nvGraphicFramePr>
        <p:xfrm>
          <a:off x="4079875" y="4978401"/>
          <a:ext cx="32512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4" name="公式" r:id="rId13" imgW="1574800" imgH="368300" progId="Equation.3">
                  <p:embed/>
                </p:oleObj>
              </mc:Choice>
              <mc:Fallback>
                <p:oleObj name="公式" r:id="rId13" imgW="15748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4978401"/>
                        <a:ext cx="3251200" cy="7588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063751" y="4973639"/>
          <a:ext cx="10763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5" name="公式" r:id="rId15" imgW="520700" imgH="368300" progId="Equation.3">
                  <p:embed/>
                </p:oleObj>
              </mc:Choice>
              <mc:Fallback>
                <p:oleObj name="公式" r:id="rId15" imgW="5207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4973639"/>
                        <a:ext cx="1076325" cy="7588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TextBox 14"/>
          <p:cNvSpPr txBox="1">
            <a:spLocks noChangeArrowheads="1"/>
          </p:cNvSpPr>
          <p:nvPr/>
        </p:nvSpPr>
        <p:spPr bwMode="auto">
          <a:xfrm>
            <a:off x="7391400" y="4941888"/>
            <a:ext cx="3276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2400" b="1" i="1" dirty="0">
                <a:solidFill>
                  <a:srgbClr val="FFFF00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  <a:sym typeface="Symbol" panose="05050102010706020507" pitchFamily="18" charset="2"/>
              </a:rPr>
              <a:t></a:t>
            </a:r>
            <a:r>
              <a:rPr lang="en-US" altLang="zh-CN" sz="2400" b="1" i="1" baseline="-25000" dirty="0" err="1">
                <a:solidFill>
                  <a:srgbClr val="FFFF00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zh-CN" sz="2400" dirty="0">
                <a:solidFill>
                  <a:srgbClr val="FFFFFF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rPr>
              <a:t>--</a:t>
            </a:r>
            <a:r>
              <a:rPr lang="zh-CN" altLang="en-US" sz="2400" dirty="0">
                <a:solidFill>
                  <a:srgbClr val="FFFFFF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rPr>
              <a:t>巨正则系综中粒子量子态</a:t>
            </a:r>
            <a:r>
              <a:rPr lang="en-US" altLang="zh-CN" sz="2400" b="1" i="1" dirty="0" err="1">
                <a:solidFill>
                  <a:srgbClr val="FFFF00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rPr>
              <a:t>i</a:t>
            </a:r>
            <a:r>
              <a:rPr lang="zh-CN" altLang="en-US" sz="2400" dirty="0">
                <a:solidFill>
                  <a:srgbClr val="FFFFFF"/>
                </a:solidFill>
                <a:latin typeface="+mn-lt"/>
                <a:ea typeface="黑体" panose="02010609060101010101" pitchFamily="49" charset="-122"/>
                <a:cs typeface="Arial" panose="020B0604020202020204" pitchFamily="34" charset="0"/>
              </a:rPr>
              <a:t>的配分函数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16276" y="5084763"/>
            <a:ext cx="1008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定义</a:t>
            </a:r>
          </a:p>
        </p:txBody>
      </p:sp>
    </p:spTree>
    <p:extLst>
      <p:ext uri="{BB962C8B-B14F-4D97-AF65-F5344CB8AC3E}">
        <p14:creationId xmlns:p14="http://schemas.microsoft.com/office/powerpoint/2010/main" val="8918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9" grpId="0"/>
      <p:bldP spid="11278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4"/>
          <p:cNvSpPr txBox="1">
            <a:spLocks noChangeArrowheads="1"/>
          </p:cNvSpPr>
          <p:nvPr/>
        </p:nvSpPr>
        <p:spPr bwMode="auto">
          <a:xfrm>
            <a:off x="3335339" y="3271838"/>
            <a:ext cx="712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--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巨正则系综中粒子量子态</a:t>
            </a:r>
            <a:r>
              <a:rPr lang="en-US" altLang="zh-CN" sz="2400" b="1" i="1" dirty="0" err="1">
                <a:solidFill>
                  <a:srgbClr val="FFFF0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的平均占据数</a:t>
            </a:r>
          </a:p>
        </p:txBody>
      </p:sp>
      <p:graphicFrame>
        <p:nvGraphicFramePr>
          <p:cNvPr id="12291" name="对象 7"/>
          <p:cNvGraphicFramePr>
            <a:graphicFrameLocks noChangeAspect="1"/>
          </p:cNvGraphicFramePr>
          <p:nvPr/>
        </p:nvGraphicFramePr>
        <p:xfrm>
          <a:off x="1992314" y="333376"/>
          <a:ext cx="4003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公式" r:id="rId3" imgW="2260600" imgH="457200" progId="Equation.3">
                  <p:embed/>
                </p:oleObj>
              </mc:Choice>
              <mc:Fallback>
                <p:oleObj name="公式" r:id="rId3" imgW="2260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333376"/>
                        <a:ext cx="4003675" cy="809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对象 10"/>
          <p:cNvGraphicFramePr>
            <a:graphicFrameLocks noChangeAspect="1"/>
          </p:cNvGraphicFramePr>
          <p:nvPr/>
        </p:nvGraphicFramePr>
        <p:xfrm>
          <a:off x="1927225" y="2205039"/>
          <a:ext cx="608488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公式" r:id="rId5" imgW="2946400" imgH="457200" progId="Equation.3">
                  <p:embed/>
                </p:oleObj>
              </mc:Choice>
              <mc:Fallback>
                <p:oleObj name="公式" r:id="rId5" imgW="294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2205039"/>
                        <a:ext cx="6084888" cy="9413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对象 11"/>
          <p:cNvGraphicFramePr>
            <a:graphicFrameLocks noChangeAspect="1"/>
          </p:cNvGraphicFramePr>
          <p:nvPr/>
        </p:nvGraphicFramePr>
        <p:xfrm>
          <a:off x="4079876" y="1196976"/>
          <a:ext cx="458946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公式" r:id="rId7" imgW="2336800" imgH="469900" progId="Equation.3">
                  <p:embed/>
                </p:oleObj>
              </mc:Choice>
              <mc:Fallback>
                <p:oleObj name="公式" r:id="rId7" imgW="23368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1196976"/>
                        <a:ext cx="4589463" cy="9239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对象 12"/>
          <p:cNvGraphicFramePr>
            <a:graphicFrameLocks noChangeAspect="1"/>
          </p:cNvGraphicFramePr>
          <p:nvPr/>
        </p:nvGraphicFramePr>
        <p:xfrm>
          <a:off x="2130426" y="4437064"/>
          <a:ext cx="39608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公式" r:id="rId9" imgW="1917700" imgH="241300" progId="Equation.3">
                  <p:embed/>
                </p:oleObj>
              </mc:Choice>
              <mc:Fallback>
                <p:oleObj name="公式" r:id="rId9" imgW="1917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6" y="4437064"/>
                        <a:ext cx="3960813" cy="4968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Box 21"/>
          <p:cNvSpPr txBox="1">
            <a:spLocks noChangeArrowheads="1"/>
          </p:cNvSpPr>
          <p:nvPr/>
        </p:nvSpPr>
        <p:spPr bwMode="auto">
          <a:xfrm>
            <a:off x="1703389" y="3946526"/>
            <a:ext cx="8759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巨正则系综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中粒子量子态</a:t>
            </a:r>
            <a:r>
              <a:rPr lang="en-US" altLang="zh-CN" sz="2400" b="1" i="1" dirty="0" err="1">
                <a:solidFill>
                  <a:srgbClr val="FFFF0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占据数为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的几率可表示为</a:t>
            </a:r>
          </a:p>
        </p:txBody>
      </p:sp>
    </p:spTree>
    <p:extLst>
      <p:ext uri="{BB962C8B-B14F-4D97-AF65-F5344CB8AC3E}">
        <p14:creationId xmlns:p14="http://schemas.microsoft.com/office/powerpoint/2010/main" val="58561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260350"/>
            <a:ext cx="3581400" cy="533400"/>
          </a:xfrm>
        </p:spPr>
        <p:txBody>
          <a:bodyPr/>
          <a:lstStyle/>
          <a:p>
            <a:pPr algn="l" eaLnBrk="1" hangingPunct="1"/>
            <a:r>
              <a:rPr lang="en-US" altLang="zh-CN" sz="3600" b="1"/>
              <a:t>5.2.1 B-E</a:t>
            </a:r>
            <a:r>
              <a:rPr lang="zh-CN" altLang="en-US" sz="3600" b="1"/>
              <a:t>气体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1" y="908052"/>
            <a:ext cx="11416937" cy="57354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zh-CN" sz="2400" dirty="0"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ea typeface="黑体" panose="02010609060101010101" pitchFamily="49" charset="-122"/>
              </a:rPr>
              <a:t>气体粒子每个量子态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b="1" i="1" dirty="0" err="1">
                <a:solidFill>
                  <a:schemeClr val="tx2"/>
                </a:solidFill>
                <a:ea typeface="黑体" panose="02010609060101010101" pitchFamily="49" charset="-122"/>
              </a:rPr>
              <a:t>i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ea typeface="黑体" panose="02010609060101010101" pitchFamily="49" charset="-122"/>
              </a:rPr>
              <a:t>可容纳的粒子数不限，即</a:t>
            </a:r>
            <a:r>
              <a:rPr lang="en-US" altLang="zh-CN" sz="2400" b="1" i="1" dirty="0" err="1">
                <a:solidFill>
                  <a:schemeClr val="tx2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b="1" i="1" baseline="-25000" dirty="0" err="1">
                <a:solidFill>
                  <a:schemeClr val="tx2"/>
                </a:solidFill>
                <a:ea typeface="黑体" panose="02010609060101010101" pitchFamily="49" charset="-122"/>
              </a:rPr>
              <a:t>i</a:t>
            </a:r>
            <a:r>
              <a:rPr lang="zh-CN" altLang="en-US" sz="2400" dirty="0">
                <a:ea typeface="黑体" panose="02010609060101010101" pitchFamily="49" charset="-122"/>
              </a:rPr>
              <a:t>取值为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</a:rPr>
              <a:t>0,1,2,…..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</a:t>
            </a:r>
            <a:r>
              <a:rPr lang="en-US" altLang="zh-CN" sz="2400" dirty="0">
                <a:ea typeface="黑体" panose="02010609060101010101" pitchFamily="49" charset="-122"/>
              </a:rPr>
              <a:t>, </a:t>
            </a:r>
            <a:r>
              <a:rPr lang="zh-CN" altLang="en-US" sz="2400" dirty="0">
                <a:ea typeface="黑体" panose="02010609060101010101" pitchFamily="49" charset="-122"/>
              </a:rPr>
              <a:t>则</a:t>
            </a:r>
            <a:r>
              <a:rPr lang="zh-CN" altLang="en-US" sz="2400" dirty="0" smtClean="0">
                <a:ea typeface="黑体" panose="02010609060101010101" pitchFamily="49" charset="-122"/>
              </a:rPr>
              <a:t>有</a:t>
            </a:r>
            <a:endParaRPr lang="zh-CN" altLang="en-US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zh-CN" altLang="en-US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zh-CN" sz="2400" dirty="0">
              <a:ea typeface="黑体" panose="02010609060101010101" pitchFamily="49" charset="-122"/>
            </a:endParaRPr>
          </a:p>
        </p:txBody>
      </p:sp>
      <p:graphicFrame>
        <p:nvGraphicFramePr>
          <p:cNvPr id="112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247384"/>
              </p:ext>
            </p:extLst>
          </p:nvPr>
        </p:nvGraphicFramePr>
        <p:xfrm>
          <a:off x="2463974" y="2082801"/>
          <a:ext cx="31686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0" name="公式" r:id="rId3" imgW="1498600" imgH="368300" progId="Equation.3">
                  <p:embed/>
                </p:oleObj>
              </mc:Choice>
              <mc:Fallback>
                <p:oleObj name="公式" r:id="rId3" imgW="14986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974" y="2082801"/>
                        <a:ext cx="3168650" cy="7778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32905"/>
              </p:ext>
            </p:extLst>
          </p:nvPr>
        </p:nvGraphicFramePr>
        <p:xfrm>
          <a:off x="2463975" y="2968626"/>
          <a:ext cx="39401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1" name="公式" r:id="rId5" imgW="1739900" imgH="381000" progId="Equation.3">
                  <p:embed/>
                </p:oleObj>
              </mc:Choice>
              <mc:Fallback>
                <p:oleObj name="公式" r:id="rId5" imgW="17399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975" y="2968626"/>
                        <a:ext cx="3940175" cy="8620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56628"/>
              </p:ext>
            </p:extLst>
          </p:nvPr>
        </p:nvGraphicFramePr>
        <p:xfrm>
          <a:off x="2463975" y="3889376"/>
          <a:ext cx="4945063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2" name="公式" r:id="rId7" imgW="2184400" imgH="457200" progId="Equation.3">
                  <p:embed/>
                </p:oleObj>
              </mc:Choice>
              <mc:Fallback>
                <p:oleObj name="公式" r:id="rId7" imgW="2184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975" y="3889376"/>
                        <a:ext cx="4945063" cy="10334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024961"/>
              </p:ext>
            </p:extLst>
          </p:nvPr>
        </p:nvGraphicFramePr>
        <p:xfrm>
          <a:off x="2463975" y="5045075"/>
          <a:ext cx="172561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3" name="公式" r:id="rId9" imgW="761669" imgH="368140" progId="Equation.3">
                  <p:embed/>
                </p:oleObj>
              </mc:Choice>
              <mc:Fallback>
                <p:oleObj name="公式" r:id="rId9" imgW="761669" imgH="3681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975" y="5045075"/>
                        <a:ext cx="1725613" cy="8334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Box 7"/>
          <p:cNvSpPr txBox="1">
            <a:spLocks noChangeArrowheads="1"/>
          </p:cNvSpPr>
          <p:nvPr/>
        </p:nvSpPr>
        <p:spPr bwMode="auto">
          <a:xfrm>
            <a:off x="9586914" y="2205038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1273" name="TextBox 7"/>
          <p:cNvSpPr txBox="1">
            <a:spLocks noChangeArrowheads="1"/>
          </p:cNvSpPr>
          <p:nvPr/>
        </p:nvSpPr>
        <p:spPr bwMode="auto">
          <a:xfrm>
            <a:off x="9561514" y="3068638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1274" name="TextBox 7"/>
          <p:cNvSpPr txBox="1">
            <a:spLocks noChangeArrowheads="1"/>
          </p:cNvSpPr>
          <p:nvPr/>
        </p:nvSpPr>
        <p:spPr bwMode="auto">
          <a:xfrm>
            <a:off x="9442450" y="4076701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1275" name="TextBox 7"/>
          <p:cNvSpPr txBox="1">
            <a:spLocks noChangeArrowheads="1"/>
          </p:cNvSpPr>
          <p:nvPr/>
        </p:nvSpPr>
        <p:spPr bwMode="auto">
          <a:xfrm>
            <a:off x="9447214" y="5070476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799028"/>
              </p:ext>
            </p:extLst>
          </p:nvPr>
        </p:nvGraphicFramePr>
        <p:xfrm>
          <a:off x="5632625" y="2074863"/>
          <a:ext cx="165576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4" name="公式" r:id="rId11" imgW="939392" imgH="444307" progId="Equation.3">
                  <p:embed/>
                </p:oleObj>
              </mc:Choice>
              <mc:Fallback>
                <p:oleObj name="公式" r:id="rId11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625" y="2074863"/>
                        <a:ext cx="1655763" cy="781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864863"/>
              </p:ext>
            </p:extLst>
          </p:nvPr>
        </p:nvGraphicFramePr>
        <p:xfrm>
          <a:off x="4551537" y="5013325"/>
          <a:ext cx="24177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5" name="公式" r:id="rId13" imgW="1066337" imgH="393529" progId="Equation.3">
                  <p:embed/>
                </p:oleObj>
              </mc:Choice>
              <mc:Fallback>
                <p:oleObj name="公式" r:id="rId13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537" y="5013325"/>
                        <a:ext cx="2417762" cy="8905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9378"/>
              </p:ext>
            </p:extLst>
          </p:nvPr>
        </p:nvGraphicFramePr>
        <p:xfrm>
          <a:off x="4160838" y="1328738"/>
          <a:ext cx="201771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6" name="Equation" r:id="rId15" imgW="1130040" imgH="368280" progId="Equation.DSMT4">
                  <p:embed/>
                </p:oleObj>
              </mc:Choice>
              <mc:Fallback>
                <p:oleObj name="Equation" r:id="rId15" imgW="11300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1328738"/>
                        <a:ext cx="2017712" cy="6572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335338"/>
              </p:ext>
            </p:extLst>
          </p:nvPr>
        </p:nvGraphicFramePr>
        <p:xfrm>
          <a:off x="6208960" y="1345406"/>
          <a:ext cx="255587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7" name="公式" r:id="rId17" imgW="1612900" imgH="393700" progId="Equation.3">
                  <p:embed/>
                </p:oleObj>
              </mc:Choice>
              <mc:Fallback>
                <p:oleObj name="公式" r:id="rId17" imgW="1612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960" y="1345406"/>
                        <a:ext cx="2555875" cy="6238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右弧形箭头 3"/>
          <p:cNvSpPr>
            <a:spLocks noChangeArrowheads="1"/>
          </p:cNvSpPr>
          <p:nvPr/>
        </p:nvSpPr>
        <p:spPr bwMode="auto">
          <a:xfrm rot="1833487">
            <a:off x="7879013" y="1621732"/>
            <a:ext cx="607304" cy="4176712"/>
          </a:xfrm>
          <a:prstGeom prst="curvedLeftArrow">
            <a:avLst>
              <a:gd name="adj1" fmla="val 25001"/>
              <a:gd name="adj2" fmla="val 49982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442043"/>
              </p:ext>
            </p:extLst>
          </p:nvPr>
        </p:nvGraphicFramePr>
        <p:xfrm>
          <a:off x="7716716" y="2637456"/>
          <a:ext cx="17335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8" name="公式" r:id="rId19" imgW="1002865" imgH="457002" progId="Equation.3">
                  <p:embed/>
                </p:oleObj>
              </mc:Choice>
              <mc:Fallback>
                <p:oleObj name="公式" r:id="rId19" imgW="100286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6716" y="2637456"/>
                        <a:ext cx="1733550" cy="7874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26571" y="3929747"/>
                <a:ext cx="2123904" cy="9930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zh-CN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zh-CN" altLang="en-US" sz="24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zh-CN" altLang="en-US" sz="2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  <m:sSub>
                                    <m:sSubPr>
                                      <m:ctrl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i="1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sup>
                              </m:sSup>
                            </m:num>
                            <m:den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zh-CN" altLang="en-US" sz="24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zh-CN" altLang="en-US" sz="2400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  <m:sSub>
                                    <m:sSubPr>
                                      <m:ctrlP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400" i="1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" y="3929747"/>
                <a:ext cx="2123904" cy="993092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14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  <p:bldP spid="11274" grpId="0"/>
      <p:bldP spid="11275" grpId="0"/>
      <p:bldP spid="4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14" y="261937"/>
            <a:ext cx="3581400" cy="533400"/>
          </a:xfrm>
        </p:spPr>
        <p:txBody>
          <a:bodyPr/>
          <a:lstStyle/>
          <a:p>
            <a:pPr algn="l" eaLnBrk="1" hangingPunct="1"/>
            <a:r>
              <a:rPr lang="en-US" altLang="zh-CN" sz="3600" b="1" dirty="0"/>
              <a:t>5.2.2 F-D</a:t>
            </a:r>
            <a:r>
              <a:rPr lang="zh-CN" altLang="en-US" sz="3600" b="1" dirty="0"/>
              <a:t>气体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451" y="914400"/>
            <a:ext cx="6165669" cy="6429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800" dirty="0">
                <a:ea typeface="黑体" panose="02010609060101010101" pitchFamily="49" charset="-122"/>
              </a:rPr>
              <a:t>F-D</a:t>
            </a:r>
            <a:r>
              <a:rPr lang="zh-CN" altLang="en-US" sz="2800" dirty="0">
                <a:ea typeface="黑体" panose="02010609060101010101" pitchFamily="49" charset="-122"/>
              </a:rPr>
              <a:t>气体的</a:t>
            </a:r>
            <a:r>
              <a:rPr lang="en-US" altLang="zh-CN" sz="2800" b="1" i="1" dirty="0" err="1">
                <a:solidFill>
                  <a:schemeClr val="tx2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800" b="1" i="1" baseline="-25000" dirty="0" err="1">
                <a:solidFill>
                  <a:schemeClr val="tx2"/>
                </a:solidFill>
                <a:ea typeface="黑体" panose="02010609060101010101" pitchFamily="49" charset="-122"/>
              </a:rPr>
              <a:t>i</a:t>
            </a:r>
            <a:r>
              <a:rPr lang="zh-CN" altLang="en-US" sz="2800" dirty="0">
                <a:ea typeface="黑体" panose="02010609060101010101" pitchFamily="49" charset="-122"/>
              </a:rPr>
              <a:t>取值只能为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</a:rPr>
              <a:t>0</a:t>
            </a:r>
            <a:r>
              <a:rPr lang="zh-CN" altLang="en-US" sz="2800" dirty="0">
                <a:ea typeface="黑体" panose="02010609060101010101" pitchFamily="49" charset="-122"/>
              </a:rPr>
              <a:t>或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</a:rPr>
              <a:t>1</a:t>
            </a:r>
            <a:r>
              <a:rPr lang="en-US" altLang="zh-CN" sz="2800" dirty="0">
                <a:ea typeface="黑体" panose="02010609060101010101" pitchFamily="49" charset="-122"/>
              </a:rPr>
              <a:t>, </a:t>
            </a:r>
            <a:r>
              <a:rPr lang="zh-CN" altLang="en-US" sz="2800" dirty="0">
                <a:ea typeface="黑体" panose="02010609060101010101" pitchFamily="49" charset="-122"/>
              </a:rPr>
              <a:t>则有</a:t>
            </a: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zh-CN" altLang="en-US" sz="2800" dirty="0"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en-US" altLang="zh-CN" sz="2800" dirty="0">
              <a:ea typeface="黑体" panose="02010609060101010101" pitchFamily="49" charset="-122"/>
            </a:endParaRP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524542"/>
              </p:ext>
            </p:extLst>
          </p:nvPr>
        </p:nvGraphicFramePr>
        <p:xfrm>
          <a:off x="811340" y="1603375"/>
          <a:ext cx="56959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Equation" r:id="rId3" imgW="2514600" imgH="368280" progId="Equation.DSMT4">
                  <p:embed/>
                </p:oleObj>
              </mc:Choice>
              <mc:Fallback>
                <p:oleObj name="Equation" r:id="rId3" imgW="25146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340" y="1603375"/>
                        <a:ext cx="5695950" cy="8334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029598"/>
              </p:ext>
            </p:extLst>
          </p:nvPr>
        </p:nvGraphicFramePr>
        <p:xfrm>
          <a:off x="868907" y="2561432"/>
          <a:ext cx="37687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5" name="公式" r:id="rId5" imgW="1663700" imgH="381000" progId="Equation.3">
                  <p:embed/>
                </p:oleObj>
              </mc:Choice>
              <mc:Fallback>
                <p:oleObj name="公式" r:id="rId5" imgW="16637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907" y="2561432"/>
                        <a:ext cx="3768725" cy="8604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673496"/>
              </p:ext>
            </p:extLst>
          </p:nvPr>
        </p:nvGraphicFramePr>
        <p:xfrm>
          <a:off x="838798" y="3467894"/>
          <a:ext cx="7045325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公式" r:id="rId7" imgW="3111500" imgH="469900" progId="Equation.3">
                  <p:embed/>
                </p:oleObj>
              </mc:Choice>
              <mc:Fallback>
                <p:oleObj name="公式" r:id="rId7" imgW="3111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798" y="3467894"/>
                        <a:ext cx="7045325" cy="10620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965969"/>
              </p:ext>
            </p:extLst>
          </p:nvPr>
        </p:nvGraphicFramePr>
        <p:xfrm>
          <a:off x="868907" y="4907260"/>
          <a:ext cx="17240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7" name="公式" r:id="rId9" imgW="761669" imgH="368140" progId="Equation.3">
                  <p:embed/>
                </p:oleObj>
              </mc:Choice>
              <mc:Fallback>
                <p:oleObj name="公式" r:id="rId9" imgW="761669" imgH="3681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907" y="4907260"/>
                        <a:ext cx="1724025" cy="8334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10253798" y="1694861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2297" name="TextBox 7"/>
          <p:cNvSpPr txBox="1">
            <a:spLocks noChangeArrowheads="1"/>
          </p:cNvSpPr>
          <p:nvPr/>
        </p:nvSpPr>
        <p:spPr bwMode="auto">
          <a:xfrm>
            <a:off x="10253799" y="2599347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5.14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2298" name="TextBox 7"/>
          <p:cNvSpPr txBox="1">
            <a:spLocks noChangeArrowheads="1"/>
          </p:cNvSpPr>
          <p:nvPr/>
        </p:nvSpPr>
        <p:spPr bwMode="auto">
          <a:xfrm>
            <a:off x="10253798" y="3664086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5.15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2299" name="TextBox 7"/>
          <p:cNvSpPr txBox="1">
            <a:spLocks noChangeArrowheads="1"/>
          </p:cNvSpPr>
          <p:nvPr/>
        </p:nvSpPr>
        <p:spPr bwMode="auto">
          <a:xfrm>
            <a:off x="10253797" y="5213039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5.16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" name="矩形标注 1"/>
          <p:cNvSpPr>
            <a:spLocks noChangeArrowheads="1"/>
          </p:cNvSpPr>
          <p:nvPr/>
        </p:nvSpPr>
        <p:spPr bwMode="auto">
          <a:xfrm>
            <a:off x="5697361" y="2778741"/>
            <a:ext cx="2087563" cy="479425"/>
          </a:xfrm>
          <a:prstGeom prst="wedgeRectCallout">
            <a:avLst>
              <a:gd name="adj1" fmla="val -89671"/>
              <a:gd name="adj2" fmla="val -155625"/>
            </a:avLst>
          </a:prstGeom>
          <a:solidFill>
            <a:schemeClr val="tx1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0000FF"/>
                </a:solidFill>
                <a:ea typeface="隶书" panose="02010509060101010101" pitchFamily="49" charset="-122"/>
              </a:rPr>
              <a:t>粒子量子态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452291"/>
              </p:ext>
            </p:extLst>
          </p:nvPr>
        </p:nvGraphicFramePr>
        <p:xfrm>
          <a:off x="4974105" y="4848523"/>
          <a:ext cx="24145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" name="公式" r:id="rId11" imgW="1066337" imgH="393529" progId="Equation.3">
                  <p:embed/>
                </p:oleObj>
              </mc:Choice>
              <mc:Fallback>
                <p:oleObj name="公式" r:id="rId11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4105" y="4848523"/>
                        <a:ext cx="2414587" cy="8921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右弧形箭头 13"/>
          <p:cNvSpPr>
            <a:spLocks noChangeArrowheads="1"/>
          </p:cNvSpPr>
          <p:nvPr/>
        </p:nvSpPr>
        <p:spPr bwMode="auto">
          <a:xfrm rot="1833487">
            <a:off x="8121929" y="1250759"/>
            <a:ext cx="1509328" cy="4585887"/>
          </a:xfrm>
          <a:prstGeom prst="curvedLeftArrow">
            <a:avLst>
              <a:gd name="adj1" fmla="val 25001"/>
              <a:gd name="adj2" fmla="val 49982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122462"/>
              </p:ext>
            </p:extLst>
          </p:nvPr>
        </p:nvGraphicFramePr>
        <p:xfrm>
          <a:off x="8364673" y="3895067"/>
          <a:ext cx="17335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9" name="公式" r:id="rId13" imgW="1002865" imgH="457002" progId="Equation.3">
                  <p:embed/>
                </p:oleObj>
              </mc:Choice>
              <mc:Fallback>
                <p:oleObj name="公式" r:id="rId13" imgW="100286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4673" y="3895067"/>
                        <a:ext cx="1733550" cy="7874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39595"/>
              </p:ext>
            </p:extLst>
          </p:nvPr>
        </p:nvGraphicFramePr>
        <p:xfrm>
          <a:off x="6001114" y="704672"/>
          <a:ext cx="3125890" cy="638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0" name="Equation" r:id="rId15" imgW="1803240" imgH="368280" progId="Equation.DSMT4">
                  <p:embed/>
                </p:oleObj>
              </mc:Choice>
              <mc:Fallback>
                <p:oleObj name="Equation" r:id="rId15" imgW="18032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01114" y="704672"/>
                        <a:ext cx="3125890" cy="638386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2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7" grpId="0"/>
      <p:bldP spid="12298" grpId="0"/>
      <p:bldP spid="12299" grpId="0"/>
      <p:bldP spid="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67283" y="215107"/>
            <a:ext cx="3581400" cy="533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3600" b="1" dirty="0">
                <a:latin typeface="+mn-lt"/>
                <a:ea typeface="黑体" panose="02010609060101010101" pitchFamily="49" charset="-122"/>
              </a:rPr>
              <a:t>5.2.3 Q-</a:t>
            </a:r>
            <a:r>
              <a:rPr lang="zh-CN" altLang="en-US" sz="3600" b="1" dirty="0">
                <a:latin typeface="+mn-lt"/>
                <a:ea typeface="黑体" panose="02010609060101010101" pitchFamily="49" charset="-122"/>
              </a:rPr>
              <a:t>势函数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284" y="3068638"/>
            <a:ext cx="9791156" cy="5762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为方便运算，兹定义</a:t>
            </a: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Q</a:t>
            </a:r>
            <a:r>
              <a:rPr lang="zh-CN" altLang="en-US" sz="2400" b="1" dirty="0">
                <a:solidFill>
                  <a:schemeClr val="tx2"/>
                </a:solidFill>
                <a:ea typeface="黑体" panose="02010609060101010101" pitchFamily="49" charset="-122"/>
              </a:rPr>
              <a:t>势函数</a:t>
            </a:r>
            <a:r>
              <a:rPr lang="zh-CN" altLang="en-US" sz="2400" dirty="0">
                <a:ea typeface="黑体" panose="02010609060101010101" pitchFamily="49" charset="-122"/>
              </a:rPr>
              <a:t>或称</a:t>
            </a:r>
            <a:r>
              <a:rPr lang="zh-CN" altLang="en-US" sz="2400" b="1" dirty="0">
                <a:solidFill>
                  <a:schemeClr val="tx2"/>
                </a:solidFill>
                <a:ea typeface="黑体" panose="02010609060101010101" pitchFamily="49" charset="-122"/>
              </a:rPr>
              <a:t>巨势</a:t>
            </a:r>
            <a:r>
              <a:rPr lang="zh-CN" altLang="en-US" sz="2400" dirty="0">
                <a:ea typeface="黑体" panose="02010609060101010101" pitchFamily="49" charset="-122"/>
              </a:rPr>
              <a:t>：</a:t>
            </a:r>
          </a:p>
        </p:txBody>
      </p:sp>
      <p:graphicFrame>
        <p:nvGraphicFramePr>
          <p:cNvPr id="133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147823"/>
              </p:ext>
            </p:extLst>
          </p:nvPr>
        </p:nvGraphicFramePr>
        <p:xfrm>
          <a:off x="1210130" y="2209800"/>
          <a:ext cx="41989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6" name="Equation" r:id="rId3" imgW="1854200" imgH="368300" progId="Equation.3">
                  <p:embed/>
                </p:oleObj>
              </mc:Choice>
              <mc:Fallback>
                <p:oleObj name="Equation" r:id="rId3" imgW="18542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0130" y="2209800"/>
                        <a:ext cx="4198938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6248400" y="2209800"/>
          <a:ext cx="40274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7" name="Equation" r:id="rId5" imgW="1778000" imgH="368300" progId="Equation.3">
                  <p:embed/>
                </p:oleObj>
              </mc:Choice>
              <mc:Fallback>
                <p:oleObj name="Equation" r:id="rId5" imgW="17780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09800"/>
                        <a:ext cx="4027488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9"/>
          <p:cNvGraphicFramePr>
            <a:graphicFrameLocks noChangeAspect="1"/>
          </p:cNvGraphicFramePr>
          <p:nvPr/>
        </p:nvGraphicFramePr>
        <p:xfrm>
          <a:off x="2057401" y="3676650"/>
          <a:ext cx="52054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8" name="Equation" r:id="rId7" imgW="2298700" imgH="368300" progId="Equation.3">
                  <p:embed/>
                </p:oleObj>
              </mc:Choice>
              <mc:Fallback>
                <p:oleObj name="Equation" r:id="rId7" imgW="22987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3676650"/>
                        <a:ext cx="5205413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10"/>
          <p:cNvGraphicFramePr>
            <a:graphicFrameLocks noChangeAspect="1"/>
          </p:cNvGraphicFramePr>
          <p:nvPr/>
        </p:nvGraphicFramePr>
        <p:xfrm>
          <a:off x="2057401" y="4541838"/>
          <a:ext cx="50911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9" name="Equation" r:id="rId9" imgW="2247900" imgH="368300" progId="Equation.3">
                  <p:embed/>
                </p:oleObj>
              </mc:Choice>
              <mc:Fallback>
                <p:oleObj name="Equation" r:id="rId9" imgW="22479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4541838"/>
                        <a:ext cx="5091113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11"/>
          <p:cNvGraphicFramePr>
            <a:graphicFrameLocks noChangeAspect="1"/>
          </p:cNvGraphicFramePr>
          <p:nvPr/>
        </p:nvGraphicFramePr>
        <p:xfrm>
          <a:off x="2063750" y="5384800"/>
          <a:ext cx="53784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0" name="公式" r:id="rId11" imgW="2374900" imgH="228600" progId="Equation.3">
                  <p:embed/>
                </p:oleObj>
              </mc:Choice>
              <mc:Fallback>
                <p:oleObj name="公式" r:id="rId11" imgW="2374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5384800"/>
                        <a:ext cx="5378450" cy="5159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2"/>
          <p:cNvGraphicFramePr>
            <a:graphicFrameLocks noChangeAspect="1"/>
          </p:cNvGraphicFramePr>
          <p:nvPr/>
        </p:nvGraphicFramePr>
        <p:xfrm>
          <a:off x="6240463" y="1289050"/>
          <a:ext cx="3351212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1" name="Equation" r:id="rId13" imgW="1435100" imgH="393700" progId="Equation.3">
                  <p:embed/>
                </p:oleObj>
              </mc:Choice>
              <mc:Fallback>
                <p:oleObj name="Equation" r:id="rId13" imgW="1435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1289050"/>
                        <a:ext cx="3351212" cy="9159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038584"/>
              </p:ext>
            </p:extLst>
          </p:nvPr>
        </p:nvGraphicFramePr>
        <p:xfrm>
          <a:off x="1205369" y="1289050"/>
          <a:ext cx="34702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2" name="Equation" r:id="rId15" imgW="1485900" imgH="393700" progId="Equation.3">
                  <p:embed/>
                </p:oleObj>
              </mc:Choice>
              <mc:Fallback>
                <p:oleObj name="Equation" r:id="rId15" imgW="1485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369" y="1289050"/>
                        <a:ext cx="3470275" cy="9159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Box 7"/>
          <p:cNvSpPr txBox="1">
            <a:spLocks noChangeArrowheads="1"/>
          </p:cNvSpPr>
          <p:nvPr/>
        </p:nvSpPr>
        <p:spPr bwMode="auto">
          <a:xfrm>
            <a:off x="9048750" y="382428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5.17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3324" name="TextBox 7"/>
          <p:cNvSpPr txBox="1">
            <a:spLocks noChangeArrowheads="1"/>
          </p:cNvSpPr>
          <p:nvPr/>
        </p:nvSpPr>
        <p:spPr bwMode="auto">
          <a:xfrm>
            <a:off x="9051925" y="45450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5.18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3325" name="TextBox 7"/>
          <p:cNvSpPr txBox="1">
            <a:spLocks noChangeArrowheads="1"/>
          </p:cNvSpPr>
          <p:nvPr/>
        </p:nvSpPr>
        <p:spPr bwMode="auto">
          <a:xfrm>
            <a:off x="9018589" y="5487988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5.19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33549" y="765176"/>
            <a:ext cx="7581381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当采用能级表示时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，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 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须考虑简并度，可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有</a:t>
            </a:r>
          </a:p>
        </p:txBody>
      </p:sp>
      <p:cxnSp>
        <p:nvCxnSpPr>
          <p:cNvPr id="15375" name="直接连接符 2"/>
          <p:cNvCxnSpPr>
            <a:cxnSpLocks noChangeShapeType="1"/>
          </p:cNvCxnSpPr>
          <p:nvPr/>
        </p:nvCxnSpPr>
        <p:spPr bwMode="auto">
          <a:xfrm flipH="1">
            <a:off x="5806299" y="1340644"/>
            <a:ext cx="4762" cy="1655762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7391401" y="3068638"/>
          <a:ext cx="11922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3" name="公式" r:id="rId17" imgW="558558" imgH="203112" progId="Equation.3">
                  <p:embed/>
                </p:oleObj>
              </mc:Choice>
              <mc:Fallback>
                <p:oleObj name="公式" r:id="rId17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3068638"/>
                        <a:ext cx="1192213" cy="4318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4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23" grpId="0"/>
      <p:bldP spid="13324" grpId="0"/>
      <p:bldP spid="133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45" y="370681"/>
            <a:ext cx="8713788" cy="747713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>
                <a:ea typeface="黑体" panose="02010609060101010101" pitchFamily="49" charset="-122"/>
              </a:rPr>
              <a:t>则由</a:t>
            </a:r>
            <a:r>
              <a:rPr lang="en-US" altLang="zh-CN" sz="2400">
                <a:ea typeface="黑体" panose="02010609060101010101" pitchFamily="49" charset="-122"/>
              </a:rPr>
              <a:t>Q</a:t>
            </a:r>
            <a:r>
              <a:rPr lang="zh-CN" altLang="en-US" sz="2400">
                <a:ea typeface="黑体" panose="02010609060101010101" pitchFamily="49" charset="-122"/>
              </a:rPr>
              <a:t>势函数表示的离域子体系状态性质平均可分别导出如下：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279651" y="1125538"/>
          <a:ext cx="379571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6" name="公式" r:id="rId3" imgW="1676400" imgH="457200" progId="Equation.3">
                  <p:embed/>
                </p:oleObj>
              </mc:Choice>
              <mc:Fallback>
                <p:oleObj name="公式" r:id="rId3" imgW="167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1125538"/>
                        <a:ext cx="3795713" cy="10334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341563" y="3932239"/>
          <a:ext cx="324961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公式" r:id="rId5" imgW="1435100" imgH="228600" progId="Equation.3">
                  <p:embed/>
                </p:oleObj>
              </mc:Choice>
              <mc:Fallback>
                <p:oleObj name="公式" r:id="rId5" imgW="1435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3932239"/>
                        <a:ext cx="3249612" cy="5159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351088" y="4508501"/>
          <a:ext cx="195421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8" name="公式" r:id="rId7" imgW="863225" imgH="215806" progId="Equation.3">
                  <p:embed/>
                </p:oleObj>
              </mc:Choice>
              <mc:Fallback>
                <p:oleObj name="公式" r:id="rId7" imgW="86322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508501"/>
                        <a:ext cx="1954212" cy="4873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8832850" y="141128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8759825" y="25638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8759825" y="32115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8759825" y="3860801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8759825" y="4665663"/>
            <a:ext cx="10810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328864" y="2192338"/>
          <a:ext cx="3767137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" name="公式" r:id="rId9" imgW="1663700" imgH="482600" progId="Equation.3">
                  <p:embed/>
                </p:oleObj>
              </mc:Choice>
              <mc:Fallback>
                <p:oleObj name="公式" r:id="rId9" imgW="1663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4" y="2192338"/>
                        <a:ext cx="3767137" cy="1092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2351088" y="3378200"/>
          <a:ext cx="25892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0" name="公式" r:id="rId11" imgW="1143000" imgH="215900" progId="Equation.3">
                  <p:embed/>
                </p:oleObj>
              </mc:Choice>
              <mc:Fallback>
                <p:oleObj name="公式" r:id="rId11" imgW="1143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378200"/>
                        <a:ext cx="2589212" cy="4889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309814" y="5084764"/>
          <a:ext cx="14684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1" name="公式" r:id="rId13" imgW="647419" imgH="203112" progId="Equation.3">
                  <p:embed/>
                </p:oleObj>
              </mc:Choice>
              <mc:Fallback>
                <p:oleObj name="公式" r:id="rId13" imgW="64741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4" y="5084764"/>
                        <a:ext cx="1468437" cy="460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8759825" y="5197475"/>
            <a:ext cx="10810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6826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5" grpId="0"/>
      <p:bldP spid="14346" grpId="0"/>
      <p:bldP spid="14347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7"/>
          <p:cNvGraphicFramePr>
            <a:graphicFrameLocks noChangeAspect="1"/>
          </p:cNvGraphicFramePr>
          <p:nvPr/>
        </p:nvGraphicFramePr>
        <p:xfrm>
          <a:off x="1885950" y="4267200"/>
          <a:ext cx="35623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1" name="公式" r:id="rId3" imgW="1752600" imgH="381000" progId="Equation.3">
                  <p:embed/>
                </p:oleObj>
              </mc:Choice>
              <mc:Fallback>
                <p:oleObj name="公式" r:id="rId3" imgW="17526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4267200"/>
                        <a:ext cx="3562350" cy="7762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714" y="366714"/>
            <a:ext cx="5410200" cy="685800"/>
          </a:xfrm>
          <a:solidFill>
            <a:srgbClr val="CCFFCC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l" eaLnBrk="1" hangingPunct="1">
              <a:defRPr/>
            </a:pPr>
            <a:r>
              <a:rPr lang="en-US" altLang="zh-CN" sz="3600" b="1" i="1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5.3 B-E</a:t>
            </a:r>
            <a:r>
              <a:rPr lang="zh-CN" altLang="en-US" sz="3600" b="1" i="1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气体的一般特性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686" y="1309687"/>
            <a:ext cx="11560628" cy="15843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600" dirty="0">
                <a:ea typeface="黑体" panose="02010609060101010101" pitchFamily="49" charset="-122"/>
              </a:rPr>
              <a:t>典型的</a:t>
            </a:r>
            <a:r>
              <a:rPr lang="en-US" altLang="zh-CN" sz="2600" dirty="0">
                <a:ea typeface="黑体" panose="02010609060101010101" pitchFamily="49" charset="-122"/>
              </a:rPr>
              <a:t>B-E</a:t>
            </a:r>
            <a:r>
              <a:rPr lang="zh-CN" altLang="en-US" sz="2600" dirty="0">
                <a:ea typeface="黑体" panose="02010609060101010101" pitchFamily="49" charset="-122"/>
              </a:rPr>
              <a:t>气体如</a:t>
            </a:r>
            <a:r>
              <a:rPr lang="en-US" altLang="zh-CN" sz="2600" dirty="0">
                <a:ea typeface="黑体" panose="02010609060101010101" pitchFamily="49" charset="-122"/>
              </a:rPr>
              <a:t>He</a:t>
            </a:r>
            <a:r>
              <a:rPr lang="en-US" altLang="zh-CN" sz="2600" baseline="30000" dirty="0">
                <a:ea typeface="黑体" panose="02010609060101010101" pitchFamily="49" charset="-122"/>
              </a:rPr>
              <a:t>4</a:t>
            </a:r>
            <a:r>
              <a:rPr lang="zh-CN" altLang="en-US" sz="2600" dirty="0">
                <a:ea typeface="黑体" panose="02010609060101010101" pitchFamily="49" charset="-122"/>
              </a:rPr>
              <a:t>，其低温相变最受瞩目，即发生</a:t>
            </a: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</a:rPr>
              <a:t>爱因斯坦凝聚</a:t>
            </a:r>
            <a:r>
              <a:rPr lang="zh-CN" altLang="en-US" sz="2600" dirty="0">
                <a:ea typeface="黑体" panose="02010609060101010101" pitchFamily="49" charset="-122"/>
              </a:rPr>
              <a:t>，这是</a:t>
            </a:r>
            <a:r>
              <a:rPr lang="en-US" altLang="zh-CN" sz="2600" dirty="0">
                <a:ea typeface="黑体" panose="02010609060101010101" pitchFamily="49" charset="-122"/>
              </a:rPr>
              <a:t>B-E</a:t>
            </a:r>
            <a:r>
              <a:rPr lang="zh-CN" altLang="en-US" sz="2600" dirty="0">
                <a:ea typeface="黑体" panose="02010609060101010101" pitchFamily="49" charset="-122"/>
              </a:rPr>
              <a:t>气体的一个重要性质，出现液氦</a:t>
            </a:r>
            <a:r>
              <a:rPr lang="en-US" altLang="zh-CN" sz="2600" dirty="0">
                <a:ea typeface="黑体" panose="02010609060101010101" pitchFamily="49" charset="-122"/>
              </a:rPr>
              <a:t>(He</a:t>
            </a:r>
            <a:r>
              <a:rPr lang="en-US" altLang="zh-CN" sz="2600" baseline="30000" dirty="0">
                <a:ea typeface="黑体" panose="02010609060101010101" pitchFamily="49" charset="-122"/>
              </a:rPr>
              <a:t>4</a:t>
            </a:r>
            <a:r>
              <a:rPr lang="en-US" altLang="zh-CN" sz="2600" dirty="0">
                <a:ea typeface="黑体" panose="02010609060101010101" pitchFamily="49" charset="-122"/>
              </a:rPr>
              <a:t>)</a:t>
            </a:r>
            <a:r>
              <a:rPr lang="zh-CN" altLang="en-US" sz="2600" dirty="0">
                <a:ea typeface="黑体" panose="02010609060101010101" pitchFamily="49" charset="-122"/>
              </a:rPr>
              <a:t>相变凝聚时的</a:t>
            </a:r>
            <a:r>
              <a:rPr lang="zh-CN" altLang="en-US" sz="26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600" dirty="0">
                <a:ea typeface="黑体" panose="02010609060101010101" pitchFamily="49" charset="-122"/>
                <a:sym typeface="Symbol" panose="05050102010706020507" pitchFamily="18" charset="2"/>
              </a:rPr>
              <a:t>点。</a:t>
            </a:r>
          </a:p>
        </p:txBody>
      </p:sp>
      <p:graphicFrame>
        <p:nvGraphicFramePr>
          <p:cNvPr id="174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374612"/>
              </p:ext>
            </p:extLst>
          </p:nvPr>
        </p:nvGraphicFramePr>
        <p:xfrm>
          <a:off x="5806645" y="5313363"/>
          <a:ext cx="35766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Equation" r:id="rId5" imgW="1777229" imgH="393529" progId="Equation.3">
                  <p:embed/>
                </p:oleObj>
              </mc:Choice>
              <mc:Fallback>
                <p:oleObj name="Equation" r:id="rId5" imgW="17772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6645" y="5313363"/>
                        <a:ext cx="3576637" cy="792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9478964" y="4221163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5.26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9538200" y="5478464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5.27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8822" y="5148264"/>
            <a:ext cx="11345091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借助经典统计，三维平动的</a:t>
            </a:r>
            <a:r>
              <a:rPr lang="zh-CN" altLang="en-US" sz="26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</a:t>
            </a:r>
            <a:r>
              <a:rPr lang="en-US" altLang="zh-CN" sz="26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()</a:t>
            </a:r>
            <a:r>
              <a:rPr lang="en-US" altLang="zh-CN" sz="2600" b="1" i="1" kern="0" dirty="0">
                <a:solidFill>
                  <a:srgbClr val="FFFF00"/>
                </a:solidFill>
                <a:ea typeface="黑体" pitchFamily="49" charset="-122"/>
              </a:rPr>
              <a:t>d</a:t>
            </a:r>
            <a:r>
              <a:rPr lang="en-US" altLang="zh-CN" sz="26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</a:t>
            </a: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为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15686" y="2636838"/>
            <a:ext cx="1156062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6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5.3.1  Q</a:t>
            </a:r>
            <a:r>
              <a:rPr lang="en-US" altLang="zh-CN" sz="26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B-E</a:t>
            </a:r>
            <a:r>
              <a:rPr lang="zh-CN" altLang="en-US" sz="26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计算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600" b="1" kern="0" dirty="0">
                <a:solidFill>
                  <a:srgbClr val="FFFF00"/>
                </a:solidFill>
                <a:ea typeface="黑体" pitchFamily="49" charset="-122"/>
              </a:rPr>
              <a:t>    </a:t>
            </a: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对量子气体，一般简单地假定其粒子运动只有平动一项，且平动能变化被认为是连续的。故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448300" y="4283076"/>
          <a:ext cx="38163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公式" r:id="rId7" imgW="1714500" imgH="330200" progId="Equation.3">
                  <p:embed/>
                </p:oleObj>
              </mc:Choice>
              <mc:Fallback>
                <p:oleObj name="公式" r:id="rId7" imgW="17145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283076"/>
                        <a:ext cx="3816350" cy="7350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67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6" y="1009651"/>
            <a:ext cx="6664325" cy="576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即有</a:t>
            </a: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2952751" y="115888"/>
          <a:ext cx="47275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4" name="公式" r:id="rId3" imgW="2527300" imgH="444500" progId="Equation.3">
                  <p:embed/>
                </p:oleObj>
              </mc:Choice>
              <mc:Fallback>
                <p:oleObj name="公式" r:id="rId3" imgW="25273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1" y="115888"/>
                        <a:ext cx="4727575" cy="8318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2927350" y="981075"/>
          <a:ext cx="3162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Equation" r:id="rId5" imgW="1624895" imgH="444307" progId="Equation.3">
                  <p:embed/>
                </p:oleObj>
              </mc:Choice>
              <mc:Fallback>
                <p:oleObj name="Equation" r:id="rId5" imgW="162489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981075"/>
                        <a:ext cx="3162300" cy="8636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2135189" y="1916114"/>
          <a:ext cx="54943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6" name="公式" r:id="rId7" imgW="2832100" imgH="482600" progId="Equation.3">
                  <p:embed/>
                </p:oleObj>
              </mc:Choice>
              <mc:Fallback>
                <p:oleObj name="公式" r:id="rId7" imgW="2832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1916114"/>
                        <a:ext cx="5494337" cy="936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7"/>
          <p:cNvGraphicFramePr>
            <a:graphicFrameLocks noChangeAspect="1"/>
          </p:cNvGraphicFramePr>
          <p:nvPr/>
        </p:nvGraphicFramePr>
        <p:xfrm>
          <a:off x="2135188" y="2924175"/>
          <a:ext cx="643255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7" name="公式" r:id="rId9" imgW="3073400" imgH="469900" progId="Equation.3">
                  <p:embed/>
                </p:oleObj>
              </mc:Choice>
              <mc:Fallback>
                <p:oleObj name="公式" r:id="rId9" imgW="3073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924175"/>
                        <a:ext cx="6432550" cy="9858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8"/>
          <p:cNvGraphicFramePr>
            <a:graphicFrameLocks noChangeAspect="1"/>
          </p:cNvGraphicFramePr>
          <p:nvPr/>
        </p:nvGraphicFramePr>
        <p:xfrm>
          <a:off x="2171700" y="4005264"/>
          <a:ext cx="5418138" cy="187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8" name="公式" r:id="rId11" imgW="2717800" imgH="939800" progId="Equation.3">
                  <p:embed/>
                </p:oleObj>
              </mc:Choice>
              <mc:Fallback>
                <p:oleObj name="公式" r:id="rId11" imgW="27178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005264"/>
                        <a:ext cx="5418138" cy="18748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对象 1"/>
          <p:cNvGraphicFramePr>
            <a:graphicFrameLocks noChangeAspect="1"/>
          </p:cNvGraphicFramePr>
          <p:nvPr/>
        </p:nvGraphicFramePr>
        <p:xfrm>
          <a:off x="7716838" y="4005263"/>
          <a:ext cx="23050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9" name="公式" r:id="rId13" imgW="1015559" imgH="444307" progId="Equation.3">
                  <p:embed/>
                </p:oleObj>
              </mc:Choice>
              <mc:Fallback>
                <p:oleObj name="公式" r:id="rId13" imgW="101555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6838" y="4005263"/>
                        <a:ext cx="2305050" cy="10080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接箭头连接符 3"/>
          <p:cNvCxnSpPr/>
          <p:nvPr/>
        </p:nvCxnSpPr>
        <p:spPr bwMode="auto">
          <a:xfrm flipH="1">
            <a:off x="7285038" y="4797426"/>
            <a:ext cx="647700" cy="5048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2" name="TextBox 7"/>
          <p:cNvSpPr txBox="1">
            <a:spLocks noChangeArrowheads="1"/>
          </p:cNvSpPr>
          <p:nvPr/>
        </p:nvSpPr>
        <p:spPr bwMode="auto">
          <a:xfrm>
            <a:off x="9264650" y="33337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5.28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8443" name="TextBox 7"/>
          <p:cNvSpPr txBox="1">
            <a:spLocks noChangeArrowheads="1"/>
          </p:cNvSpPr>
          <p:nvPr/>
        </p:nvSpPr>
        <p:spPr bwMode="auto">
          <a:xfrm>
            <a:off x="9264650" y="1125539"/>
            <a:ext cx="1081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8444" name="TextBox 7"/>
          <p:cNvSpPr txBox="1">
            <a:spLocks noChangeArrowheads="1"/>
          </p:cNvSpPr>
          <p:nvPr/>
        </p:nvSpPr>
        <p:spPr bwMode="auto">
          <a:xfrm>
            <a:off x="9247189" y="2060576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8445" name="TextBox 7"/>
          <p:cNvSpPr txBox="1">
            <a:spLocks noChangeArrowheads="1"/>
          </p:cNvSpPr>
          <p:nvPr/>
        </p:nvSpPr>
        <p:spPr bwMode="auto">
          <a:xfrm>
            <a:off x="9191625" y="314166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8446" name="TextBox 7"/>
          <p:cNvSpPr txBox="1">
            <a:spLocks noChangeArrowheads="1"/>
          </p:cNvSpPr>
          <p:nvPr/>
        </p:nvSpPr>
        <p:spPr bwMode="auto">
          <a:xfrm>
            <a:off x="8940800" y="543718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46410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5" grpId="0"/>
      <p:bldP spid="184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168" y="2192336"/>
            <a:ext cx="6999287" cy="676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800" dirty="0">
                <a:ea typeface="黑体" panose="02010609060101010101" pitchFamily="49" charset="-122"/>
              </a:rPr>
              <a:t>可进一步推得</a:t>
            </a:r>
            <a:r>
              <a:rPr lang="en-US" altLang="zh-CN" sz="2800" dirty="0">
                <a:ea typeface="黑体" panose="02010609060101010101" pitchFamily="49" charset="-122"/>
              </a:rPr>
              <a:t>B—E</a:t>
            </a:r>
            <a:r>
              <a:rPr lang="zh-CN" altLang="en-US" sz="2800" dirty="0">
                <a:ea typeface="黑体" panose="02010609060101010101" pitchFamily="49" charset="-122"/>
              </a:rPr>
              <a:t>气体的各主要状态性质：</a:t>
            </a:r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3815"/>
              </p:ext>
            </p:extLst>
          </p:nvPr>
        </p:nvGraphicFramePr>
        <p:xfrm>
          <a:off x="1007462" y="87312"/>
          <a:ext cx="4964112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" name="公式" r:id="rId3" imgW="2984400" imgH="939600" progId="Equation.3">
                  <p:embed/>
                </p:oleObj>
              </mc:Choice>
              <mc:Fallback>
                <p:oleObj name="公式" r:id="rId3" imgW="29844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7462" y="87312"/>
                        <a:ext cx="4964112" cy="15589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023413"/>
              </p:ext>
            </p:extLst>
          </p:nvPr>
        </p:nvGraphicFramePr>
        <p:xfrm>
          <a:off x="1007462" y="1659731"/>
          <a:ext cx="52578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9" name="Equation" r:id="rId5" imgW="2603500" imgH="241300" progId="Equation.3">
                  <p:embed/>
                </p:oleObj>
              </mc:Choice>
              <mc:Fallback>
                <p:oleObj name="Equation" r:id="rId5" imgW="2603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7462" y="1659731"/>
                        <a:ext cx="5257800" cy="4873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794210"/>
              </p:ext>
            </p:extLst>
          </p:nvPr>
        </p:nvGraphicFramePr>
        <p:xfrm>
          <a:off x="967555" y="3646488"/>
          <a:ext cx="6799263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0" name="Equation" r:id="rId7" imgW="3340100" imgH="1308100" progId="Equation.DSMT4">
                  <p:embed/>
                </p:oleObj>
              </mc:Choice>
              <mc:Fallback>
                <p:oleObj name="Equation" r:id="rId7" imgW="3340100" imgH="1308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555" y="3646488"/>
                        <a:ext cx="6799263" cy="26638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9264650" y="4048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9264650" y="1672431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5" name="TextBox 8"/>
          <p:cNvSpPr txBox="1">
            <a:spLocks noChangeArrowheads="1"/>
          </p:cNvSpPr>
          <p:nvPr/>
        </p:nvSpPr>
        <p:spPr bwMode="auto">
          <a:xfrm>
            <a:off x="9264649" y="291107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5.36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6" name="TextBox 9"/>
          <p:cNvSpPr txBox="1">
            <a:spLocks noChangeArrowheads="1"/>
          </p:cNvSpPr>
          <p:nvPr/>
        </p:nvSpPr>
        <p:spPr bwMode="auto">
          <a:xfrm>
            <a:off x="9338169" y="3942769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5.37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7" name="TextBox 10"/>
          <p:cNvSpPr txBox="1">
            <a:spLocks noChangeArrowheads="1"/>
          </p:cNvSpPr>
          <p:nvPr/>
        </p:nvSpPr>
        <p:spPr bwMode="auto">
          <a:xfrm>
            <a:off x="9409113" y="4743479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5.38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8" name="TextBox 11"/>
          <p:cNvSpPr txBox="1">
            <a:spLocks noChangeArrowheads="1"/>
          </p:cNvSpPr>
          <p:nvPr/>
        </p:nvSpPr>
        <p:spPr bwMode="auto">
          <a:xfrm>
            <a:off x="9440646" y="5687740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5.39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9469" name="TextBox 7"/>
          <p:cNvSpPr txBox="1">
            <a:spLocks noChangeArrowheads="1"/>
          </p:cNvSpPr>
          <p:nvPr/>
        </p:nvSpPr>
        <p:spPr bwMode="auto">
          <a:xfrm>
            <a:off x="9264650" y="1125539"/>
            <a:ext cx="1081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3839"/>
              </p:ext>
            </p:extLst>
          </p:nvPr>
        </p:nvGraphicFramePr>
        <p:xfrm>
          <a:off x="9878712" y="2155643"/>
          <a:ext cx="18700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公式" r:id="rId9" imgW="1257120" imgH="279360" progId="Equation.3">
                  <p:embed/>
                </p:oleObj>
              </mc:Choice>
              <mc:Fallback>
                <p:oleObj name="公式" r:id="rId9" imgW="12571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8712" y="2155643"/>
                        <a:ext cx="1870075" cy="4159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967555" y="2721827"/>
                <a:ext cx="7768357" cy="832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acc>
                        </m:e>
                        <m:sub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zh-CN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zh-CN" altLang="en-US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zh-CN" altLang="en-US" sz="220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CN" sz="2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altLang="zh-CN" sz="220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altLang="zh-CN" sz="2200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zh-CN" altLang="en-US" sz="2200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𝑘𝑇</m:t>
                      </m:r>
                      <m:sSub>
                        <m:sSub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̅"/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altLang="zh-CN" sz="22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𝑘𝑇</m:t>
                      </m:r>
                      <m:f>
                        <m:fPr>
                          <m:ctrlPr>
                            <a:rPr lang="en-US" altLang="zh-CN" sz="2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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CN" altLang="en-US" sz="22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555" y="2721827"/>
                <a:ext cx="7768357" cy="8326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967555" y="5512469"/>
                <a:ext cx="5550601" cy="70493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20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acc>
                        </m:e>
                        <m:sub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sSub>
                        <m:sSubPr>
                          <m:ctrlP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acc>
                            <m:accPr>
                              <m:chr m:val="̅"/>
                              <m:ctrlPr>
                                <a:rPr lang="en-US" altLang="zh-CN" sz="22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  <m:sub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zh-CN" altLang="en-US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acc>
                        <m:accPr>
                          <m:chr m:val="̅"/>
                          <m:ctrlP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2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zh-CN" sz="22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altLang="zh-CN" sz="22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𝑘𝑇</m:t>
                      </m:r>
                      <m:f>
                        <m:fPr>
                          <m:ctrlPr>
                            <a:rPr lang="en-US" altLang="zh-CN" sz="22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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2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CN" altLang="en-US" sz="22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555" y="5512469"/>
                <a:ext cx="5550601" cy="70493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29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  <p:bldP spid="19464" grpId="0"/>
      <p:bldP spid="19465" grpId="0"/>
      <p:bldP spid="19466" grpId="0"/>
      <p:bldP spid="19467" grpId="0"/>
      <p:bldP spid="19468" grpId="0"/>
      <p:bldP spid="2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509" y="381001"/>
            <a:ext cx="11521440" cy="61222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sz="2400" dirty="0">
                <a:ea typeface="黑体" panose="02010609060101010101" pitchFamily="49" charset="-122"/>
              </a:rPr>
              <a:t>上述</a:t>
            </a:r>
            <a:r>
              <a:rPr lang="en-US" altLang="zh-CN" sz="2400" dirty="0"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ea typeface="黑体" panose="02010609060101010101" pitchFamily="49" charset="-122"/>
              </a:rPr>
              <a:t>气体状态函数平均的统计表达式与</a:t>
            </a:r>
            <a:r>
              <a:rPr lang="en-US" altLang="zh-CN" sz="2400" dirty="0">
                <a:ea typeface="黑体" panose="02010609060101010101" pitchFamily="49" charset="-122"/>
              </a:rPr>
              <a:t>M-B</a:t>
            </a:r>
            <a:r>
              <a:rPr lang="zh-CN" altLang="en-US" sz="2400" dirty="0">
                <a:ea typeface="黑体" panose="02010609060101010101" pitchFamily="49" charset="-122"/>
              </a:rPr>
              <a:t>气体存在一定的差别。</a:t>
            </a:r>
            <a:endParaRPr lang="en-US" altLang="zh-CN" sz="2400" dirty="0">
              <a:ea typeface="黑体" panose="02010609060101010101" pitchFamily="49" charset="-122"/>
            </a:endParaRPr>
          </a:p>
        </p:txBody>
      </p:sp>
      <p:graphicFrame>
        <p:nvGraphicFramePr>
          <p:cNvPr id="2048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215910"/>
              </p:ext>
            </p:extLst>
          </p:nvPr>
        </p:nvGraphicFramePr>
        <p:xfrm>
          <a:off x="1788512" y="2188370"/>
          <a:ext cx="46910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3" imgW="2247900" imgH="241300" progId="Equation.3">
                  <p:embed/>
                </p:oleObj>
              </mc:Choice>
              <mc:Fallback>
                <p:oleObj name="Equation" r:id="rId3" imgW="2247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8512" y="2188370"/>
                        <a:ext cx="4691063" cy="5048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13628"/>
              </p:ext>
            </p:extLst>
          </p:nvPr>
        </p:nvGraphicFramePr>
        <p:xfrm>
          <a:off x="6738885" y="2243138"/>
          <a:ext cx="27400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公式" r:id="rId5" imgW="1358310" imgH="215806" progId="Equation.3">
                  <p:embed/>
                </p:oleObj>
              </mc:Choice>
              <mc:Fallback>
                <p:oleObj name="公式" r:id="rId5" imgW="135831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885" y="2243138"/>
                        <a:ext cx="2740025" cy="4365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27189"/>
              </p:ext>
            </p:extLst>
          </p:nvPr>
        </p:nvGraphicFramePr>
        <p:xfrm>
          <a:off x="2041744" y="4523581"/>
          <a:ext cx="508158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7" imgW="2959100" imgH="838200" progId="Equation.3">
                  <p:embed/>
                </p:oleObj>
              </mc:Choice>
              <mc:Fallback>
                <p:oleObj name="Equation" r:id="rId7" imgW="29591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744" y="4523581"/>
                        <a:ext cx="5081588" cy="14398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9299575" y="573246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3509" y="1170782"/>
            <a:ext cx="11521440" cy="105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在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&lt;&lt;1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时，近似有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R(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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,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R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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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,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及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R(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)/ R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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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1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;  B-E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气体的状态性质就全都恢复出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M-B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气体的面目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,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endParaRPr lang="en-US" altLang="zh-CN" sz="2400" kern="0" dirty="0">
              <a:solidFill>
                <a:srgbClr val="FFFFFF"/>
              </a:solidFill>
              <a:ea typeface="黑体" panose="02010609060101010101" pitchFamily="49" charset="-122"/>
              <a:sym typeface="Symbol" pitchFamily="18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35280" y="2911722"/>
            <a:ext cx="1152144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倘若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B-E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气体的量子效应开始明显甚至特别突出，则其诸多热力学性质与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M-B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气体相比，究竟有多大的差异呢？</a:t>
            </a:r>
            <a:endParaRPr lang="en-US" altLang="zh-CN" sz="2400" kern="0" dirty="0">
              <a:solidFill>
                <a:srgbClr val="FFFFFF"/>
              </a:solidFill>
              <a:ea typeface="黑体" panose="02010609060101010101" pitchFamily="49" charset="-122"/>
              <a:sym typeface="Symbol" pitchFamily="18" charset="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这显然牵涉到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R(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)/ R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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的估算。令</a:t>
            </a:r>
            <a:r>
              <a:rPr lang="zh-CN" altLang="en-US" sz="2400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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=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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,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则可解出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CN" sz="2400" kern="0" dirty="0">
              <a:solidFill>
                <a:srgbClr val="FFFFFF"/>
              </a:solidFill>
              <a:ea typeface="黑体" panose="02010609060101010101" pitchFamily="49" charset="-122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819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7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6324600" cy="685800"/>
          </a:xfrm>
        </p:spPr>
        <p:txBody>
          <a:bodyPr/>
          <a:lstStyle/>
          <a:p>
            <a:pPr eaLnBrk="1" hangingPunct="1"/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第五章 量子气体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978" y="908050"/>
            <a:ext cx="11586754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此前关于离域子体系的讨论均默认粒子能量服从玻尔兹曼分布律，即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endParaRPr lang="en-US" altLang="zh-CN" sz="24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离域子体系事实上被分为两类：</a:t>
            </a:r>
            <a:r>
              <a:rPr lang="zh-CN" altLang="en-US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波函数对称的玻色子和波函数反对称的费米子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它们分别遵从不同的统计分布律，经典的</a:t>
            </a:r>
            <a:r>
              <a:rPr lang="en-US" altLang="zh-CN" sz="2400" i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M-B</a:t>
            </a:r>
            <a:r>
              <a:rPr lang="zh-CN" altLang="en-US" sz="2400" i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恰恰就是</a:t>
            </a:r>
            <a:r>
              <a:rPr lang="en-US" altLang="zh-CN" sz="24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en-US" altLang="zh-CN" sz="24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F-D</a:t>
            </a:r>
            <a:r>
              <a:rPr lang="zh-CN" altLang="en-US" sz="2400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的极限形式：</a:t>
            </a:r>
            <a:r>
              <a:rPr lang="zh-CN" altLang="en-US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只有在足够高温、低密度和粒子质量较大的条件下，</a:t>
            </a:r>
            <a:r>
              <a:rPr lang="en-US" altLang="zh-CN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M-B</a:t>
            </a:r>
            <a:r>
              <a:rPr lang="zh-CN" altLang="en-US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分布才能代替</a:t>
            </a:r>
            <a:r>
              <a:rPr lang="en-US" altLang="zh-CN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分布或</a:t>
            </a:r>
            <a:r>
              <a:rPr lang="en-US" altLang="zh-CN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F-D</a:t>
            </a:r>
            <a:r>
              <a:rPr lang="zh-CN" altLang="en-US" sz="24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本章将采用巨正则系综推导两类量子气体的分布函数及其性质，并比较三种分布律之间的异同。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902742"/>
              </p:ext>
            </p:extLst>
          </p:nvPr>
        </p:nvGraphicFramePr>
        <p:xfrm>
          <a:off x="3829050" y="1543458"/>
          <a:ext cx="34083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公式" r:id="rId3" imgW="1727200" imgH="431800" progId="Equation.3">
                  <p:embed/>
                </p:oleObj>
              </mc:Choice>
              <mc:Fallback>
                <p:oleObj name="公式" r:id="rId3" imgW="172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1543458"/>
                        <a:ext cx="3408363" cy="8509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8975724" y="1679576"/>
            <a:ext cx="208851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5.1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3647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939" y="711994"/>
            <a:ext cx="2592388" cy="7223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>
                <a:ea typeface="黑体" panose="02010609060101010101" pitchFamily="49" charset="-122"/>
              </a:rPr>
              <a:t>于是有</a:t>
            </a:r>
          </a:p>
        </p:txBody>
      </p:sp>
      <p:graphicFrame>
        <p:nvGraphicFramePr>
          <p:cNvPr id="2150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124650"/>
              </p:ext>
            </p:extLst>
          </p:nvPr>
        </p:nvGraphicFramePr>
        <p:xfrm>
          <a:off x="1420498" y="143159"/>
          <a:ext cx="6045200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Equation" r:id="rId3" imgW="3340100" imgH="1295400" progId="Equation.3">
                  <p:embed/>
                </p:oleObj>
              </mc:Choice>
              <mc:Fallback>
                <p:oleObj name="Equation" r:id="rId3" imgW="3340100" imgH="129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498" y="143159"/>
                        <a:ext cx="6045200" cy="23479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969684"/>
              </p:ext>
            </p:extLst>
          </p:nvPr>
        </p:nvGraphicFramePr>
        <p:xfrm>
          <a:off x="1452268" y="3113041"/>
          <a:ext cx="69548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5" imgW="3492500" imgH="393700" progId="Equation.3">
                  <p:embed/>
                </p:oleObj>
              </mc:Choice>
              <mc:Fallback>
                <p:oleObj name="Equation" r:id="rId5" imgW="3492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268" y="3113041"/>
                        <a:ext cx="6954838" cy="7858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9480550" y="4048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9478964" y="981076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9409114" y="1916113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9939" y="4120020"/>
            <a:ext cx="11495313" cy="179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在同一温度下，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气体的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U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和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S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较之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M-B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气体都显得小些，且随的</a:t>
            </a:r>
            <a:r>
              <a:rPr lang="zh-CN" altLang="en-US" sz="2400" b="1" dirty="0">
                <a:solidFill>
                  <a:srgbClr val="FFFF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增大而愈甚。</a:t>
            </a:r>
            <a:endParaRPr lang="en-US" altLang="zh-CN" sz="2400" dirty="0">
              <a:solidFill>
                <a:srgbClr val="FFFFFF"/>
              </a:solidFill>
              <a:ea typeface="黑体" panose="02010609060101010101" pitchFamily="49" charset="-122"/>
            </a:endParaRPr>
          </a:p>
          <a:p>
            <a:pPr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不过，在寻常条件下，一般气体的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值大多很小。故实际产生的量子效应并不明显，甚至可忽略。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2400" dirty="0">
              <a:solidFill>
                <a:srgbClr val="FFFFFF"/>
              </a:solidFill>
              <a:ea typeface="黑体" panose="02010609060101010101" pitchFamily="49" charset="-12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2098" y="2584820"/>
            <a:ext cx="8382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对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M—B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气体则有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1420498" y="1692807"/>
                <a:ext cx="6045200" cy="72795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CN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zh-CN" altLang="en-US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solidFill>
                                            <a:schemeClr val="bg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zh-CN" altLang="en-US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NK</m:t>
                      </m:r>
                      <m:r>
                        <a:rPr lang="en-US" altLang="zh-CN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[1−0.1768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+</m:t>
                          </m:r>
                          <m:r>
                            <a:rPr lang="en-US" altLang="zh-CN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𝑇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𝜕</m:t>
                                  </m:r>
                                  <m:r>
                                    <a:rPr lang="zh-CN" altLang="en-US" i="1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</m:t>
                                  </m:r>
                                </m:num>
                                <m:den>
                                  <m:r>
                                    <a:rPr lang="zh-CN" altLang="en-US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𝜕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altLang="zh-CN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−…</m:t>
                      </m:r>
                      <m:r>
                        <a:rPr lang="en-US" altLang="zh-CN" b="0" i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498" y="1692807"/>
                <a:ext cx="6045200" cy="727956"/>
              </a:xfrm>
              <a:prstGeom prst="rect">
                <a:avLst/>
              </a:prstGeom>
              <a:blipFill rotWithShape="0">
                <a:blip r:embed="rId7"/>
                <a:stretch>
                  <a:fillRect b="-8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12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6" y="211933"/>
            <a:ext cx="4648200" cy="5334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en-US" altLang="zh-CN" sz="2400" b="1" dirty="0">
                <a:latin typeface="+mn-lt"/>
                <a:ea typeface="黑体" panose="02010609060101010101" pitchFamily="49" charset="-122"/>
              </a:rPr>
              <a:t>5.3.2 </a:t>
            </a:r>
            <a:r>
              <a:rPr lang="zh-CN" altLang="en-US" sz="2400" b="1" dirty="0">
                <a:latin typeface="+mn-lt"/>
                <a:ea typeface="黑体" panose="02010609060101010101" pitchFamily="49" charset="-122"/>
              </a:rPr>
              <a:t>爱因斯坦凝聚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6" y="765176"/>
            <a:ext cx="11540217" cy="15779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同温下</a:t>
            </a:r>
            <a:r>
              <a:rPr lang="en-US" altLang="zh-CN" sz="2400" dirty="0"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ea typeface="黑体" panose="02010609060101010101" pitchFamily="49" charset="-122"/>
              </a:rPr>
              <a:t>气体的状态性质平均都比</a:t>
            </a:r>
            <a:r>
              <a:rPr lang="en-US" altLang="zh-CN" sz="2400" dirty="0">
                <a:ea typeface="黑体" panose="02010609060101010101" pitchFamily="49" charset="-122"/>
              </a:rPr>
              <a:t>M-B</a:t>
            </a:r>
            <a:r>
              <a:rPr lang="zh-CN" altLang="en-US" sz="2400" dirty="0">
                <a:ea typeface="黑体" panose="02010609060101010101" pitchFamily="49" charset="-122"/>
              </a:rPr>
              <a:t>气体的小，这种量子效应来源于玻色子倾向于凝聚到较低的能级当中，这种凝聚倾向在极低温下将导致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爱因斯坦凝聚</a:t>
            </a:r>
            <a:r>
              <a:rPr lang="zh-CN" altLang="en-US" sz="2400" dirty="0">
                <a:ea typeface="黑体" panose="02010609060101010101" pitchFamily="49" charset="-122"/>
              </a:rPr>
              <a:t>现象的发生。</a:t>
            </a:r>
          </a:p>
        </p:txBody>
      </p:sp>
      <p:graphicFrame>
        <p:nvGraphicFramePr>
          <p:cNvPr id="21508" name="Object 9"/>
          <p:cNvGraphicFramePr>
            <a:graphicFrameLocks noChangeAspect="1"/>
          </p:cNvGraphicFramePr>
          <p:nvPr/>
        </p:nvGraphicFramePr>
        <p:xfrm>
          <a:off x="2536825" y="5245101"/>
          <a:ext cx="57658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6" name="Equation" r:id="rId3" imgW="2768600" imgH="444500" progId="Equation.3">
                  <p:embed/>
                </p:oleObj>
              </mc:Choice>
              <mc:Fallback>
                <p:oleObj name="Equation" r:id="rId3" imgW="27686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5245101"/>
                        <a:ext cx="5765800" cy="925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40844"/>
              </p:ext>
            </p:extLst>
          </p:nvPr>
        </p:nvGraphicFramePr>
        <p:xfrm>
          <a:off x="6048087" y="2049465"/>
          <a:ext cx="2133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7" name="公式" r:id="rId5" imgW="1384300" imgH="279400" progId="Equation.3">
                  <p:embed/>
                </p:oleObj>
              </mc:Choice>
              <mc:Fallback>
                <p:oleObj name="公式" r:id="rId5" imgW="1384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087" y="2049465"/>
                        <a:ext cx="2133600" cy="4302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376517"/>
              </p:ext>
            </p:extLst>
          </p:nvPr>
        </p:nvGraphicFramePr>
        <p:xfrm>
          <a:off x="6044407" y="2561433"/>
          <a:ext cx="1773237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8" name="公式" r:id="rId7" imgW="838200" imgH="228600" progId="Equation.3">
                  <p:embed/>
                </p:oleObj>
              </mc:Choice>
              <mc:Fallback>
                <p:oleObj name="公式" r:id="rId7" imgW="8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4407" y="2561433"/>
                        <a:ext cx="1773237" cy="4841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442858"/>
              </p:ext>
            </p:extLst>
          </p:nvPr>
        </p:nvGraphicFramePr>
        <p:xfrm>
          <a:off x="1083118" y="3183087"/>
          <a:ext cx="173196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9" name="公式" r:id="rId9" imgW="799753" imgH="241195" progId="Equation.3">
                  <p:embed/>
                </p:oleObj>
              </mc:Choice>
              <mc:Fallback>
                <p:oleObj name="公式" r:id="rId9" imgW="799753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118" y="3183087"/>
                        <a:ext cx="1731962" cy="519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756133"/>
              </p:ext>
            </p:extLst>
          </p:nvPr>
        </p:nvGraphicFramePr>
        <p:xfrm>
          <a:off x="1083118" y="3807472"/>
          <a:ext cx="2012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0" name="公式" r:id="rId11" imgW="1040948" imgH="203112" progId="Equation.3">
                  <p:embed/>
                </p:oleObj>
              </mc:Choice>
              <mc:Fallback>
                <p:oleObj name="公式" r:id="rId11" imgW="104094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118" y="3807472"/>
                        <a:ext cx="2012950" cy="392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Box 7"/>
          <p:cNvSpPr txBox="1">
            <a:spLocks noChangeArrowheads="1"/>
          </p:cNvSpPr>
          <p:nvPr/>
        </p:nvSpPr>
        <p:spPr bwMode="auto">
          <a:xfrm>
            <a:off x="9426575" y="555307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21514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550764"/>
              </p:ext>
            </p:extLst>
          </p:nvPr>
        </p:nvGraphicFramePr>
        <p:xfrm>
          <a:off x="2906265" y="3192212"/>
          <a:ext cx="3248507" cy="501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1" name="Equation" r:id="rId13" imgW="1473200" imgH="228600" progId="Equation.DSMT4">
                  <p:embed/>
                </p:oleObj>
              </mc:Choice>
              <mc:Fallback>
                <p:oleObj name="Equation" r:id="rId13" imgW="1473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265" y="3192212"/>
                        <a:ext cx="3248507" cy="501014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9907" y="4313239"/>
            <a:ext cx="55245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即</a:t>
            </a:r>
            <a:r>
              <a:rPr kumimoji="1" lang="en-US" altLang="zh-CN" sz="2400" dirty="0">
                <a:solidFill>
                  <a:srgbClr val="FFFF00"/>
                </a:solidFill>
                <a:ea typeface="黑体" panose="02010609060101010101" pitchFamily="49" charset="-122"/>
              </a:rPr>
              <a:t>B-E</a:t>
            </a:r>
            <a:r>
              <a:rPr kumimoji="1"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气体粒子的化学位必为负值！</a:t>
            </a:r>
            <a:endParaRPr kumimoji="1" lang="en-US" altLang="zh-CN" sz="2400" dirty="0">
              <a:solidFill>
                <a:srgbClr val="FFFF00"/>
              </a:solidFill>
              <a:ea typeface="黑体" panose="02010609060101010101" pitchFamily="49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14326" y="1938338"/>
            <a:ext cx="5184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从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B-E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气体的分布函数出发进行分析：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13088" y="2575030"/>
            <a:ext cx="52562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因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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0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,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且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不可能达到无穷，必然有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18970"/>
              </p:ext>
            </p:extLst>
          </p:nvPr>
        </p:nvGraphicFramePr>
        <p:xfrm>
          <a:off x="3151188" y="3807473"/>
          <a:ext cx="22812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2" name="公式" r:id="rId15" imgW="1180588" imgH="203112" progId="Equation.3">
                  <p:embed/>
                </p:oleObj>
              </mc:Choice>
              <mc:Fallback>
                <p:oleObj name="公式" r:id="rId15" imgW="118058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3807473"/>
                        <a:ext cx="2281238" cy="392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266853"/>
              </p:ext>
            </p:extLst>
          </p:nvPr>
        </p:nvGraphicFramePr>
        <p:xfrm>
          <a:off x="5499101" y="3793186"/>
          <a:ext cx="31670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3" name="公式" r:id="rId17" imgW="1637589" imgH="203112" progId="Equation.3">
                  <p:embed/>
                </p:oleObj>
              </mc:Choice>
              <mc:Fallback>
                <p:oleObj name="公式" r:id="rId17" imgW="163758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1" y="3793186"/>
                        <a:ext cx="3167062" cy="392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54803" y="4733926"/>
            <a:ext cx="365283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又由式</a:t>
            </a:r>
            <a:r>
              <a:rPr kumimoji="1"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(5.33)</a:t>
            </a:r>
            <a:r>
              <a:rPr kumimoji="1"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可得：</a:t>
            </a:r>
            <a:endParaRPr kumimoji="1" lang="en-US" altLang="zh-CN" sz="2400" dirty="0">
              <a:solidFill>
                <a:srgbClr val="FFFFFF"/>
              </a:solidFill>
              <a:ea typeface="黑体" panose="02010609060101010101" pitchFamily="49" charset="-122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765616"/>
              </p:ext>
            </p:extLst>
          </p:nvPr>
        </p:nvGraphicFramePr>
        <p:xfrm>
          <a:off x="7542909" y="4313239"/>
          <a:ext cx="16557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4" name="公式" r:id="rId19" imgW="914400" imgH="444500" progId="Equation.3">
                  <p:embed/>
                </p:oleObj>
              </mc:Choice>
              <mc:Fallback>
                <p:oleObj name="公式" r:id="rId19" imgW="9144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2909" y="4313239"/>
                        <a:ext cx="1655762" cy="8032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9328778" y="4503093"/>
            <a:ext cx="1316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5.33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0272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3" grpId="0"/>
      <p:bldP spid="13" grpId="0"/>
      <p:bldP spid="14" grpId="0"/>
      <p:bldP spid="17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41" y="1542681"/>
            <a:ext cx="6481797" cy="14589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dirty="0" smtClean="0">
                <a:ea typeface="黑体" panose="02010609060101010101" pitchFamily="49" charset="-122"/>
              </a:rPr>
              <a:t>依上式可画出</a:t>
            </a:r>
            <a:r>
              <a:rPr lang="en-US" altLang="zh-CN" sz="2400" b="1" i="1" dirty="0">
                <a:solidFill>
                  <a:srgbClr val="FFFF00"/>
                </a:solidFill>
                <a:ea typeface="黑体" pitchFamily="49" charset="-122"/>
              </a:rPr>
              <a:t>e</a:t>
            </a:r>
            <a:r>
              <a:rPr lang="en-US" altLang="zh-CN" sz="2400" b="1" i="1" baseline="30000" dirty="0">
                <a:solidFill>
                  <a:srgbClr val="FFFF00"/>
                </a:solidFill>
                <a:ea typeface="黑体" pitchFamily="49" charset="-122"/>
              </a:rPr>
              <a:t>-</a:t>
            </a:r>
            <a:r>
              <a:rPr lang="en-US" altLang="zh-CN" sz="2400" b="1" i="1" baseline="30000" dirty="0" smtClean="0">
                <a:solidFill>
                  <a:srgbClr val="FFFF00"/>
                </a:solidFill>
                <a:ea typeface="黑体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400" dirty="0" smtClean="0">
                <a:solidFill>
                  <a:srgbClr val="FFFFFF"/>
                </a:solidFill>
                <a:ea typeface="黑体" pitchFamily="49" charset="-122"/>
              </a:rPr>
              <a:t>与温度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itchFamily="49" charset="-122"/>
              </a:rPr>
              <a:t>T/T</a:t>
            </a:r>
            <a:r>
              <a:rPr lang="en-US" altLang="zh-CN" sz="2400" b="1" i="1" baseline="-25000" dirty="0" smtClean="0">
                <a:solidFill>
                  <a:schemeClr val="tx2"/>
                </a:solidFill>
                <a:ea typeface="黑体" pitchFamily="49" charset="-122"/>
              </a:rPr>
              <a:t>c</a:t>
            </a:r>
            <a:r>
              <a:rPr lang="zh-CN" altLang="en-US" sz="2400" dirty="0" smtClean="0">
                <a:solidFill>
                  <a:srgbClr val="FFFFFF"/>
                </a:solidFill>
                <a:ea typeface="黑体" pitchFamily="49" charset="-122"/>
              </a:rPr>
              <a:t>变化关系图。</a:t>
            </a:r>
            <a:endParaRPr lang="en-US" altLang="zh-CN" sz="2400" dirty="0" smtClean="0"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zh-CN" sz="2400" dirty="0" smtClean="0">
                <a:ea typeface="黑体" panose="02010609060101010101" pitchFamily="49" charset="-122"/>
              </a:rPr>
              <a:t>B-E</a:t>
            </a:r>
            <a:r>
              <a:rPr lang="zh-CN" altLang="en-US" sz="2400" dirty="0" smtClean="0">
                <a:ea typeface="黑体" panose="02010609060101010101" pitchFamily="49" charset="-122"/>
              </a:rPr>
              <a:t>气体化学位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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(T)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400" dirty="0">
                <a:ea typeface="黑体" panose="02010609060101010101" pitchFamily="49" charset="-122"/>
              </a:rPr>
              <a:t>必取</a:t>
            </a:r>
            <a:r>
              <a:rPr lang="zh-CN" altLang="en-US" sz="2400" dirty="0" smtClean="0">
                <a:ea typeface="黑体" panose="02010609060101010101" pitchFamily="49" charset="-122"/>
              </a:rPr>
              <a:t>负值</a:t>
            </a:r>
            <a:r>
              <a:rPr lang="en-US" altLang="zh-CN" sz="2400" dirty="0" smtClean="0">
                <a:ea typeface="黑体" panose="02010609060101010101" pitchFamily="49" charset="-122"/>
              </a:rPr>
              <a:t>,  </a:t>
            </a:r>
            <a:r>
              <a:rPr lang="zh-CN" altLang="en-US" sz="2400" dirty="0" smtClean="0">
                <a:ea typeface="黑体" panose="02010609060101010101" pitchFamily="49" charset="-122"/>
              </a:rPr>
              <a:t>且</a:t>
            </a:r>
            <a:r>
              <a:rPr lang="zh-CN" altLang="en-US" sz="2400" dirty="0">
                <a:ea typeface="黑体" panose="02010609060101010101" pitchFamily="49" charset="-122"/>
              </a:rPr>
              <a:t>温度越高，化学位越</a:t>
            </a:r>
            <a:r>
              <a:rPr lang="zh-CN" altLang="en-US" sz="2400" dirty="0" smtClean="0">
                <a:ea typeface="黑体" panose="02010609060101010101" pitchFamily="49" charset="-122"/>
              </a:rPr>
              <a:t>负，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baseline="30000" dirty="0" smtClean="0">
                <a:solidFill>
                  <a:schemeClr val="tx2"/>
                </a:solidFill>
                <a:ea typeface="黑体" panose="02010609060101010101" pitchFamily="49" charset="-122"/>
              </a:rPr>
              <a:t>-</a:t>
            </a:r>
            <a:r>
              <a:rPr lang="en-US" altLang="zh-CN" sz="2400" b="1" i="1" baseline="30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趋近于</a:t>
            </a:r>
            <a:r>
              <a:rPr lang="zh-CN" altLang="en-US" sz="24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</a:t>
            </a:r>
            <a:r>
              <a:rPr lang="zh-CN" altLang="en-US" sz="2400" dirty="0" smtClean="0">
                <a:ea typeface="黑体" panose="02010609060101010101" pitchFamily="49" charset="-122"/>
              </a:rPr>
              <a:t>。</a:t>
            </a:r>
            <a:endParaRPr lang="zh-CN" altLang="en-US" sz="2400" dirty="0">
              <a:ea typeface="黑体" panose="02010609060101010101" pitchFamily="49" charset="-122"/>
            </a:endParaRPr>
          </a:p>
        </p:txBody>
      </p:sp>
      <p:graphicFrame>
        <p:nvGraphicFramePr>
          <p:cNvPr id="235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493599"/>
              </p:ext>
            </p:extLst>
          </p:nvPr>
        </p:nvGraphicFramePr>
        <p:xfrm>
          <a:off x="6838405" y="89263"/>
          <a:ext cx="4929959" cy="518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CS ChemDraw Drawing" r:id="rId3" imgW="2357120" imgH="2479040" progId="ChemDraw.Document.4.5">
                  <p:embed/>
                </p:oleObj>
              </mc:Choice>
              <mc:Fallback>
                <p:oleObj name="CS ChemDraw Drawing" r:id="rId3" imgW="2357120" imgH="2479040" progId="ChemDraw.Document.4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405" y="89263"/>
                        <a:ext cx="4929959" cy="518546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8405" y="5274723"/>
            <a:ext cx="5074921" cy="898932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anose="02010609060101010101" pitchFamily="49" charset="-122"/>
              </a:rPr>
              <a:t>气体</a:t>
            </a:r>
            <a:r>
              <a:rPr lang="en-US" altLang="zh-CN" sz="2400" b="1" i="1" kern="0" dirty="0" smtClean="0">
                <a:solidFill>
                  <a:srgbClr val="FFFF00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kern="0" baseline="30000" dirty="0" smtClean="0">
                <a:solidFill>
                  <a:srgbClr val="FFFF00"/>
                </a:solidFill>
                <a:ea typeface="黑体" panose="02010609060101010101" pitchFamily="49" charset="-122"/>
              </a:rPr>
              <a:t>-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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随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T/T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</a:rPr>
              <a:t>c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变化趋势。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T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</a:rPr>
              <a:t>C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是特性温度，常称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爱因斯坦凝聚温度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1826" y="3262734"/>
            <a:ext cx="6354661" cy="165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当 </a:t>
            </a:r>
            <a:r>
              <a:rPr lang="en-US" altLang="zh-CN" sz="2400" b="1" i="1" kern="0" dirty="0" smtClean="0">
                <a:solidFill>
                  <a:srgbClr val="FFFF00"/>
                </a:solidFill>
                <a:ea typeface="黑体" pitchFamily="49" charset="-122"/>
              </a:rPr>
              <a:t>e</a:t>
            </a:r>
            <a:r>
              <a:rPr lang="en-US" altLang="zh-CN" sz="2400" b="1" i="1" kern="0" baseline="30000" dirty="0" smtClean="0">
                <a:solidFill>
                  <a:srgbClr val="FFFF00"/>
                </a:solidFill>
                <a:ea typeface="黑体" pitchFamily="49" charset="-122"/>
              </a:rPr>
              <a:t>-</a:t>
            </a:r>
            <a:r>
              <a:rPr lang="en-US" altLang="zh-CN" sz="2400" b="1" i="1" kern="0" baseline="30000" dirty="0" smtClean="0">
                <a:solidFill>
                  <a:srgbClr val="FFFF00"/>
                </a:solidFill>
                <a:ea typeface="黑体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在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低温阶段逼近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1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时，曲线开始明显转折。与转折点相对应的温度就是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</a:rPr>
              <a:t>爱因斯坦凝聚温度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T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c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。此时，体系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量子效应不容忽视。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5968" y="4872267"/>
            <a:ext cx="6426507" cy="110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进一步可证，对一给定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B—E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气体，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T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c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决定于气体的数密度以及粒子的质量。</a:t>
            </a: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872853"/>
              </p:ext>
            </p:extLst>
          </p:nvPr>
        </p:nvGraphicFramePr>
        <p:xfrm>
          <a:off x="478203" y="557499"/>
          <a:ext cx="57658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Equation" r:id="rId5" imgW="2768600" imgH="444500" progId="Equation.3">
                  <p:embed/>
                </p:oleObj>
              </mc:Choice>
              <mc:Fallback>
                <p:oleObj name="Equation" r:id="rId5" imgW="27686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203" y="557499"/>
                        <a:ext cx="5765800" cy="925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标注 1"/>
          <p:cNvSpPr/>
          <p:nvPr/>
        </p:nvSpPr>
        <p:spPr bwMode="auto">
          <a:xfrm>
            <a:off x="3344650" y="53788"/>
            <a:ext cx="2459590" cy="384374"/>
          </a:xfrm>
          <a:prstGeom prst="wedgeRectCallout">
            <a:avLst>
              <a:gd name="adj1" fmla="val -50654"/>
              <a:gd name="adj2" fmla="val 12227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隶书" pitchFamily="49" charset="-122"/>
              </a:rPr>
              <a:t>T</a:t>
            </a:r>
            <a:r>
              <a: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隶书" pitchFamily="49" charset="-122"/>
              </a:rPr>
              <a:t>越高，</a:t>
            </a:r>
            <a:r>
              <a:rPr kumimoji="1" lang="en-US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隶书" pitchFamily="49" charset="-122"/>
              </a:rPr>
              <a:t>q</a:t>
            </a:r>
            <a:r>
              <a:rPr kumimoji="1" lang="en-US" altLang="zh-CN" sz="20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隶书" pitchFamily="49" charset="-122"/>
              </a:rPr>
              <a:t>t</a:t>
            </a:r>
            <a:r>
              <a:rPr kumimoji="1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隶书" pitchFamily="49" charset="-122"/>
              </a:rPr>
              <a:t>越大</a:t>
            </a:r>
          </a:p>
        </p:txBody>
      </p:sp>
    </p:spTree>
    <p:extLst>
      <p:ext uri="{BB962C8B-B14F-4D97-AF65-F5344CB8AC3E}">
        <p14:creationId xmlns:p14="http://schemas.microsoft.com/office/powerpoint/2010/main" val="358002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616813"/>
            <a:ext cx="4391025" cy="7397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 smtClean="0">
                <a:ea typeface="黑体" panose="02010609060101010101" pitchFamily="49" charset="-122"/>
              </a:rPr>
              <a:t>当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baseline="30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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 1 </a:t>
            </a:r>
            <a:r>
              <a:rPr lang="zh-CN" altLang="en-US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（或 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400" b="1" i="1" baseline="30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 1)</a:t>
            </a:r>
            <a:r>
              <a:rPr lang="zh-CN" altLang="en-US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时，有</a:t>
            </a:r>
          </a:p>
        </p:txBody>
      </p:sp>
      <p:graphicFrame>
        <p:nvGraphicFramePr>
          <p:cNvPr id="2457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881708"/>
              </p:ext>
            </p:extLst>
          </p:nvPr>
        </p:nvGraphicFramePr>
        <p:xfrm>
          <a:off x="4865688" y="352259"/>
          <a:ext cx="27797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Equation" r:id="rId3" imgW="1447172" imgH="444307" progId="Equation.3">
                  <p:embed/>
                </p:oleObj>
              </mc:Choice>
              <mc:Fallback>
                <p:oleObj name="Equation" r:id="rId3" imgW="144717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88" y="352259"/>
                        <a:ext cx="2779712" cy="8540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372457"/>
              </p:ext>
            </p:extLst>
          </p:nvPr>
        </p:nvGraphicFramePr>
        <p:xfrm>
          <a:off x="6038850" y="445060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445060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635497"/>
              </p:ext>
            </p:extLst>
          </p:nvPr>
        </p:nvGraphicFramePr>
        <p:xfrm>
          <a:off x="1862626" y="2061369"/>
          <a:ext cx="451961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0" name="公式" r:id="rId7" imgW="2387600" imgH="469900" progId="Equation.3">
                  <p:embed/>
                </p:oleObj>
              </mc:Choice>
              <mc:Fallback>
                <p:oleObj name="公式" r:id="rId7" imgW="2387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626" y="2061369"/>
                        <a:ext cx="4519612" cy="889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Box 7"/>
          <p:cNvSpPr txBox="1">
            <a:spLocks noChangeArrowheads="1"/>
          </p:cNvSpPr>
          <p:nvPr/>
        </p:nvSpPr>
        <p:spPr bwMode="auto">
          <a:xfrm>
            <a:off x="8305494" y="2317750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8305494" y="3254375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5.46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035317"/>
              </p:ext>
            </p:extLst>
          </p:nvPr>
        </p:nvGraphicFramePr>
        <p:xfrm>
          <a:off x="1862626" y="3106738"/>
          <a:ext cx="34639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公式" r:id="rId9" imgW="1828800" imgH="495300" progId="Equation.3">
                  <p:embed/>
                </p:oleObj>
              </mc:Choice>
              <mc:Fallback>
                <p:oleObj name="公式" r:id="rId9" imgW="18288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626" y="3106738"/>
                        <a:ext cx="3463925" cy="9350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 bwMode="auto">
              <a:xfrm>
                <a:off x="271598" y="4666508"/>
                <a:ext cx="11534503" cy="1247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ct val="120000"/>
                  </a:lnSpc>
                  <a:buNone/>
                  <a:defRPr/>
                </a:pPr>
                <a:r>
                  <a:rPr lang="zh-CN" altLang="en-US" sz="2400" kern="0" dirty="0" smtClean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显然，</a:t>
                </a:r>
                <a:r>
                  <a:rPr lang="en-US" altLang="zh-CN" sz="2400" b="1" i="1" kern="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m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越小</a:t>
                </a:r>
                <a:r>
                  <a:rPr lang="zh-CN" altLang="en-US" sz="2400" kern="0" dirty="0" smtClean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，</a:t>
                </a:r>
                <a:r>
                  <a:rPr lang="zh-CN" altLang="en-US" sz="2400" b="1" i="1" kern="0" dirty="0" smtClean="0">
                    <a:solidFill>
                      <a:schemeClr val="tx2"/>
                    </a:solidFill>
                    <a:ea typeface="黑体" pitchFamily="49" charset="-122"/>
                    <a:sym typeface="Symbol" pitchFamily="18" charset="2"/>
                  </a:rPr>
                  <a:t></a:t>
                </a:r>
                <a:r>
                  <a:rPr lang="en-US" altLang="zh-CN" sz="2400" kern="0" dirty="0" smtClean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(=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1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altLang="zh-CN" sz="2400" b="1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  <a:sym typeface="Symbol" pitchFamily="18" charset="2"/>
                          </a:rPr>
                          <m:t>𝑵</m:t>
                        </m:r>
                      </m:e>
                    </m:acc>
                    <m:r>
                      <a:rPr lang="en-US" altLang="zh-CN" sz="2400" b="1" i="1" kern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黑体" pitchFamily="49" charset="-122"/>
                        <a:sym typeface="Symbol" pitchFamily="18" charset="2"/>
                      </a:rPr>
                      <m:t>/</m:t>
                    </m:r>
                    <m:r>
                      <a:rPr lang="en-US" altLang="zh-CN" sz="2400" b="1" i="1" kern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黑体" pitchFamily="49" charset="-122"/>
                        <a:sym typeface="Symbol" pitchFamily="18" charset="2"/>
                      </a:rPr>
                      <m:t>𝑽</m:t>
                    </m:r>
                    <m:r>
                      <a:rPr lang="en-US" altLang="zh-CN" sz="2400" b="1" i="1" kern="0" smtClean="0">
                        <a:solidFill>
                          <a:srgbClr val="FFFFFF"/>
                        </a:solidFill>
                        <a:latin typeface="Cambria Math" panose="02040503050406030204" pitchFamily="18" charset="0"/>
                        <a:ea typeface="黑体" pitchFamily="49" charset="-122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zh-CN" altLang="en-US" sz="2400" kern="0" dirty="0" smtClean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越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大，则</a:t>
                </a:r>
                <a:r>
                  <a:rPr lang="en-US" altLang="zh-CN" sz="2400" b="1" i="1" kern="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T</a:t>
                </a:r>
                <a:r>
                  <a:rPr lang="en-US" altLang="zh-CN" sz="2400" b="1" i="1" kern="0" baseline="-2500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C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越高，气体就越容易在较高的温度下显示出它的量子效应。</a:t>
                </a:r>
              </a:p>
            </p:txBody>
          </p:sp>
        </mc:Choice>
        <mc:Fallback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98" y="4666508"/>
                <a:ext cx="11534503" cy="1247775"/>
              </a:xfrm>
              <a:prstGeom prst="rect">
                <a:avLst/>
              </a:prstGeom>
              <a:blipFill rotWithShape="0">
                <a:blip r:embed="rId11"/>
                <a:stretch>
                  <a:fillRect l="-846" t="-2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40140" y="1438192"/>
            <a:ext cx="842591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取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T=T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c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, 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代入（</a:t>
            </a:r>
            <a:r>
              <a:rPr lang="en-US" altLang="zh-CN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5.33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）即有</a:t>
            </a:r>
            <a:endParaRPr lang="zh-CN" altLang="en-US" sz="2400" kern="0" dirty="0">
              <a:solidFill>
                <a:srgbClr val="FFFFFF"/>
              </a:solidFill>
              <a:ea typeface="黑体" pitchFamily="49" charset="-122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685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4578" name="Rectangle 102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9058" y="2671049"/>
                <a:ext cx="11501845" cy="3240087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130000"/>
                  </a:lnSpc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en-US" sz="2400" i="1" smtClean="0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𝑁</m:t>
                        </m:r>
                      </m:e>
                    </m:acc>
                  </m:oMath>
                </a14:m>
                <a:r>
                  <a:rPr lang="zh-CN" altLang="en-US" sz="2400" dirty="0" smtClean="0">
                    <a:ea typeface="黑体" panose="02010609060101010101" pitchFamily="49" charset="-122"/>
                  </a:rPr>
                  <a:t>为大数，</a:t>
                </a:r>
                <a:endParaRPr lang="en-US" altLang="zh-CN" sz="2400" dirty="0" smtClean="0"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ct val="130000"/>
                  </a:lnSpc>
                  <a:buNone/>
                </a:pPr>
                <a:r>
                  <a:rPr lang="en-US" altLang="zh-CN" sz="2400" dirty="0" smtClean="0">
                    <a:ea typeface="黑体" panose="02010609060101010101" pitchFamily="49" charset="-122"/>
                  </a:rPr>
                  <a:t>a)  </a:t>
                </a:r>
                <a:r>
                  <a:rPr lang="zh-CN" altLang="en-US" sz="2400" dirty="0" smtClean="0">
                    <a:ea typeface="黑体" panose="02010609060101010101" pitchFamily="49" charset="-122"/>
                  </a:rPr>
                  <a:t>若</a:t>
                </a:r>
                <a:r>
                  <a:rPr lang="en-US" altLang="zh-CN" sz="2400" b="1" i="1" dirty="0" err="1">
                    <a:solidFill>
                      <a:schemeClr val="tx2"/>
                    </a:solidFill>
                    <a:ea typeface="黑体" panose="02010609060101010101" pitchFamily="49" charset="-122"/>
                  </a:rPr>
                  <a:t>e</a:t>
                </a:r>
                <a:r>
                  <a:rPr lang="en-US" altLang="zh-CN" sz="2400" b="1" i="1" baseline="30000" dirty="0" err="1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</a:t>
                </a:r>
                <a:r>
                  <a:rPr lang="en-US" altLang="zh-CN" sz="2400" b="1" i="1" baseline="30000" dirty="0" err="1">
                    <a:solidFill>
                      <a:schemeClr val="tx2"/>
                    </a:solidFill>
                    <a:ea typeface="黑体" panose="02010609060101010101" pitchFamily="49" charset="-122"/>
                  </a:rPr>
                  <a:t>a</a:t>
                </a:r>
                <a:r>
                  <a:rPr lang="en-US" altLang="zh-CN" sz="2400" b="1" i="1" baseline="30000" dirty="0">
                    <a:solidFill>
                      <a:schemeClr val="tx2"/>
                    </a:solidFill>
                    <a:ea typeface="黑体" panose="02010609060101010101" pitchFamily="49" charset="-122"/>
                  </a:rPr>
                  <a:t> 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&gt;&gt;1</a:t>
                </a:r>
                <a:r>
                  <a:rPr lang="en-US" altLang="zh-CN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, 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altLang="zh-CN" sz="2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  <a:sym typeface="Symbol" panose="05050102010706020507" pitchFamily="18" charset="2"/>
                              </a:rPr>
                              <m:t>𝒏</m:t>
                            </m:r>
                          </m:e>
                        </m:acc>
                      </m:e>
                      <m:sub>
                        <m:r>
                          <a:rPr lang="en-US" altLang="zh-CN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  <m:t>𝟎</m:t>
                        </m:r>
                      </m:sub>
                    </m:sSub>
                    <m:r>
                      <a:rPr lang="en-US" altLang="zh-CN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  <a:sym typeface="Symbol" panose="05050102010706020507" pitchFamily="18" charset="2"/>
                      </a:rPr>
                      <m:t>/</m:t>
                    </m:r>
                    <m:acc>
                      <m:accPr>
                        <m:chr m:val="̅"/>
                        <m:ctrlPr>
                          <a:rPr lang="zh-CN" alt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altLang="zh-CN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  <m:t>𝑵</m:t>
                        </m:r>
                      </m:e>
                    </m:acc>
                  </m:oMath>
                </a14:m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微不足道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，体系中几乎所有粒子都分布在零能级以上的量子态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。</a:t>
                </a:r>
                <a:endParaRPr lang="en-US" altLang="zh-CN" sz="2400" dirty="0" smtClean="0">
                  <a:ea typeface="黑体" panose="02010609060101010101" pitchFamily="49" charset="-122"/>
                  <a:sym typeface="Symbol" panose="05050102010706020507" pitchFamily="18" charset="2"/>
                </a:endParaRPr>
              </a:p>
              <a:p>
                <a:pPr marL="457200" indent="-457200" eaLnBrk="1" hangingPunct="1">
                  <a:lnSpc>
                    <a:spcPct val="130000"/>
                  </a:lnSpc>
                  <a:buAutoNum type="alphaLcParenR" startAt="2"/>
                </a:pP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若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</a:rPr>
                  <a:t>e</a:t>
                </a:r>
                <a:r>
                  <a:rPr lang="en-US" altLang="zh-CN" sz="2400" b="1" i="1" baseline="30000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 </a:t>
                </a:r>
                <a:r>
                  <a:rPr lang="en-US" altLang="zh-CN" sz="2400" b="1" i="1" baseline="30000" dirty="0">
                    <a:solidFill>
                      <a:schemeClr val="tx2"/>
                    </a:solidFill>
                    <a:ea typeface="黑体" panose="02010609060101010101" pitchFamily="49" charset="-122"/>
                  </a:rPr>
                  <a:t>a</a:t>
                </a:r>
                <a:r>
                  <a:rPr lang="en-US" altLang="zh-CN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“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绝对”地等于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1</a:t>
                </a:r>
                <a:r>
                  <a:rPr lang="en-US" altLang="zh-CN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(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刚达到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T</a:t>
                </a:r>
                <a:r>
                  <a:rPr lang="en-US" altLang="zh-CN" sz="2400" b="1" i="1" baseline="-25000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C</a:t>
                </a:r>
                <a:r>
                  <a:rPr lang="en-US" altLang="zh-CN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)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，则立有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n</a:t>
                </a:r>
                <a:r>
                  <a:rPr lang="en-US" altLang="zh-CN" sz="2400" b="1" i="1" baseline="-25000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0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/N   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，暗示着体系的相变过程已经发生，伴随出现的是该相粒子全部落在零能级上去了，这种现象即为</a:t>
                </a:r>
                <a:r>
                  <a:rPr lang="zh-CN" altLang="en-US" sz="2400" b="1" i="1" dirty="0">
                    <a:solidFill>
                      <a:schemeClr val="tx2"/>
                    </a:solidFill>
                    <a:ea typeface="黑体" panose="02010609060101010101" pitchFamily="49" charset="-122"/>
                  </a:rPr>
                  <a:t>爱因斯坦凝聚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，它发生在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T&lt;T</a:t>
                </a:r>
                <a:r>
                  <a:rPr lang="en-US" altLang="zh-CN" sz="2400" b="1" i="1" baseline="-25000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C</a:t>
                </a:r>
                <a:r>
                  <a:rPr lang="zh-CN" altLang="en-US" sz="2400" dirty="0">
                    <a:ea typeface="黑体" panose="02010609060101010101" pitchFamily="49" charset="-122"/>
                    <a:sym typeface="Symbol" panose="05050102010706020507" pitchFamily="18" charset="2"/>
                  </a:rPr>
                  <a:t>的温度区间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。</a:t>
                </a:r>
                <a:endParaRPr lang="en-US" altLang="zh-CN" sz="2400" dirty="0" smtClean="0">
                  <a:ea typeface="黑体" panose="02010609060101010101" pitchFamily="49" charset="-122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24578" name="Rectangle 102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9058" y="2671049"/>
                <a:ext cx="11501845" cy="3240087"/>
              </a:xfrm>
              <a:blipFill rotWithShape="0">
                <a:blip r:embed="rId3"/>
                <a:stretch>
                  <a:fillRect l="-848" t="-188" r="-7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579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85454"/>
              </p:ext>
            </p:extLst>
          </p:nvPr>
        </p:nvGraphicFramePr>
        <p:xfrm>
          <a:off x="997358" y="1568857"/>
          <a:ext cx="638175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4" imgW="2819400" imgH="419100" progId="Equation.3">
                  <p:embed/>
                </p:oleObj>
              </mc:Choice>
              <mc:Fallback>
                <p:oleObj name="Equation" r:id="rId4" imgW="2819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358" y="1568857"/>
                        <a:ext cx="6381750" cy="9461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9827063" y="1974057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5.47/48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9228" y="342900"/>
            <a:ext cx="11501845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      在极低温度下，零能级发生的情况更引人瞩目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。</a:t>
            </a:r>
            <a:endParaRPr lang="en-US" altLang="zh-CN" sz="2400" kern="0" dirty="0" smtClean="0">
              <a:solidFill>
                <a:srgbClr val="FFFFFF"/>
              </a:solidFill>
              <a:ea typeface="黑体" pitchFamily="49" charset="-122"/>
              <a:sym typeface="Symbol" pitchFamily="18" charset="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 </a:t>
            </a:r>
            <a:r>
              <a:rPr lang="en-US" altLang="zh-CN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     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依</a:t>
            </a:r>
            <a:r>
              <a:rPr lang="en-US" altLang="zh-CN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B—E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分布律，分布在最低平动能级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(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0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=0,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0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=1)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上的粒子数为</a:t>
            </a:r>
            <a:endParaRPr lang="zh-CN" altLang="en-US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230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  <p:bldP spid="2458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8026" y="1751729"/>
            <a:ext cx="11587666" cy="680812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None/>
            </a:pPr>
            <a:r>
              <a:rPr lang="zh-CN" altLang="en-US" sz="2400" dirty="0" smtClean="0">
                <a:ea typeface="黑体" panose="02010609060101010101" pitchFamily="49" charset="-122"/>
              </a:rPr>
              <a:t>凝聚相中全部粒子均落在零能级（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 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=0</a:t>
            </a:r>
            <a:r>
              <a:rPr lang="zh-CN" altLang="en-US" sz="2400" dirty="0" smtClean="0">
                <a:ea typeface="黑体" panose="02010609060101010101" pitchFamily="49" charset="-122"/>
              </a:rPr>
              <a:t>）。则气相粒子</a:t>
            </a:r>
            <a:r>
              <a:rPr lang="zh-CN" altLang="en-US" sz="2400" dirty="0" smtClean="0">
                <a:ea typeface="黑体" panose="02010609060101010101" pitchFamily="49" charset="-122"/>
              </a:rPr>
              <a:t>数</a:t>
            </a:r>
            <a:r>
              <a:rPr lang="zh-CN" altLang="en-US" sz="2400" dirty="0" smtClean="0">
                <a:ea typeface="黑体" panose="02010609060101010101" pitchFamily="49" charset="-122"/>
              </a:rPr>
              <a:t>仍</a:t>
            </a:r>
            <a:r>
              <a:rPr lang="zh-CN" altLang="en-US" sz="2400" dirty="0" smtClean="0">
                <a:ea typeface="黑体" panose="02010609060101010101" pitchFamily="49" charset="-122"/>
              </a:rPr>
              <a:t>满足</a:t>
            </a:r>
            <a:r>
              <a:rPr lang="zh-CN" altLang="en-US" sz="2400" dirty="0" smtClean="0">
                <a:ea typeface="黑体" panose="02010609060101010101" pitchFamily="49" charset="-122"/>
              </a:rPr>
              <a:t>： </a:t>
            </a:r>
            <a:endParaRPr lang="en-US" altLang="zh-CN" sz="2400" dirty="0" smtClean="0">
              <a:ea typeface="黑体" panose="02010609060101010101" pitchFamily="49" charset="-122"/>
            </a:endParaRPr>
          </a:p>
        </p:txBody>
      </p:sp>
      <p:graphicFrame>
        <p:nvGraphicFramePr>
          <p:cNvPr id="24579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527748"/>
              </p:ext>
            </p:extLst>
          </p:nvPr>
        </p:nvGraphicFramePr>
        <p:xfrm>
          <a:off x="2975863" y="783893"/>
          <a:ext cx="2025041" cy="915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8" name="公式" r:id="rId3" imgW="952200" imgH="431640" progId="Equation.3">
                  <p:embed/>
                </p:oleObj>
              </mc:Choice>
              <mc:Fallback>
                <p:oleObj name="公式" r:id="rId3" imgW="952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863" y="783893"/>
                        <a:ext cx="2025041" cy="91559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9612662" y="1117778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5.3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9873" y="264977"/>
            <a:ext cx="11501845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在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T&lt;T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C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的温度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区间，可将系统看成由两相组成。气相中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粒子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依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式</a:t>
            </a:r>
            <a:r>
              <a:rPr lang="en-US" altLang="zh-CN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5.3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分布在</a:t>
            </a:r>
            <a:r>
              <a:rPr lang="zh-CN" altLang="en-US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400" b="1" i="1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&gt; </a:t>
            </a:r>
            <a:r>
              <a:rPr lang="en-US" altLang="zh-CN" sz="2400" b="1" i="1" baseline="-25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的各个能级</a:t>
            </a:r>
            <a:r>
              <a:rPr lang="zh-CN" altLang="en-US" sz="2400" dirty="0" smtClean="0">
                <a:ea typeface="黑体" panose="02010609060101010101" pitchFamily="49" charset="-122"/>
                <a:sym typeface="Symbol" panose="05050102010706020507" pitchFamily="18" charset="2"/>
              </a:rPr>
              <a:t>上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：</a:t>
            </a:r>
            <a:endParaRPr lang="zh-CN" altLang="en-US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172884"/>
              </p:ext>
            </p:extLst>
          </p:nvPr>
        </p:nvGraphicFramePr>
        <p:xfrm>
          <a:off x="2999176" y="2320773"/>
          <a:ext cx="1882834" cy="671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9" name="公式" r:id="rId5" imgW="1104840" imgH="393480" progId="Equation.3">
                  <p:embed/>
                </p:oleObj>
              </mc:Choice>
              <mc:Fallback>
                <p:oleObj name="公式" r:id="rId5" imgW="1104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176" y="2320773"/>
                        <a:ext cx="1882834" cy="67193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460758" y="2438863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5.49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9" name="Rectangle 1027"/>
          <p:cNvSpPr txBox="1">
            <a:spLocks noChangeArrowheads="1"/>
          </p:cNvSpPr>
          <p:nvPr/>
        </p:nvSpPr>
        <p:spPr bwMode="auto">
          <a:xfrm>
            <a:off x="238876" y="2951595"/>
            <a:ext cx="7691498" cy="68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zh-CN" altLang="en-US" sz="2400" kern="0" dirty="0" smtClean="0">
                <a:ea typeface="黑体" panose="02010609060101010101" pitchFamily="49" charset="-122"/>
              </a:rPr>
              <a:t>体系总粒子数可从凝聚现象要发生时的温度</a:t>
            </a:r>
            <a:r>
              <a:rPr lang="en-US" altLang="zh-CN" sz="2400" kern="0" dirty="0" smtClean="0">
                <a:ea typeface="黑体" panose="02010609060101010101" pitchFamily="49" charset="-122"/>
              </a:rPr>
              <a:t>(</a:t>
            </a:r>
            <a:r>
              <a:rPr lang="en-US" altLang="zh-CN" sz="2400" b="1" i="1" kern="0" dirty="0" err="1" smtClean="0">
                <a:solidFill>
                  <a:schemeClr val="tx2"/>
                </a:solidFill>
                <a:ea typeface="黑体" panose="02010609060101010101" pitchFamily="49" charset="-122"/>
              </a:rPr>
              <a:t>T</a:t>
            </a:r>
            <a:r>
              <a:rPr lang="en-US" altLang="zh-CN" sz="2400" b="1" i="1" kern="0" baseline="-25000" dirty="0" err="1" smtClean="0">
                <a:solidFill>
                  <a:schemeClr val="tx2"/>
                </a:solidFill>
                <a:ea typeface="黑体" panose="02010609060101010101" pitchFamily="49" charset="-122"/>
              </a:rPr>
              <a:t>c</a:t>
            </a:r>
            <a:r>
              <a:rPr lang="en-US" altLang="zh-CN" sz="2400" kern="0" dirty="0" smtClean="0">
                <a:ea typeface="黑体" panose="02010609060101010101" pitchFamily="49" charset="-122"/>
              </a:rPr>
              <a:t>)</a:t>
            </a:r>
            <a:r>
              <a:rPr lang="zh-CN" altLang="en-US" sz="2400" kern="0" dirty="0" smtClean="0">
                <a:ea typeface="黑体" panose="02010609060101010101" pitchFamily="49" charset="-122"/>
              </a:rPr>
              <a:t>确定： </a:t>
            </a:r>
            <a:endParaRPr lang="en-US" altLang="zh-CN" sz="2400" kern="0" dirty="0" smtClean="0">
              <a:ea typeface="黑体" panose="02010609060101010101" pitchFamily="49" charset="-122"/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474947"/>
              </p:ext>
            </p:extLst>
          </p:nvPr>
        </p:nvGraphicFramePr>
        <p:xfrm>
          <a:off x="7547697" y="2965308"/>
          <a:ext cx="19256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0" name="公式" r:id="rId7" imgW="1130040" imgH="393480" progId="Equation.3">
                  <p:embed/>
                </p:oleObj>
              </mc:Choice>
              <mc:Fallback>
                <p:oleObj name="公式" r:id="rId7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7697" y="2965308"/>
                        <a:ext cx="1925638" cy="671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9467562" y="2999286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5.50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14" name="Rectangle 1027"/>
          <p:cNvSpPr txBox="1">
            <a:spLocks noChangeArrowheads="1"/>
          </p:cNvSpPr>
          <p:nvPr/>
        </p:nvSpPr>
        <p:spPr bwMode="auto">
          <a:xfrm>
            <a:off x="269873" y="4031927"/>
            <a:ext cx="4555228" cy="68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zh-CN" altLang="en-US" sz="2400" kern="0" dirty="0" smtClean="0">
                <a:ea typeface="黑体" panose="02010609060101010101" pitchFamily="49" charset="-122"/>
              </a:rPr>
              <a:t>体系凝聚相粒子数的百分比为：</a:t>
            </a:r>
            <a:endParaRPr lang="en-US" altLang="zh-CN" sz="2400" kern="0" dirty="0" smtClean="0">
              <a:ea typeface="黑体" panose="02010609060101010101" pitchFamily="49" charset="-122"/>
            </a:endParaRPr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350929"/>
              </p:ext>
            </p:extLst>
          </p:nvPr>
        </p:nvGraphicFramePr>
        <p:xfrm>
          <a:off x="2975863" y="3526602"/>
          <a:ext cx="417671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1" name="公式" r:id="rId9" imgW="2450880" imgH="253800" progId="Equation.3">
                  <p:embed/>
                </p:oleObj>
              </mc:Choice>
              <mc:Fallback>
                <p:oleObj name="公式" r:id="rId9" imgW="2450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863" y="3526602"/>
                        <a:ext cx="4176713" cy="4333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058203"/>
              </p:ext>
            </p:extLst>
          </p:nvPr>
        </p:nvGraphicFramePr>
        <p:xfrm>
          <a:off x="4696153" y="4096035"/>
          <a:ext cx="33972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2" name="公式" r:id="rId11" imgW="1993680" imgH="241200" progId="Equation.3">
                  <p:embed/>
                </p:oleObj>
              </mc:Choice>
              <mc:Fallback>
                <p:oleObj name="公式" r:id="rId11" imgW="1993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153" y="4096035"/>
                        <a:ext cx="3397250" cy="412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577788"/>
              </p:ext>
            </p:extLst>
          </p:nvPr>
        </p:nvGraphicFramePr>
        <p:xfrm>
          <a:off x="4696153" y="4572893"/>
          <a:ext cx="28575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3" name="公式" r:id="rId13" imgW="1676160" imgH="241200" progId="Equation.3">
                  <p:embed/>
                </p:oleObj>
              </mc:Choice>
              <mc:Fallback>
                <p:oleObj name="公式" r:id="rId13" imgW="1676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153" y="4572893"/>
                        <a:ext cx="2857500" cy="412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9491758" y="3578064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5.51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9491758" y="4084545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5.52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9493819" y="4606771"/>
            <a:ext cx="1512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5.53</a:t>
            </a:r>
            <a:r>
              <a:rPr lang="zh-CN" altLang="en-US" sz="2400" dirty="0" smtClean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  <a:endParaRPr lang="zh-CN" altLang="en-US" sz="2400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 bwMode="auto">
              <a:xfrm>
                <a:off x="324467" y="5013543"/>
                <a:ext cx="11543066" cy="6219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ct val="120000"/>
                  </a:lnSpc>
                  <a:buNone/>
                  <a:defRPr/>
                </a:pP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在</a:t>
                </a:r>
                <a:r>
                  <a:rPr lang="en-US" altLang="zh-CN" sz="2400" b="1" i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T=T</a:t>
                </a:r>
                <a:r>
                  <a:rPr lang="en-US" altLang="zh-CN" sz="2400" b="1" i="1" baseline="-25000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C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时，</a:t>
                </a:r>
                <a:r>
                  <a:rPr lang="en-US" altLang="zh-CN" sz="2400" b="1" i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n</a:t>
                </a:r>
                <a:r>
                  <a:rPr lang="en-US" altLang="zh-CN" sz="2400" b="1" i="1" baseline="-25000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0</a:t>
                </a:r>
                <a:r>
                  <a:rPr lang="en-US" altLang="zh-CN" sz="2400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=0</a:t>
                </a:r>
                <a:r>
                  <a:rPr lang="en-US" altLang="zh-CN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,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表明零能级无粒子</a:t>
                </a:r>
                <a:r>
                  <a:rPr lang="en-US" altLang="zh-CN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; </a:t>
                </a:r>
                <a:endParaRPr lang="en-US" altLang="zh-CN" sz="2400" dirty="0" smtClean="0">
                  <a:ea typeface="黑体" panose="02010609060101010101" pitchFamily="49" charset="-122"/>
                  <a:sym typeface="Symbol" panose="05050102010706020507" pitchFamily="18" charset="2"/>
                </a:endParaRPr>
              </a:p>
              <a:p>
                <a:pPr marL="0" indent="0" eaLnBrk="1" hangingPunct="1">
                  <a:lnSpc>
                    <a:spcPct val="120000"/>
                  </a:lnSpc>
                  <a:buNone/>
                  <a:defRPr/>
                </a:pP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而</a:t>
                </a:r>
                <a:r>
                  <a:rPr lang="en-US" altLang="zh-CN" sz="2400" b="1" i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T = </a:t>
                </a:r>
                <a:r>
                  <a:rPr lang="en-US" altLang="zh-CN" sz="2400" b="1" i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0 K 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时，</a:t>
                </a:r>
                <a:r>
                  <a:rPr lang="en-US" altLang="zh-CN" sz="2400" b="1" i="1" dirty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 </a:t>
                </a:r>
                <a:r>
                  <a:rPr lang="en-US" altLang="zh-CN" sz="2400" b="1" i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n</a:t>
                </a:r>
                <a:r>
                  <a:rPr lang="en-US" altLang="zh-CN" sz="2400" b="1" i="1" baseline="-25000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0</a:t>
                </a:r>
                <a:r>
                  <a:rPr lang="en-US" altLang="zh-CN" sz="2400" b="1" dirty="0" smtClean="0">
                    <a:solidFill>
                      <a:schemeClr val="tx2"/>
                    </a:solidFill>
                    <a:ea typeface="黑体" panose="02010609060101010101" pitchFamily="49" charset="-122"/>
                    <a:sym typeface="Symbol" panose="05050102010706020507" pitchFamily="18" charset="2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altLang="zh-CN" sz="24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  <a:sym typeface="Symbol" panose="05050102010706020507" pitchFamily="18" charset="2"/>
                          </a:rPr>
                          <m:t>𝑵</m:t>
                        </m:r>
                      </m:e>
                    </m:acc>
                  </m:oMath>
                </a14:m>
                <a:r>
                  <a:rPr lang="en-US" altLang="zh-CN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, 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粒子全部</a:t>
                </a:r>
                <a:r>
                  <a:rPr lang="zh-CN" altLang="en-US" sz="2400" dirty="0" smtClean="0">
                    <a:ea typeface="黑体" panose="02010609060101010101" pitchFamily="49" charset="-122"/>
                    <a:sym typeface="Symbol" panose="05050102010706020507" pitchFamily="18" charset="2"/>
                  </a:rPr>
                  <a:t>集居于零能级。 </a:t>
                </a:r>
                <a:endParaRPr lang="zh-CN" altLang="en-US" sz="2400" kern="0" dirty="0">
                  <a:solidFill>
                    <a:srgbClr val="FFFFFF"/>
                  </a:solidFill>
                  <a:ea typeface="黑体" pitchFamily="49" charset="-122"/>
                </a:endParaRPr>
              </a:p>
            </p:txBody>
          </p:sp>
        </mc:Choice>
        <mc:Fallback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467" y="5013543"/>
                <a:ext cx="11543066" cy="621935"/>
              </a:xfrm>
              <a:prstGeom prst="rect">
                <a:avLst/>
              </a:prstGeom>
              <a:blipFill rotWithShape="0">
                <a:blip r:embed="rId15"/>
                <a:stretch>
                  <a:fillRect l="-792" t="-5882" b="-843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1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  <p:bldP spid="24580" grpId="0"/>
      <p:bldP spid="8" grpId="0"/>
      <p:bldP spid="9" grpId="0" build="p"/>
      <p:bldP spid="11" grpId="0"/>
      <p:bldP spid="14" grpId="0" build="p"/>
      <p:bldP spid="18" grpId="0"/>
      <p:bldP spid="19" grpId="0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6" y="211933"/>
            <a:ext cx="4648200" cy="5334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en-US" altLang="zh-CN" sz="2400" b="1" dirty="0" smtClean="0">
                <a:latin typeface="+mn-lt"/>
                <a:ea typeface="黑体" panose="02010609060101010101" pitchFamily="49" charset="-122"/>
              </a:rPr>
              <a:t>5.3.3 </a:t>
            </a:r>
            <a:r>
              <a:rPr lang="zh-CN" altLang="en-US" sz="2400" b="1" dirty="0" smtClean="0">
                <a:latin typeface="+mn-lt"/>
                <a:ea typeface="黑体" panose="02010609060101010101" pitchFamily="49" charset="-122"/>
              </a:rPr>
              <a:t>液氦</a:t>
            </a:r>
            <a:r>
              <a:rPr lang="en-US" altLang="zh-CN" sz="2400" b="1" dirty="0" smtClean="0">
                <a:latin typeface="+mn-lt"/>
                <a:ea typeface="黑体" panose="02010609060101010101" pitchFamily="49" charset="-122"/>
              </a:rPr>
              <a:t>(He</a:t>
            </a:r>
            <a:r>
              <a:rPr lang="en-US" altLang="zh-CN" sz="2400" b="1" baseline="30000" dirty="0" smtClean="0">
                <a:latin typeface="+mn-lt"/>
                <a:ea typeface="黑体" panose="02010609060101010101" pitchFamily="49" charset="-122"/>
              </a:rPr>
              <a:t>4</a:t>
            </a:r>
            <a:r>
              <a:rPr lang="en-US" altLang="zh-CN" sz="2400" b="1" dirty="0" smtClean="0">
                <a:latin typeface="+mn-lt"/>
                <a:ea typeface="黑体" panose="02010609060101010101" pitchFamily="49" charset="-122"/>
              </a:rPr>
              <a:t>)</a:t>
            </a:r>
            <a:endParaRPr lang="zh-CN" altLang="en-US" sz="2400" b="1" dirty="0"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6" y="901808"/>
            <a:ext cx="7910385" cy="285330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ea typeface="黑体" panose="02010609060101010101" pitchFamily="49" charset="-122"/>
              </a:rPr>
              <a:t>He</a:t>
            </a:r>
            <a:r>
              <a:rPr lang="en-US" altLang="zh-CN" sz="2200" baseline="30000" dirty="0" smtClean="0">
                <a:ea typeface="黑体" panose="02010609060101010101" pitchFamily="49" charset="-122"/>
              </a:rPr>
              <a:t>4</a:t>
            </a:r>
            <a:r>
              <a:rPr lang="zh-CN" altLang="en-US" sz="2200" dirty="0" smtClean="0">
                <a:ea typeface="黑体" panose="02010609060101010101" pitchFamily="49" charset="-122"/>
              </a:rPr>
              <a:t>的低沸点（</a:t>
            </a:r>
            <a:r>
              <a:rPr lang="en-US" altLang="zh-CN" sz="2200" dirty="0" smtClean="0">
                <a:solidFill>
                  <a:schemeClr val="tx2"/>
                </a:solidFill>
                <a:ea typeface="黑体" panose="02010609060101010101" pitchFamily="49" charset="-122"/>
              </a:rPr>
              <a:t>4.2K</a:t>
            </a:r>
            <a:r>
              <a:rPr lang="zh-CN" altLang="en-US" sz="2200" dirty="0" smtClean="0">
                <a:ea typeface="黑体" panose="02010609060101010101" pitchFamily="49" charset="-122"/>
              </a:rPr>
              <a:t>）说明其分子间作用力极弱，低温下，液氦所表现出的特殊性质当归咎于</a:t>
            </a:r>
            <a:r>
              <a:rPr lang="en-US" altLang="zh-CN" sz="2200" dirty="0" smtClean="0">
                <a:ea typeface="黑体" panose="02010609060101010101" pitchFamily="49" charset="-122"/>
              </a:rPr>
              <a:t>(</a:t>
            </a:r>
            <a:r>
              <a:rPr lang="zh-CN" altLang="en-US" sz="2200" dirty="0" smtClean="0">
                <a:ea typeface="黑体" panose="02010609060101010101" pitchFamily="49" charset="-122"/>
              </a:rPr>
              <a:t>玻色子的</a:t>
            </a:r>
            <a:r>
              <a:rPr lang="en-US" altLang="zh-CN" sz="2200" dirty="0" smtClean="0">
                <a:ea typeface="黑体" panose="02010609060101010101" pitchFamily="49" charset="-122"/>
              </a:rPr>
              <a:t>)</a:t>
            </a:r>
            <a:r>
              <a:rPr lang="zh-CN" altLang="en-US" sz="2200" dirty="0" smtClean="0">
                <a:ea typeface="黑体" panose="02010609060101010101" pitchFamily="49" charset="-122"/>
              </a:rPr>
              <a:t>量子效应。</a:t>
            </a:r>
            <a:endParaRPr lang="en-US" altLang="zh-CN" sz="2200" dirty="0" smtClean="0"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200" dirty="0">
                <a:ea typeface="黑体" panose="02010609060101010101" pitchFamily="49" charset="-122"/>
              </a:rPr>
              <a:t>液</a:t>
            </a:r>
            <a:r>
              <a:rPr lang="zh-CN" altLang="en-US" sz="2200" dirty="0" smtClean="0">
                <a:ea typeface="黑体" panose="02010609060101010101" pitchFamily="49" charset="-122"/>
              </a:rPr>
              <a:t>氦的</a:t>
            </a:r>
            <a:r>
              <a:rPr lang="en-US" altLang="zh-CN" sz="22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T</a:t>
            </a:r>
            <a:r>
              <a:rPr lang="en-US" altLang="zh-CN" sz="2200" b="1" i="1" baseline="-25000" dirty="0" smtClean="0">
                <a:solidFill>
                  <a:schemeClr val="tx2"/>
                </a:solidFill>
                <a:ea typeface="黑体" panose="02010609060101010101" pitchFamily="49" charset="-122"/>
              </a:rPr>
              <a:t>C</a:t>
            </a:r>
            <a:r>
              <a:rPr lang="zh-CN" altLang="en-US" sz="2200" dirty="0" smtClean="0">
                <a:ea typeface="黑体" panose="02010609060101010101" pitchFamily="49" charset="-122"/>
              </a:rPr>
              <a:t>值</a:t>
            </a:r>
            <a:r>
              <a:rPr lang="zh-CN" altLang="en-US" sz="2200" dirty="0" smtClean="0">
                <a:ea typeface="黑体" panose="02010609060101010101" pitchFamily="49" charset="-122"/>
              </a:rPr>
              <a:t>依式</a:t>
            </a:r>
            <a:r>
              <a:rPr lang="en-US" altLang="zh-CN" sz="2200" dirty="0" smtClean="0">
                <a:solidFill>
                  <a:schemeClr val="tx2"/>
                </a:solidFill>
                <a:ea typeface="黑体" panose="02010609060101010101" pitchFamily="49" charset="-122"/>
              </a:rPr>
              <a:t>5.46</a:t>
            </a:r>
            <a:r>
              <a:rPr lang="zh-CN" altLang="en-US" sz="2200" dirty="0" smtClean="0">
                <a:ea typeface="黑体" panose="02010609060101010101" pitchFamily="49" charset="-122"/>
              </a:rPr>
              <a:t>估算</a:t>
            </a:r>
            <a:r>
              <a:rPr lang="zh-CN" altLang="en-US" sz="2200" dirty="0" smtClean="0">
                <a:ea typeface="黑体" panose="02010609060101010101" pitchFamily="49" charset="-122"/>
              </a:rPr>
              <a:t>为</a:t>
            </a:r>
            <a:r>
              <a:rPr lang="en-US" altLang="zh-CN" sz="2200" dirty="0" smtClean="0">
                <a:solidFill>
                  <a:schemeClr val="tx2"/>
                </a:solidFill>
                <a:ea typeface="黑体" panose="02010609060101010101" pitchFamily="49" charset="-122"/>
              </a:rPr>
              <a:t>3.13K</a:t>
            </a:r>
            <a:r>
              <a:rPr lang="zh-CN" altLang="en-US" sz="2200" dirty="0" smtClean="0">
                <a:ea typeface="黑体" panose="02010609060101010101" pitchFamily="49" charset="-122"/>
              </a:rPr>
              <a:t>。</a:t>
            </a:r>
            <a:endParaRPr lang="en-US" altLang="zh-CN" sz="2200" dirty="0" smtClean="0"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200" dirty="0" smtClean="0">
                <a:ea typeface="黑体" panose="02010609060101010101" pitchFamily="49" charset="-122"/>
              </a:rPr>
              <a:t>实验发现，液氦从沸点冷却到</a:t>
            </a:r>
            <a:r>
              <a:rPr lang="en-US" altLang="zh-CN" sz="2200" dirty="0" smtClean="0">
                <a:solidFill>
                  <a:schemeClr val="tx2"/>
                </a:solidFill>
                <a:ea typeface="黑体" panose="02010609060101010101" pitchFamily="49" charset="-122"/>
              </a:rPr>
              <a:t>2.19K</a:t>
            </a:r>
            <a:r>
              <a:rPr lang="en-US" altLang="zh-CN" sz="2200" dirty="0" smtClean="0">
                <a:ea typeface="黑体" panose="02010609060101010101" pitchFamily="49" charset="-122"/>
              </a:rPr>
              <a:t> (</a:t>
            </a:r>
            <a:r>
              <a:rPr lang="en-US" altLang="zh-CN" sz="2200" dirty="0" smtClean="0"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200" dirty="0" smtClean="0">
                <a:ea typeface="黑体" panose="02010609060101010101" pitchFamily="49" charset="-122"/>
                <a:sym typeface="Symbol" panose="05050102010706020507" pitchFamily="18" charset="2"/>
              </a:rPr>
              <a:t>点，标准压力下</a:t>
            </a:r>
            <a:r>
              <a:rPr lang="en-US" altLang="zh-CN" sz="2200" dirty="0" smtClean="0">
                <a:ea typeface="黑体" panose="02010609060101010101" pitchFamily="49" charset="-122"/>
              </a:rPr>
              <a:t>) </a:t>
            </a:r>
            <a:r>
              <a:rPr lang="zh-CN" altLang="en-US" sz="2200" dirty="0" smtClean="0">
                <a:ea typeface="黑体" panose="02010609060101010101" pitchFamily="49" charset="-122"/>
              </a:rPr>
              <a:t>时，似乎发生了相变， </a:t>
            </a:r>
            <a:r>
              <a:rPr lang="en-US" altLang="zh-CN" sz="2200" dirty="0" smtClean="0">
                <a:ea typeface="黑体" panose="02010609060101010101" pitchFamily="49" charset="-122"/>
              </a:rPr>
              <a:t>He(I) </a:t>
            </a:r>
            <a:r>
              <a:rPr lang="en-US" altLang="zh-CN" sz="2200" dirty="0" smtClean="0">
                <a:ea typeface="黑体" panose="02010609060101010101" pitchFamily="49" charset="-122"/>
                <a:sym typeface="Wingdings" panose="05000000000000000000" pitchFamily="2" charset="2"/>
              </a:rPr>
              <a:t> He(II)</a:t>
            </a:r>
            <a:r>
              <a:rPr lang="zh-CN" altLang="en-US" sz="2200" dirty="0" smtClean="0">
                <a:ea typeface="黑体" panose="02010609060101010101" pitchFamily="49" charset="-122"/>
                <a:sym typeface="Wingdings" panose="05000000000000000000" pitchFamily="2" charset="2"/>
              </a:rPr>
              <a:t>。</a:t>
            </a:r>
            <a:endParaRPr lang="en-US" altLang="zh-CN" sz="2200" dirty="0" smtClean="0"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dirty="0"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200" dirty="0" smtClean="0">
                <a:ea typeface="黑体" panose="02010609060101010101" pitchFamily="49" charset="-122"/>
                <a:sym typeface="Symbol" panose="05050102010706020507" pitchFamily="18" charset="2"/>
              </a:rPr>
              <a:t>点</a:t>
            </a:r>
            <a:r>
              <a:rPr lang="zh-CN" altLang="en-US" sz="2200" dirty="0" smtClean="0">
                <a:ea typeface="黑体" panose="02010609060101010101" pitchFamily="49" charset="-122"/>
                <a:sym typeface="Wingdings" panose="05000000000000000000" pitchFamily="2" charset="2"/>
              </a:rPr>
              <a:t>以上与常规液体相似。</a:t>
            </a:r>
            <a:endParaRPr lang="zh-CN" altLang="en-US" sz="2200" dirty="0">
              <a:ea typeface="黑体" panose="02010609060101010101" pitchFamily="49" charset="-122"/>
            </a:endParaRPr>
          </a:p>
        </p:txBody>
      </p:sp>
      <p:pic>
        <p:nvPicPr>
          <p:cNvPr id="37890" name="Picture 2" descr="超流体氦-4相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5" t="4265" r="3806" b="3272"/>
          <a:stretch/>
        </p:blipFill>
        <p:spPr bwMode="auto">
          <a:xfrm>
            <a:off x="8175812" y="1021974"/>
            <a:ext cx="3757676" cy="300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324105" y="4074093"/>
            <a:ext cx="7724571" cy="104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kern="0" dirty="0" smtClean="0"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zh-CN" altLang="en-US" sz="2200" kern="0" dirty="0" smtClean="0">
                <a:ea typeface="黑体" panose="02010609060101010101" pitchFamily="49" charset="-122"/>
                <a:sym typeface="Symbol" panose="05050102010706020507" pitchFamily="18" charset="2"/>
              </a:rPr>
              <a:t>点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以下的特殊性质 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– 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超流性质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粘滞性几乎消失，比水小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10</a:t>
            </a:r>
            <a:r>
              <a:rPr lang="en-US" altLang="zh-CN" sz="2200" kern="0" baseline="30000" dirty="0" smtClean="0">
                <a:ea typeface="黑体" panose="02010609060101010101" pitchFamily="49" charset="-122"/>
                <a:sym typeface="Wingdings" panose="05000000000000000000" pitchFamily="2" charset="2"/>
              </a:rPr>
              <a:t>-9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倍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、反常热导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比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Cu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、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Ag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高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100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倍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、熵和热容奇异点等。</a:t>
            </a:r>
            <a:endParaRPr lang="zh-CN" altLang="en-US" sz="2200" kern="0" dirty="0">
              <a:ea typeface="黑体" panose="02010609060101010101" pitchFamily="49" charset="-122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324105" y="5114772"/>
            <a:ext cx="4775998" cy="60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由克拉贝龙公式，对两相平衡有</a:t>
            </a:r>
            <a:endParaRPr lang="zh-CN" altLang="en-US" sz="2200" kern="0" dirty="0"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4835390" y="5056545"/>
                <a:ext cx="149733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=∆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𝑑𝑃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390" y="5056545"/>
                <a:ext cx="1497333" cy="6223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8175812" y="4090494"/>
            <a:ext cx="2633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dP</a:t>
            </a:r>
            <a:r>
              <a:rPr lang="en-US" altLang="zh-CN" i="1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/</a:t>
            </a:r>
            <a:r>
              <a:rPr lang="en-US" altLang="zh-CN" i="1" dirty="0" err="1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dT</a:t>
            </a:r>
            <a:r>
              <a:rPr lang="en-US" altLang="zh-CN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0</a:t>
            </a:r>
          </a:p>
          <a:p>
            <a:r>
              <a:rPr lang="zh-CN" altLang="en-US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等温凝固熵变</a:t>
            </a:r>
            <a:r>
              <a:rPr lang="en-US" altLang="zh-CN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 0</a:t>
            </a:r>
          </a:p>
          <a:p>
            <a:r>
              <a:rPr lang="zh-CN" altLang="en-US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液氦</a:t>
            </a:r>
            <a:r>
              <a:rPr lang="en-US" altLang="zh-CN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He(II)</a:t>
            </a:r>
            <a:r>
              <a:rPr lang="zh-CN" altLang="en-US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体系熵</a:t>
            </a:r>
            <a:r>
              <a:rPr lang="en-US" altLang="zh-CN" dirty="0" smtClean="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0</a:t>
            </a:r>
            <a:endParaRPr lang="zh-CN" altLang="en-US" dirty="0">
              <a:solidFill>
                <a:schemeClr val="accent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8522990" y="1819021"/>
            <a:ext cx="440087" cy="23254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接连接符 14"/>
          <p:cNvCxnSpPr/>
          <p:nvPr/>
        </p:nvCxnSpPr>
        <p:spPr bwMode="auto">
          <a:xfrm flipH="1">
            <a:off x="8963076" y="1833690"/>
            <a:ext cx="19559" cy="16723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6659543" y="5079981"/>
            <a:ext cx="5271335" cy="103979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液氦</a:t>
            </a:r>
            <a:r>
              <a:rPr lang="en-US" altLang="zh-CN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He(II)</a:t>
            </a:r>
            <a:r>
              <a:rPr lang="zh-CN" altLang="en-US" sz="2200" kern="0" dirty="0" smtClean="0">
                <a:ea typeface="黑体" panose="02010609060101010101" pitchFamily="49" charset="-122"/>
                <a:sym typeface="Wingdings" panose="05000000000000000000" pitchFamily="2" charset="2"/>
              </a:rPr>
              <a:t>的特殊物理性质均与爱因斯坦凝聚相关，该项所处状态即为零能级状态。</a:t>
            </a:r>
            <a:endParaRPr lang="zh-CN" altLang="en-US" sz="2200" kern="0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878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  <p:bldP spid="20" grpId="0"/>
      <p:bldP spid="21" grpId="0"/>
      <p:bldP spid="2" grpId="0"/>
      <p:bldP spid="7" grpId="0"/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5410200" cy="685800"/>
          </a:xfrm>
          <a:solidFill>
            <a:srgbClr val="CCFFCC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l" eaLnBrk="1" hangingPunct="1">
              <a:defRPr/>
            </a:pPr>
            <a:r>
              <a:rPr lang="en-US" altLang="zh-CN" sz="3200" b="1" i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5.4 F-D</a:t>
            </a:r>
            <a:r>
              <a:rPr lang="zh-CN" altLang="en-US" sz="3200" b="1" i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气体的一般特性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697" y="1066800"/>
            <a:ext cx="11514909" cy="17145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典型的</a:t>
            </a:r>
            <a:r>
              <a:rPr lang="en-US" altLang="zh-CN" sz="2400" dirty="0">
                <a:ea typeface="黑体" panose="02010609060101010101" pitchFamily="49" charset="-122"/>
              </a:rPr>
              <a:t>F-D</a:t>
            </a:r>
            <a:r>
              <a:rPr lang="zh-CN" altLang="en-US" sz="2400" dirty="0">
                <a:ea typeface="黑体" panose="02010609060101010101" pitchFamily="49" charset="-122"/>
              </a:rPr>
              <a:t>体系当以金属中的自由电子气为例。</a:t>
            </a:r>
            <a:endParaRPr lang="en-US" altLang="zh-CN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金属和半导体的费米能级是极为重要的特性参数，决定了这些物质的许多重要物理性质，如金属逸出功、能带弯曲等等。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zh-CN" sz="2400" dirty="0">
              <a:ea typeface="黑体" panose="02010609060101010101" pitchFamily="49" charset="-122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351089" y="3546476"/>
          <a:ext cx="651668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公式" r:id="rId3" imgW="3289300" imgH="419100" progId="Equation.3">
                  <p:embed/>
                </p:oleObj>
              </mc:Choice>
              <mc:Fallback>
                <p:oleObj name="公式" r:id="rId3" imgW="3289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3546476"/>
                        <a:ext cx="6516687" cy="8302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6597650" y="5300663"/>
          <a:ext cx="357663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Equation" r:id="rId5" imgW="1777229" imgH="393529" progId="Equation.3">
                  <p:embed/>
                </p:oleObj>
              </mc:Choice>
              <mc:Fallback>
                <p:oleObj name="Equation" r:id="rId5" imgW="17772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5300663"/>
                        <a:ext cx="3576638" cy="7921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919289" y="4400550"/>
          <a:ext cx="475297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2" name="公式" r:id="rId7" imgW="2794000" imgH="444500" progId="Equation.3">
                  <p:embed/>
                </p:oleObj>
              </mc:Choice>
              <mc:Fallback>
                <p:oleObj name="公式" r:id="rId7" imgW="27940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4400550"/>
                        <a:ext cx="4752975" cy="7572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9120189" y="3752851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743700" y="4400550"/>
          <a:ext cx="37147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3" name="公式" r:id="rId9" imgW="2184400" imgH="444500" progId="Equation.3">
                  <p:embed/>
                </p:oleObj>
              </mc:Choice>
              <mc:Fallback>
                <p:oleObj name="公式" r:id="rId9" imgW="21844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4400550"/>
                        <a:ext cx="3714750" cy="7572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287714" y="3602039"/>
            <a:ext cx="2592387" cy="763587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55398" y="5391944"/>
            <a:ext cx="457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800">
                <a:solidFill>
                  <a:srgbClr val="FFFFFF"/>
                </a:solidFill>
                <a:ea typeface="黑体" panose="02010609060101010101" pitchFamily="49" charset="-122"/>
              </a:rPr>
              <a:t>借助经典统计，三维平动子</a:t>
            </a:r>
            <a:endParaRPr lang="zh-CN" altLang="en-US" sz="2800">
              <a:solidFill>
                <a:srgbClr val="FFFFFF"/>
              </a:solidFill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24543" y="2616200"/>
            <a:ext cx="11443063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5.4.1 Q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F-D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计算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b="1" kern="0" dirty="0">
                <a:solidFill>
                  <a:srgbClr val="FFFF00"/>
                </a:solidFill>
                <a:ea typeface="黑体" pitchFamily="49" charset="-122"/>
              </a:rPr>
              <a:t>   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假定费米子的平动能变化是连续的，则有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zh-CN" altLang="en-US" sz="2400" kern="0" dirty="0">
              <a:solidFill>
                <a:srgbClr val="FFFFFF"/>
              </a:solidFill>
              <a:ea typeface="黑体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3" grpId="0" animBg="1"/>
      <p:bldP spid="4" grpId="0"/>
      <p:bldP spid="1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1324" y="2318632"/>
            <a:ext cx="1584325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800" dirty="0">
                <a:ea typeface="黑体" panose="02010609060101010101" pitchFamily="49" charset="-122"/>
              </a:rPr>
              <a:t>可导出</a:t>
            </a:r>
          </a:p>
        </p:txBody>
      </p:sp>
      <p:graphicFrame>
        <p:nvGraphicFramePr>
          <p:cNvPr id="276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198617"/>
              </p:ext>
            </p:extLst>
          </p:nvPr>
        </p:nvGraphicFramePr>
        <p:xfrm>
          <a:off x="1782535" y="193133"/>
          <a:ext cx="71469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0" name="Equation" r:id="rId3" imgW="3683000" imgH="482600" progId="Equation.3">
                  <p:embed/>
                </p:oleObj>
              </mc:Choice>
              <mc:Fallback>
                <p:oleObj name="Equation" r:id="rId3" imgW="36830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535" y="193133"/>
                        <a:ext cx="7146925" cy="936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378029"/>
              </p:ext>
            </p:extLst>
          </p:nvPr>
        </p:nvGraphicFramePr>
        <p:xfrm>
          <a:off x="1784712" y="1188857"/>
          <a:ext cx="24511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1" name="Equation" r:id="rId5" imgW="1371600" imgH="444500" progId="Equation.3">
                  <p:embed/>
                </p:oleObj>
              </mc:Choice>
              <mc:Fallback>
                <p:oleObj name="Equation" r:id="rId5" imgW="13716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712" y="1188857"/>
                        <a:ext cx="2451100" cy="7953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766521"/>
              </p:ext>
            </p:extLst>
          </p:nvPr>
        </p:nvGraphicFramePr>
        <p:xfrm>
          <a:off x="1782535" y="2075160"/>
          <a:ext cx="54737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2" name="Equation" r:id="rId7" imgW="3022600" imgH="914400" progId="Equation.3">
                  <p:embed/>
                </p:oleObj>
              </mc:Choice>
              <mc:Fallback>
                <p:oleObj name="Equation" r:id="rId7" imgW="30226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535" y="2075160"/>
                        <a:ext cx="5473700" cy="16541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073809"/>
              </p:ext>
            </p:extLst>
          </p:nvPr>
        </p:nvGraphicFramePr>
        <p:xfrm>
          <a:off x="3685744" y="3832460"/>
          <a:ext cx="27844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3" name="公式" r:id="rId9" imgW="1434960" imgH="228600" progId="Equation.3">
                  <p:embed/>
                </p:oleObj>
              </mc:Choice>
              <mc:Fallback>
                <p:oleObj name="公式" r:id="rId9" imgW="1434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5744" y="3832460"/>
                        <a:ext cx="2784475" cy="4429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09526"/>
              </p:ext>
            </p:extLst>
          </p:nvPr>
        </p:nvGraphicFramePr>
        <p:xfrm>
          <a:off x="3626961" y="4385143"/>
          <a:ext cx="6048375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4" name="Equation" r:id="rId11" imgW="3340100" imgH="863600" progId="Equation.3">
                  <p:embed/>
                </p:oleObj>
              </mc:Choice>
              <mc:Fallback>
                <p:oleObj name="Equation" r:id="rId11" imgW="3340100" imgH="86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6961" y="4385143"/>
                        <a:ext cx="6048375" cy="15621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TextBox 7"/>
          <p:cNvSpPr txBox="1">
            <a:spLocks noChangeArrowheads="1"/>
          </p:cNvSpPr>
          <p:nvPr/>
        </p:nvSpPr>
        <p:spPr bwMode="auto">
          <a:xfrm>
            <a:off x="10890932" y="366711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7657" name="TextBox 8"/>
          <p:cNvSpPr txBox="1">
            <a:spLocks noChangeArrowheads="1"/>
          </p:cNvSpPr>
          <p:nvPr/>
        </p:nvSpPr>
        <p:spPr bwMode="auto">
          <a:xfrm>
            <a:off x="10746874" y="1465320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5.51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6634" name="TextBox 7"/>
          <p:cNvSpPr txBox="1">
            <a:spLocks noChangeArrowheads="1"/>
          </p:cNvSpPr>
          <p:nvPr/>
        </p:nvSpPr>
        <p:spPr bwMode="auto">
          <a:xfrm>
            <a:off x="10819899" y="2276476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6635" name="TextBox 7"/>
          <p:cNvSpPr txBox="1">
            <a:spLocks noChangeArrowheads="1"/>
          </p:cNvSpPr>
          <p:nvPr/>
        </p:nvSpPr>
        <p:spPr bwMode="auto">
          <a:xfrm>
            <a:off x="10850060" y="306863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6636" name="TextBox 7"/>
          <p:cNvSpPr txBox="1">
            <a:spLocks noChangeArrowheads="1"/>
          </p:cNvSpPr>
          <p:nvPr/>
        </p:nvSpPr>
        <p:spPr bwMode="auto">
          <a:xfrm>
            <a:off x="10819898" y="3708512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5.54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6637" name="TextBox 7"/>
          <p:cNvSpPr txBox="1">
            <a:spLocks noChangeArrowheads="1"/>
          </p:cNvSpPr>
          <p:nvPr/>
        </p:nvSpPr>
        <p:spPr bwMode="auto">
          <a:xfrm>
            <a:off x="10746874" y="4935212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5.55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57950" y="576262"/>
            <a:ext cx="14414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得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07218" y="1423987"/>
            <a:ext cx="1252538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其中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28096" y="4313155"/>
            <a:ext cx="42957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同样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令</a:t>
            </a:r>
            <a:r>
              <a:rPr lang="zh-CN" altLang="en-US" sz="2800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</a:t>
            </a:r>
            <a:r>
              <a:rPr lang="en-US" altLang="zh-CN" sz="28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=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 </a:t>
            </a:r>
            <a:r>
              <a:rPr lang="en-US" altLang="zh-CN" sz="2800" b="1" i="1" kern="0" dirty="0">
                <a:solidFill>
                  <a:srgbClr val="FFFF00"/>
                </a:solidFill>
                <a:ea typeface="黑体" pitchFamily="49" charset="-122"/>
              </a:rPr>
              <a:t>e</a:t>
            </a:r>
            <a:r>
              <a:rPr lang="en-US" altLang="zh-CN" sz="2800" b="1" i="1" kern="0" baseline="30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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, </a:t>
            </a:r>
            <a:r>
              <a:rPr lang="zh-CN" altLang="en-US" sz="2800" kern="0" dirty="0" smtClean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可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导出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72903" y="3778655"/>
            <a:ext cx="4127567" cy="53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所以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Q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势亦可表示为</a:t>
            </a:r>
          </a:p>
        </p:txBody>
      </p:sp>
      <p:graphicFrame>
        <p:nvGraphicFramePr>
          <p:cNvPr id="27666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007428"/>
              </p:ext>
            </p:extLst>
          </p:nvPr>
        </p:nvGraphicFramePr>
        <p:xfrm>
          <a:off x="4500471" y="1188857"/>
          <a:ext cx="2100333" cy="82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5" name="公式" r:id="rId13" imgW="1193800" imgH="469900" progId="Equation.3">
                  <p:embed/>
                </p:oleObj>
              </mc:Choice>
              <mc:Fallback>
                <p:oleObj name="公式" r:id="rId13" imgW="11938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471" y="1188857"/>
                        <a:ext cx="2100333" cy="82668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8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  <p:bldP spid="26634" grpId="0"/>
      <p:bldP spid="26635" grpId="0"/>
      <p:bldP spid="26636" grpId="0"/>
      <p:bldP spid="26637" grpId="0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9634" y="304800"/>
            <a:ext cx="10006104" cy="6032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CN" altLang="en-US" sz="2800" dirty="0">
                <a:ea typeface="黑体" panose="02010609060101010101" pitchFamily="49" charset="-122"/>
              </a:rPr>
              <a:t>可进一步推得</a:t>
            </a:r>
            <a:r>
              <a:rPr lang="en-US" altLang="zh-CN" sz="2800" dirty="0">
                <a:ea typeface="黑体" panose="02010609060101010101" pitchFamily="49" charset="-122"/>
              </a:rPr>
              <a:t>F—D</a:t>
            </a:r>
            <a:r>
              <a:rPr lang="zh-CN" altLang="en-US" sz="2800" dirty="0">
                <a:ea typeface="黑体" panose="02010609060101010101" pitchFamily="49" charset="-122"/>
              </a:rPr>
              <a:t>气体的各主要状态性质：</a:t>
            </a:r>
          </a:p>
        </p:txBody>
      </p:sp>
      <p:graphicFrame>
        <p:nvGraphicFramePr>
          <p:cNvPr id="2867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301865"/>
              </p:ext>
            </p:extLst>
          </p:nvPr>
        </p:nvGraphicFramePr>
        <p:xfrm>
          <a:off x="906145" y="803274"/>
          <a:ext cx="5291138" cy="152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Equation" r:id="rId3" imgW="3086100" imgH="889000" progId="Equation.3">
                  <p:embed/>
                </p:oleObj>
              </mc:Choice>
              <mc:Fallback>
                <p:oleObj name="Equation" r:id="rId3" imgW="3086100" imgH="889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145" y="803274"/>
                        <a:ext cx="5291138" cy="15224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473854"/>
              </p:ext>
            </p:extLst>
          </p:nvPr>
        </p:nvGraphicFramePr>
        <p:xfrm>
          <a:off x="906145" y="2378075"/>
          <a:ext cx="8269288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Equation" r:id="rId5" imgW="4800600" imgH="838200" progId="Equation.3">
                  <p:embed/>
                </p:oleObj>
              </mc:Choice>
              <mc:Fallback>
                <p:oleObj name="Equation" r:id="rId5" imgW="48006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145" y="2378075"/>
                        <a:ext cx="8269288" cy="1444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Box 7"/>
          <p:cNvSpPr txBox="1">
            <a:spLocks noChangeArrowheads="1"/>
          </p:cNvSpPr>
          <p:nvPr/>
        </p:nvSpPr>
        <p:spPr bwMode="auto">
          <a:xfrm>
            <a:off x="9264650" y="19161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5.56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39634" y="4005264"/>
            <a:ext cx="11501845" cy="202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30000"/>
              </a:lnSpc>
              <a:buNone/>
              <a:defRPr/>
            </a:pP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粗略估计，在一般情况下，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F-D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体系的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U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、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S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和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PV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都比</a:t>
            </a:r>
            <a:r>
              <a:rPr lang="en-US" altLang="zh-CN" sz="2800" kern="0" dirty="0">
                <a:solidFill>
                  <a:srgbClr val="FFFFFF"/>
                </a:solidFill>
                <a:ea typeface="黑体" pitchFamily="49" charset="-122"/>
              </a:rPr>
              <a:t>M-B</a:t>
            </a:r>
            <a:r>
              <a:rPr lang="zh-CN" altLang="en-US" sz="2800" kern="0" dirty="0">
                <a:solidFill>
                  <a:srgbClr val="FFFFFF"/>
                </a:solidFill>
                <a:ea typeface="黑体" pitchFamily="49" charset="-122"/>
              </a:rPr>
              <a:t>气体的大，这当然和费米子的量子态占据原则密切相关。</a:t>
            </a:r>
          </a:p>
        </p:txBody>
      </p:sp>
    </p:spTree>
    <p:extLst>
      <p:ext uri="{BB962C8B-B14F-4D97-AF65-F5344CB8AC3E}">
        <p14:creationId xmlns:p14="http://schemas.microsoft.com/office/powerpoint/2010/main" val="40283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333375"/>
            <a:ext cx="5867400" cy="685800"/>
          </a:xfrm>
          <a:solidFill>
            <a:srgbClr val="CCFFCC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l" eaLnBrk="1" hangingPunct="1">
              <a:defRPr/>
            </a:pPr>
            <a:r>
              <a:rPr lang="en-US" altLang="zh-CN" sz="3600" b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5.1 </a:t>
            </a:r>
            <a:r>
              <a:rPr lang="zh-CN" altLang="en-US" sz="3600" b="1" dirty="0">
                <a:solidFill>
                  <a:srgbClr val="6600CC"/>
                </a:solidFill>
                <a:latin typeface="+mn-lt"/>
                <a:ea typeface="黑体" panose="02010609060101010101" pitchFamily="49" charset="-122"/>
              </a:rPr>
              <a:t>三种能量分布律的比较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635" y="1066800"/>
            <a:ext cx="11488782" cy="14986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5.1.1 </a:t>
            </a:r>
            <a:r>
              <a:rPr lang="zh-CN" altLang="en-US" sz="2400" b="1" dirty="0">
                <a:solidFill>
                  <a:schemeClr val="tx2"/>
                </a:solidFill>
                <a:ea typeface="黑体" panose="02010609060101010101" pitchFamily="49" charset="-122"/>
              </a:rPr>
              <a:t>玻色</a:t>
            </a: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-</a:t>
            </a:r>
            <a:r>
              <a:rPr lang="zh-CN" altLang="en-US" sz="2400" b="1" dirty="0">
                <a:solidFill>
                  <a:schemeClr val="tx2"/>
                </a:solidFill>
                <a:ea typeface="黑体" panose="02010609060101010101" pitchFamily="49" charset="-122"/>
              </a:rPr>
              <a:t>爱因斯坦分布 （</a:t>
            </a: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b="1" dirty="0">
                <a:solidFill>
                  <a:schemeClr val="tx2"/>
                </a:solidFill>
                <a:ea typeface="黑体" panose="02010609060101010101" pitchFamily="49" charset="-122"/>
              </a:rPr>
              <a:t>分布）</a:t>
            </a:r>
          </a:p>
          <a:p>
            <a:pPr marL="0" indent="627063" eaLnBrk="1" hangingPunct="1">
              <a:lnSpc>
                <a:spcPct val="120000"/>
              </a:lnSpc>
              <a:buNone/>
            </a:pPr>
            <a:r>
              <a:rPr lang="zh-CN" altLang="en-US" sz="2400" dirty="0" smtClean="0">
                <a:ea typeface="黑体" panose="02010609060101010101" pitchFamily="49" charset="-122"/>
              </a:rPr>
              <a:t>玻色子</a:t>
            </a:r>
            <a:r>
              <a:rPr lang="zh-CN" altLang="en-US" sz="2400" dirty="0">
                <a:ea typeface="黑体" panose="02010609060101010101" pitchFamily="49" charset="-122"/>
              </a:rPr>
              <a:t>体系中，粒子占据</a:t>
            </a:r>
            <a:r>
              <a:rPr lang="zh-CN" altLang="en-US" sz="2400" dirty="0" smtClean="0">
                <a:ea typeface="黑体" panose="02010609060101010101" pitchFamily="49" charset="-122"/>
              </a:rPr>
              <a:t>量子态的</a:t>
            </a:r>
            <a:r>
              <a:rPr lang="zh-CN" altLang="en-US" sz="2400" dirty="0">
                <a:ea typeface="黑体" panose="02010609060101010101" pitchFamily="49" charset="-122"/>
              </a:rPr>
              <a:t>主要特征是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每一量子态容纳的粒子数不限。</a:t>
            </a:r>
            <a:endParaRPr lang="en-US" altLang="zh-CN" sz="2400" dirty="0">
              <a:solidFill>
                <a:schemeClr val="tx2"/>
              </a:solidFill>
              <a:ea typeface="黑体" panose="02010609060101010101" pitchFamily="49" charset="-122"/>
            </a:endParaRPr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537689"/>
              </p:ext>
            </p:extLst>
          </p:nvPr>
        </p:nvGraphicFramePr>
        <p:xfrm>
          <a:off x="3173425" y="4500949"/>
          <a:ext cx="2819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" imgW="1409088" imgH="355446" progId="Equation.3">
                  <p:embed/>
                </p:oleObj>
              </mc:Choice>
              <mc:Fallback>
                <p:oleObj name="Equation" r:id="rId3" imgW="1409088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3425" y="4500949"/>
                        <a:ext cx="2819400" cy="711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83457" y="5373280"/>
            <a:ext cx="1024733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进一步可按照量子态占据原则来确定其微观状态数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t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X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：</a:t>
            </a:r>
            <a:endParaRPr lang="zh-CN" altLang="en-US" sz="2400" kern="0" dirty="0">
              <a:solidFill>
                <a:srgbClr val="FFFFFF"/>
              </a:solidFill>
              <a:ea typeface="黑体" pitchFamily="49" charset="-122"/>
              <a:sym typeface="Symbol" pitchFamily="18" charset="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83457" y="4402909"/>
            <a:ext cx="23034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限制条件为：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39635" y="2292672"/>
            <a:ext cx="11488782" cy="222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     设体系中粒子分配总能量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E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的一套组合样式</a:t>
            </a:r>
            <a:r>
              <a:rPr lang="en-US" altLang="zh-CN" sz="2400" b="1" kern="0" dirty="0">
                <a:solidFill>
                  <a:srgbClr val="FFFF00"/>
                </a:solidFill>
                <a:ea typeface="黑体" pitchFamily="49" charset="-122"/>
              </a:rPr>
              <a:t>{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en-US" altLang="zh-CN" sz="2400" b="1" kern="0" dirty="0">
                <a:solidFill>
                  <a:srgbClr val="FFFF00"/>
                </a:solidFill>
                <a:ea typeface="黑体" pitchFamily="49" charset="-122"/>
              </a:rPr>
              <a:t>}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为：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能级           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1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 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2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  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3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……,  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….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简并数       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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1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 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2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 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3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……,  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….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分布数      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n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1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 n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2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  n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3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……,  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, ….</a:t>
            </a:r>
          </a:p>
        </p:txBody>
      </p:sp>
    </p:spTree>
    <p:extLst>
      <p:ext uri="{BB962C8B-B14F-4D97-AF65-F5344CB8AC3E}">
        <p14:creationId xmlns:p14="http://schemas.microsoft.com/office/powerpoint/2010/main" val="6571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6166" y="1982392"/>
            <a:ext cx="1144959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      现探讨</a:t>
            </a:r>
            <a:r>
              <a:rPr lang="en-US" altLang="zh-CN" sz="2400" kern="0" dirty="0">
                <a:solidFill>
                  <a:schemeClr val="tx2"/>
                </a:solidFill>
                <a:ea typeface="黑体" pitchFamily="49" charset="-122"/>
              </a:rPr>
              <a:t>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下，自由电子气的一些特性。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F-D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分布律可改写为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6167" y="304801"/>
            <a:ext cx="5407025" cy="533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3200" b="1" dirty="0">
                <a:latin typeface="+mn-lt"/>
                <a:ea typeface="黑体" panose="02010609060101010101" pitchFamily="49" charset="-122"/>
              </a:rPr>
              <a:t>5.4.2  0K</a:t>
            </a:r>
            <a:r>
              <a:rPr lang="zh-CN" altLang="en-US" sz="3200" b="1" dirty="0">
                <a:latin typeface="+mn-lt"/>
                <a:ea typeface="黑体" panose="02010609060101010101" pitchFamily="49" charset="-122"/>
              </a:rPr>
              <a:t>下自由电子气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6" y="838201"/>
            <a:ext cx="11567160" cy="14382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       自由电子气是个模拟体系，其结论适合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金属自由电子模型</a:t>
            </a:r>
            <a:r>
              <a:rPr lang="zh-CN" altLang="en-US" sz="2400" dirty="0">
                <a:ea typeface="黑体" panose="02010609060101010101" pitchFamily="49" charset="-122"/>
              </a:rPr>
              <a:t>。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自由电子气模型</a:t>
            </a:r>
            <a:r>
              <a:rPr lang="zh-CN" altLang="en-US" sz="2400" dirty="0">
                <a:ea typeface="黑体" panose="02010609060101010101" pitchFamily="49" charset="-122"/>
              </a:rPr>
              <a:t>用于描述金属中存在的摆脱了原子束缚的离域电子，可用于阐明金属的导电、导热等性质。</a:t>
            </a:r>
            <a:endParaRPr lang="en-US" altLang="zh-CN" sz="2400" dirty="0">
              <a:ea typeface="黑体" panose="02010609060101010101" pitchFamily="49" charset="-122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519"/>
              </p:ext>
            </p:extLst>
          </p:nvPr>
        </p:nvGraphicFramePr>
        <p:xfrm>
          <a:off x="968466" y="2641499"/>
          <a:ext cx="2897188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8" name="Equation" r:id="rId3" imgW="1498600" imgH="469900" progId="Equation.3">
                  <p:embed/>
                </p:oleObj>
              </mc:Choice>
              <mc:Fallback>
                <p:oleObj name="Equation" r:id="rId3" imgW="1498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466" y="2641499"/>
                        <a:ext cx="2897188" cy="9064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18504"/>
              </p:ext>
            </p:extLst>
          </p:nvPr>
        </p:nvGraphicFramePr>
        <p:xfrm>
          <a:off x="6277882" y="4723608"/>
          <a:ext cx="34988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公式" r:id="rId5" imgW="1637589" imgH="203112" progId="Equation.3">
                  <p:embed/>
                </p:oleObj>
              </mc:Choice>
              <mc:Fallback>
                <p:oleObj name="公式" r:id="rId5" imgW="163758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7882" y="4723608"/>
                        <a:ext cx="3498850" cy="4333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Box 7"/>
          <p:cNvSpPr txBox="1">
            <a:spLocks noChangeArrowheads="1"/>
          </p:cNvSpPr>
          <p:nvPr/>
        </p:nvSpPr>
        <p:spPr bwMode="auto">
          <a:xfrm>
            <a:off x="10562146" y="2956322"/>
            <a:ext cx="108108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5.57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15151" y="5337373"/>
            <a:ext cx="8610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2800">
                <a:solidFill>
                  <a:srgbClr val="FFFF00"/>
                </a:solidFill>
                <a:ea typeface="隶书" panose="02010509060101010101" pitchFamily="49" charset="-122"/>
              </a:rPr>
              <a:t>F-D</a:t>
            </a:r>
            <a:r>
              <a:rPr lang="zh-CN" altLang="en-US" sz="2800">
                <a:solidFill>
                  <a:srgbClr val="FFFF00"/>
                </a:solidFill>
                <a:ea typeface="隶书" panose="02010509060101010101" pitchFamily="49" charset="-122"/>
              </a:rPr>
              <a:t>体系中组分粒子化学位可为负，亦可为正值。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6166" y="3716338"/>
            <a:ext cx="1152144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f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既可代表能级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上各简并态的平均分布数，又可解释为该能级每个简并态出现粒子的几率。因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F-D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体系不允许存在量子数完全相同的两个或以上的粒子，即 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0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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f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j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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1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/>
              </a:rPr>
              <a:t>。</a:t>
            </a:r>
            <a:endParaRPr lang="zh-CN" altLang="en-US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693288"/>
              </p:ext>
            </p:extLst>
          </p:nvPr>
        </p:nvGraphicFramePr>
        <p:xfrm>
          <a:off x="1601085" y="4723608"/>
          <a:ext cx="45291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0" name="公式" r:id="rId7" imgW="2120900" imgH="203200" progId="Equation.3">
                  <p:embed/>
                </p:oleObj>
              </mc:Choice>
              <mc:Fallback>
                <p:oleObj name="公式" r:id="rId7" imgW="2120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085" y="4723608"/>
                        <a:ext cx="4529138" cy="4333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3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8678" grpId="0"/>
      <p:bldP spid="2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685800"/>
            <a:ext cx="7543800" cy="53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CN" altLang="en-US" sz="2800" b="1" dirty="0">
                <a:solidFill>
                  <a:schemeClr val="tx2"/>
                </a:solidFill>
                <a:ea typeface="黑体" panose="02010609060101010101" pitchFamily="49" charset="-122"/>
              </a:rPr>
              <a:t>三种分布律的</a:t>
            </a:r>
            <a:r>
              <a:rPr lang="en-US" altLang="zh-CN" sz="28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800" b="1" i="1" baseline="30000" dirty="0" smtClean="0">
                <a:solidFill>
                  <a:schemeClr val="tx2"/>
                </a:solidFill>
                <a:ea typeface="黑体" panose="02010609060101010101" pitchFamily="49" charset="-122"/>
              </a:rPr>
              <a:t>-</a:t>
            </a:r>
            <a:r>
              <a:rPr lang="en-US" altLang="zh-CN" sz="2800" b="1" i="1" baseline="30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、 </a:t>
            </a:r>
            <a:r>
              <a:rPr lang="en-US" altLang="zh-CN" sz="28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en-US" altLang="zh-CN" sz="2800" b="1" i="1" baseline="30000" dirty="0" smtClean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 i="1" dirty="0" smtClean="0">
                <a:solidFill>
                  <a:schemeClr val="tx2"/>
                </a:solidFill>
                <a:ea typeface="黑体" panose="02010609060101010101" pitchFamily="49" charset="-122"/>
              </a:rPr>
              <a:t>和</a:t>
            </a:r>
            <a:r>
              <a:rPr lang="zh-CN" altLang="en-US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 </a:t>
            </a:r>
            <a:r>
              <a:rPr lang="zh-CN" altLang="en-US" sz="2800" b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的变化区间比较</a:t>
            </a:r>
            <a:endParaRPr lang="zh-CN" altLang="en-US" sz="2800" b="1" dirty="0">
              <a:solidFill>
                <a:schemeClr val="tx2"/>
              </a:solidFill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en-US" altLang="zh-CN" sz="2800" b="1" i="1" baseline="30000" dirty="0">
              <a:solidFill>
                <a:schemeClr val="tx2"/>
              </a:solidFill>
              <a:ea typeface="黑体" panose="02010609060101010101" pitchFamily="49" charset="-122"/>
            </a:endParaRPr>
          </a:p>
        </p:txBody>
      </p:sp>
      <p:graphicFrame>
        <p:nvGraphicFramePr>
          <p:cNvPr id="355391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80522"/>
              </p:ext>
            </p:extLst>
          </p:nvPr>
        </p:nvGraphicFramePr>
        <p:xfrm>
          <a:off x="1981200" y="1397000"/>
          <a:ext cx="8229600" cy="4318001"/>
        </p:xfrm>
        <a:graphic>
          <a:graphicData uri="http://schemas.openxmlformats.org/drawingml/2006/table">
            <a:tbl>
              <a:tblPr/>
              <a:tblGrid>
                <a:gridCol w="1117600"/>
                <a:gridCol w="3645272"/>
                <a:gridCol w="1008112"/>
                <a:gridCol w="1080120"/>
                <a:gridCol w="1378496"/>
              </a:tblGrid>
              <a:tr h="909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气体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态密度</a:t>
                      </a:r>
                      <a:r>
                        <a:rPr kumimoji="1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分布函数</a:t>
                      </a:r>
                      <a:endParaRPr kumimoji="1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e</a:t>
                      </a:r>
                      <a:r>
                        <a:rPr kumimoji="1" lang="en-US" altLang="zh-CN" sz="2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-</a:t>
                      </a:r>
                      <a:r>
                        <a:rPr kumimoji="1" lang="en-US" altLang="zh-CN" sz="2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/>
                        </a:rPr>
                        <a:t></a:t>
                      </a:r>
                      <a:endParaRPr kumimoji="1" lang="en-US" altLang="zh-CN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e</a:t>
                      </a:r>
                      <a:r>
                        <a:rPr kumimoji="1" lang="en-US" altLang="zh-CN" sz="2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/>
                        </a:rPr>
                        <a:t></a:t>
                      </a:r>
                      <a:endParaRPr kumimoji="1" lang="en-US" altLang="zh-CN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</a:t>
                      </a:r>
                      <a:r>
                        <a:rPr kumimoji="1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/>
                        </a:rPr>
                        <a:t></a:t>
                      </a:r>
                      <a:endParaRPr kumimoji="1" lang="en-US" altLang="zh-CN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B-E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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1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0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 -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13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F-D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0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0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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 -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  <a:tr h="113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M-B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黑体" panose="02010609060101010101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0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0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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</a:rPr>
                        <a:t> </a:t>
                      </a: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黑体" panose="02010609060101010101" pitchFamily="49" charset="-122"/>
                          <a:sym typeface="Symbol" pitchFamily="18" charset="2"/>
                        </a:rPr>
                        <a:t> -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55" name="Object 59"/>
          <p:cNvGraphicFramePr>
            <a:graphicFrameLocks noChangeAspect="1"/>
          </p:cNvGraphicFramePr>
          <p:nvPr/>
        </p:nvGraphicFramePr>
        <p:xfrm>
          <a:off x="3287713" y="2420939"/>
          <a:ext cx="3243262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公式" r:id="rId3" imgW="1675673" imgH="406224" progId="Equation.3">
                  <p:embed/>
                </p:oleObj>
              </mc:Choice>
              <mc:Fallback>
                <p:oleObj name="公式" r:id="rId3" imgW="1675673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2420939"/>
                        <a:ext cx="3243262" cy="7842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6" name="Object 61"/>
          <p:cNvGraphicFramePr>
            <a:graphicFrameLocks noChangeAspect="1"/>
          </p:cNvGraphicFramePr>
          <p:nvPr/>
        </p:nvGraphicFramePr>
        <p:xfrm>
          <a:off x="3333751" y="3573463"/>
          <a:ext cx="31781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7" name="公式" r:id="rId5" imgW="1624895" imgH="406224" progId="Equation.3">
                  <p:embed/>
                </p:oleObj>
              </mc:Choice>
              <mc:Fallback>
                <p:oleObj name="公式" r:id="rId5" imgW="1624895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1" y="3573463"/>
                        <a:ext cx="3178175" cy="7921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7" name="Object 62"/>
          <p:cNvGraphicFramePr>
            <a:graphicFrameLocks noChangeAspect="1"/>
          </p:cNvGraphicFramePr>
          <p:nvPr/>
        </p:nvGraphicFramePr>
        <p:xfrm>
          <a:off x="3648076" y="4797426"/>
          <a:ext cx="26019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公式" r:id="rId7" imgW="1346200" imgH="279400" progId="Equation.3">
                  <p:embed/>
                </p:oleObj>
              </mc:Choice>
              <mc:Fallback>
                <p:oleObj name="公式" r:id="rId7" imgW="13462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6" y="4797426"/>
                        <a:ext cx="2601913" cy="5381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2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8343" y="3980363"/>
            <a:ext cx="11538857" cy="14398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即所有粒子全都集聚到的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&lt;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能级，而对那些能级超出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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的量子态统统为空。由于与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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对应的能级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f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是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0K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下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F-D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体系中被粒子占据的最高能级，习惯上称之为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费米能级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。</a:t>
            </a:r>
            <a:endParaRPr lang="en-US" altLang="zh-CN" sz="2400" dirty="0"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3216275" y="1296989"/>
          <a:ext cx="41211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公式" r:id="rId3" imgW="2145369" imgH="406224" progId="Equation.3">
                  <p:embed/>
                </p:oleObj>
              </mc:Choice>
              <mc:Fallback>
                <p:oleObj name="公式" r:id="rId3" imgW="2145369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1296989"/>
                        <a:ext cx="4121150" cy="7778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838704"/>
              </p:ext>
            </p:extLst>
          </p:nvPr>
        </p:nvGraphicFramePr>
        <p:xfrm>
          <a:off x="3216275" y="3323726"/>
          <a:ext cx="44926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公式" r:id="rId5" imgW="2323800" imgH="253800" progId="Equation.3">
                  <p:embed/>
                </p:oleObj>
              </mc:Choice>
              <mc:Fallback>
                <p:oleObj name="公式" r:id="rId5" imgW="2323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3323726"/>
                        <a:ext cx="4492625" cy="4905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044274"/>
              </p:ext>
            </p:extLst>
          </p:nvPr>
        </p:nvGraphicFramePr>
        <p:xfrm>
          <a:off x="7172190" y="5280228"/>
          <a:ext cx="100647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8" name="公式" r:id="rId7" imgW="520474" imgH="253890" progId="Equation.3">
                  <p:embed/>
                </p:oleObj>
              </mc:Choice>
              <mc:Fallback>
                <p:oleObj name="公式" r:id="rId7" imgW="520474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190" y="5280228"/>
                        <a:ext cx="1006475" cy="4905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10306875" y="1413172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5.58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1814" y="231571"/>
            <a:ext cx="86598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400" kern="0" dirty="0">
                <a:solidFill>
                  <a:srgbClr val="FFFF00"/>
                </a:solidFill>
                <a:ea typeface="黑体" pitchFamily="49" charset="-122"/>
              </a:rPr>
              <a:t>在绝对零度下，费米子的化学位必为正值。</a:t>
            </a:r>
            <a:endParaRPr lang="en-US" altLang="zh-CN" sz="2400" kern="0" dirty="0">
              <a:solidFill>
                <a:srgbClr val="FFFF00"/>
              </a:solidFill>
              <a:ea typeface="黑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348343" y="2134600"/>
                <a:ext cx="11577976" cy="8588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ct val="120000"/>
                  </a:lnSpc>
                  <a:spcBef>
                    <a:spcPts val="1200"/>
                  </a:spcBef>
                  <a:buNone/>
                  <a:defRPr/>
                </a:pPr>
                <a:r>
                  <a:rPr lang="zh-CN" altLang="en-US" sz="2400" kern="0" dirty="0" smtClean="0">
                    <a:solidFill>
                      <a:srgbClr val="FFFFFF"/>
                    </a:solidFill>
                    <a:ea typeface="黑体" pitchFamily="49" charset="-122"/>
                  </a:rPr>
                  <a:t>显然， </a:t>
                </a:r>
                <a:r>
                  <a:rPr lang="zh-CN" altLang="en-US" sz="2400" b="1" i="1" kern="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</a:t>
                </a:r>
                <a:r>
                  <a:rPr lang="en-US" altLang="zh-CN" sz="2400" b="1" i="1" kern="0" baseline="-2500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0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</a:rPr>
                  <a:t>不可为负。否则，将因上式中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</m:ctrlPr>
                      </m:sSupPr>
                      <m:e>
                        <m: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  <m:t>𝒆</m:t>
                        </m:r>
                      </m:e>
                      <m:sup>
                        <m: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</m:ctrlPr>
                          </m:sSubPr>
                          <m:e>
                            <m:r>
                              <a:rPr lang="zh-CN" altLang="en-US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  <m:t>𝜺</m:t>
                            </m:r>
                          </m:e>
                          <m:sub>
                            <m:r>
                              <a:rPr lang="en-US" altLang="zh-CN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  <m:t>𝒋</m:t>
                            </m:r>
                          </m:sub>
                        </m:sSub>
                        <m: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</m:ctrlPr>
                          </m:sSubPr>
                          <m:e>
                            <m:r>
                              <a:rPr lang="zh-CN" altLang="en-US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  <m:t>𝝁</m:t>
                            </m:r>
                          </m:e>
                          <m:sub>
                            <m:r>
                              <a:rPr lang="en-US" altLang="zh-CN" sz="2400" b="1" i="1" kern="0" dirty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  <m:t>𝟎</m:t>
                            </m:r>
                          </m:sub>
                        </m:sSub>
                        <m: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  <m:t>)/</m:t>
                        </m:r>
                        <m:r>
                          <a:rPr lang="en-US" altLang="zh-CN" sz="2400" b="1" i="1" kern="0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  <m:t>𝒌𝑻</m:t>
                        </m:r>
                      </m:sup>
                    </m:sSup>
                    <m:r>
                      <a:rPr lang="en-US" altLang="zh-CN" sz="2400" b="1" i="1" kern="0" dirty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黑体" pitchFamily="49" charset="-122"/>
                      </a:rPr>
                      <m:t> </m:t>
                    </m:r>
                  </m:oMath>
                </a14:m>
                <a:r>
                  <a:rPr lang="zh-CN" altLang="en-US" sz="2400" b="1" i="1" kern="0" dirty="0" smtClean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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（</a:t>
                </a:r>
                <a:r>
                  <a:rPr lang="en-US" altLang="zh-CN" sz="2400" b="1" i="1" kern="0" dirty="0">
                    <a:solidFill>
                      <a:srgbClr val="FFFF00"/>
                    </a:solidFill>
                    <a:ea typeface="黑体" pitchFamily="49" charset="-122"/>
                    <a:sym typeface="Symbol" pitchFamily="18" charset="2"/>
                  </a:rPr>
                  <a:t>T = 0K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）而使所有能级的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 kern="0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  <a:sym typeface="Symbol" pitchFamily="18" charset="2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zh-CN" sz="2400" b="1" i="1" kern="0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  <a:sym typeface="Symbol" pitchFamily="18" charset="2"/>
                              </a:rPr>
                            </m:ctrlPr>
                          </m:accPr>
                          <m:e>
                            <m:r>
                              <a:rPr lang="en-US" altLang="zh-CN" sz="2400" b="1" i="1" kern="0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  <a:sym typeface="Symbol" pitchFamily="18" charset="2"/>
                              </a:rPr>
                              <m:t>𝒇</m:t>
                            </m:r>
                          </m:e>
                        </m:acc>
                      </m:e>
                      <m:sub>
                        <m:r>
                          <a:rPr lang="en-US" altLang="zh-CN" sz="2400" b="1" i="1" kern="0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  <a:sym typeface="Symbol" pitchFamily="18" charset="2"/>
                          </a:rPr>
                          <m:t>𝒋</m:t>
                        </m:r>
                      </m:sub>
                    </m:sSub>
                    <m:r>
                      <a:rPr lang="en-US" altLang="zh-CN" sz="2400" b="1" i="1" kern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黑体" pitchFamily="49" charset="-122"/>
                        <a:sym typeface="Symbol" pitchFamily="18" charset="2"/>
                      </a:rPr>
                      <m:t>→</m:t>
                    </m:r>
                    <m:r>
                      <a:rPr lang="en-US" altLang="zh-CN" sz="2400" b="1" i="1" kern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黑体" pitchFamily="49" charset="-122"/>
                        <a:sym typeface="Symbol" pitchFamily="18" charset="2"/>
                      </a:rPr>
                      <m:t>𝟎</m:t>
                    </m:r>
                  </m:oMath>
                </a14:m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，即所有粒子都失踪了</a:t>
                </a:r>
                <a:r>
                  <a:rPr lang="en-US" altLang="zh-CN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(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肯定不合理</a:t>
                </a:r>
                <a:r>
                  <a:rPr lang="en-US" altLang="zh-CN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)</a:t>
                </a:r>
                <a:r>
                  <a:rPr lang="zh-CN" altLang="en-US" sz="2400" kern="0" dirty="0">
                    <a:solidFill>
                      <a:srgbClr val="FFFFFF"/>
                    </a:solidFill>
                    <a:ea typeface="黑体" pitchFamily="49" charset="-122"/>
                    <a:sym typeface="Symbol" pitchFamily="18" charset="2"/>
                  </a:rPr>
                  <a:t>。</a:t>
                </a: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343" y="2134600"/>
                <a:ext cx="11577976" cy="858837"/>
              </a:xfrm>
              <a:prstGeom prst="rect">
                <a:avLst/>
              </a:prstGeom>
              <a:blipFill rotWithShape="0">
                <a:blip r:embed="rId9"/>
                <a:stretch>
                  <a:fillRect l="-790" t="-1418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8343" y="3280864"/>
            <a:ext cx="3378034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因而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T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0K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下当有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01712" y="5229225"/>
            <a:ext cx="63357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另外，当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T&gt;0K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时，对于能级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 pitchFamily="18" charset="2"/>
              </a:rPr>
              <a:t>=(T)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 ，必有：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4976" y="768441"/>
            <a:ext cx="6329449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设</a:t>
            </a:r>
            <a:r>
              <a:rPr lang="zh-CN" altLang="en-US" sz="2400" i="1" kern="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</a:t>
            </a:r>
            <a:r>
              <a:rPr lang="en-US" altLang="zh-CN" sz="2400" i="1" kern="0" baseline="-25000" dirty="0">
                <a:solidFill>
                  <a:srgbClr val="FFFFFF"/>
                </a:solidFill>
                <a:ea typeface="黑体" pitchFamily="49" charset="-122"/>
                <a:sym typeface="Symbol" pitchFamily="18" charset="2"/>
              </a:rPr>
              <a:t>0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为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时化学位，即有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664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  <p:bldP spid="31750" grpId="0"/>
      <p:bldP spid="8" grpId="0"/>
      <p:bldP spid="9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3363"/>
            <a:ext cx="11390586" cy="448044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在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</a:rPr>
              <a:t>0K</a:t>
            </a:r>
            <a:r>
              <a:rPr lang="zh-CN" altLang="en-US" sz="2400" dirty="0">
                <a:ea typeface="黑体" panose="02010609060101010101" pitchFamily="49" charset="-122"/>
              </a:rPr>
              <a:t>附近，自由电子气的热力学性质亦有其特殊表现。</a:t>
            </a:r>
            <a:endParaRPr lang="en-US" altLang="zh-CN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其</a:t>
            </a:r>
            <a:r>
              <a:rPr lang="en-US" altLang="zh-CN" sz="2400" b="1" i="1" dirty="0">
                <a:ea typeface="黑体" panose="02010609060101010101" pitchFamily="49" charset="-122"/>
              </a:rPr>
              <a:t>Q</a:t>
            </a:r>
            <a:r>
              <a:rPr lang="zh-CN" altLang="en-US" sz="2400" dirty="0">
                <a:ea typeface="黑体" panose="02010609060101010101" pitchFamily="49" charset="-122"/>
              </a:rPr>
              <a:t>势函数求解如下：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zh-CN" altLang="en-US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zh-CN" altLang="en-US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zh-CN" altLang="en-US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zh-CN" sz="2400" dirty="0" err="1">
                <a:ea typeface="黑体" panose="02010609060101010101" pitchFamily="49" charset="-122"/>
              </a:rPr>
              <a:t>i</a:t>
            </a:r>
            <a:r>
              <a:rPr lang="zh-CN" altLang="en-US" sz="2400" dirty="0">
                <a:ea typeface="黑体" panose="02010609060101010101" pitchFamily="49" charset="-122"/>
              </a:rPr>
              <a:t>）对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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的区间，因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T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0K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,  </a:t>
            </a:r>
            <a:r>
              <a:rPr lang="en-US" altLang="zh-CN" sz="2400" dirty="0" err="1">
                <a:ea typeface="黑体" panose="02010609060101010101" pitchFamily="49" charset="-122"/>
                <a:sym typeface="Wingdings" panose="05000000000000000000" pitchFamily="2" charset="2"/>
              </a:rPr>
              <a:t>exp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[(</a:t>
            </a:r>
            <a:r>
              <a:rPr lang="en-US" altLang="zh-CN" sz="2400" i="1" dirty="0">
                <a:ea typeface="黑体" panose="02010609060101010101" pitchFamily="49" charset="-122"/>
                <a:sym typeface="Symbol" panose="05050102010706020507" pitchFamily="18" charset="2"/>
              </a:rPr>
              <a:t></a:t>
            </a:r>
            <a:r>
              <a:rPr lang="en-US" altLang="zh-CN" sz="2400" i="1" baseline="-25000" dirty="0"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-)/</a:t>
            </a:r>
            <a:r>
              <a:rPr lang="en-US" altLang="zh-CN" sz="2400" dirty="0" err="1">
                <a:ea typeface="黑体" panose="02010609060101010101" pitchFamily="49" charset="-122"/>
                <a:sym typeface="Symbol" panose="05050102010706020507" pitchFamily="18" charset="2"/>
              </a:rPr>
              <a:t>kT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] 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,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2400" dirty="0">
                <a:ea typeface="黑体" panose="02010609060101010101" pitchFamily="49" charset="-122"/>
                <a:sym typeface="Wingdings" panose="05000000000000000000" pitchFamily="2" charset="2"/>
              </a:rPr>
              <a:t>故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zh-CN" altLang="en-US" sz="2400" dirty="0"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zh-CN" sz="2400" dirty="0">
                <a:ea typeface="黑体" panose="02010609060101010101" pitchFamily="49" charset="-122"/>
              </a:rPr>
              <a:t>ii</a:t>
            </a:r>
            <a:r>
              <a:rPr lang="zh-CN" altLang="en-US" sz="2400" dirty="0">
                <a:ea typeface="黑体" panose="02010609060101010101" pitchFamily="49" charset="-122"/>
              </a:rPr>
              <a:t>）对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&gt;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zh-CN" altLang="en-US" sz="2400" dirty="0">
                <a:ea typeface="黑体" panose="02010609060101010101" pitchFamily="49" charset="-122"/>
                <a:sym typeface="Symbol" panose="05050102010706020507" pitchFamily="18" charset="2"/>
              </a:rPr>
              <a:t>的区间，因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T</a:t>
            </a:r>
            <a:r>
              <a:rPr lang="en-US" altLang="zh-CN" sz="2400" b="1" i="1" dirty="0">
                <a:solidFill>
                  <a:schemeClr val="tx2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0K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, </a:t>
            </a:r>
            <a:r>
              <a:rPr lang="en-US" altLang="zh-CN" sz="2400" dirty="0" err="1">
                <a:ea typeface="黑体" panose="02010609060101010101" pitchFamily="49" charset="-122"/>
                <a:sym typeface="Wingdings" panose="05000000000000000000" pitchFamily="2" charset="2"/>
              </a:rPr>
              <a:t>exp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[(</a:t>
            </a:r>
            <a:r>
              <a:rPr lang="en-US" altLang="zh-CN" sz="2400" i="1" dirty="0">
                <a:ea typeface="黑体" panose="02010609060101010101" pitchFamily="49" charset="-122"/>
                <a:sym typeface="Symbol" panose="05050102010706020507" pitchFamily="18" charset="2"/>
              </a:rPr>
              <a:t></a:t>
            </a:r>
            <a:r>
              <a:rPr lang="en-US" altLang="zh-CN" sz="2400" i="1" baseline="-25000" dirty="0">
                <a:ea typeface="黑体" panose="02010609060101010101" pitchFamily="49" charset="-122"/>
                <a:sym typeface="Symbol" panose="05050102010706020507" pitchFamily="18" charset="2"/>
              </a:rPr>
              <a:t>0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-)/</a:t>
            </a:r>
            <a:r>
              <a:rPr lang="en-US" altLang="zh-CN" sz="2400" dirty="0" err="1">
                <a:ea typeface="黑体" panose="02010609060101010101" pitchFamily="49" charset="-122"/>
                <a:sym typeface="Symbol" panose="05050102010706020507" pitchFamily="18" charset="2"/>
              </a:rPr>
              <a:t>kT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] 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ea typeface="黑体" panose="02010609060101010101" pitchFamily="49" charset="-122"/>
                <a:sym typeface="Symbol" panose="05050102010706020507" pitchFamily="18" charset="2"/>
              </a:rPr>
              <a:t>0, </a:t>
            </a:r>
            <a:r>
              <a:rPr lang="zh-CN" altLang="en-US" sz="2400" dirty="0">
                <a:ea typeface="黑体" panose="02010609060101010101" pitchFamily="49" charset="-122"/>
                <a:sym typeface="Wingdings" panose="05000000000000000000" pitchFamily="2" charset="2"/>
              </a:rPr>
              <a:t>故其对应积分值为</a:t>
            </a:r>
            <a:r>
              <a:rPr lang="en-US" altLang="zh-CN" sz="2400" dirty="0"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r>
              <a:rPr lang="zh-CN" altLang="en-US" sz="2400" dirty="0" smtClean="0">
                <a:ea typeface="黑体" panose="02010609060101010101" pitchFamily="49" charset="-122"/>
                <a:sym typeface="Wingdings" panose="05000000000000000000" pitchFamily="2" charset="2"/>
              </a:rPr>
              <a:t>。而 </a:t>
            </a:r>
            <a:endParaRPr lang="zh-CN" altLang="en-US" sz="2400" dirty="0"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2424114" y="1341438"/>
          <a:ext cx="6637337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7" name="Equation" r:id="rId3" imgW="3454400" imgH="685800" progId="Equation.3">
                  <p:embed/>
                </p:oleObj>
              </mc:Choice>
              <mc:Fallback>
                <p:oleObj name="Equation" r:id="rId3" imgW="34544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1341438"/>
                        <a:ext cx="6637337" cy="13192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5"/>
          <p:cNvGraphicFramePr>
            <a:graphicFrameLocks noChangeAspect="1"/>
          </p:cNvGraphicFramePr>
          <p:nvPr/>
        </p:nvGraphicFramePr>
        <p:xfrm>
          <a:off x="2495551" y="3357563"/>
          <a:ext cx="5757863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8" name="公式" r:id="rId5" imgW="2997200" imgH="254000" progId="Equation.3">
                  <p:embed/>
                </p:oleObj>
              </mc:Choice>
              <mc:Fallback>
                <p:oleObj name="公式" r:id="rId5" imgW="2997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3357563"/>
                        <a:ext cx="5757863" cy="4873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4576"/>
              </p:ext>
            </p:extLst>
          </p:nvPr>
        </p:nvGraphicFramePr>
        <p:xfrm>
          <a:off x="2495551" y="4541838"/>
          <a:ext cx="36766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9" name="Equation" r:id="rId7" imgW="1828800" imgH="393700" progId="Equation.3">
                  <p:embed/>
                </p:oleObj>
              </mc:Choice>
              <mc:Fallback>
                <p:oleObj name="Equation" r:id="rId7" imgW="1828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541838"/>
                        <a:ext cx="3676650" cy="7905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Box 7"/>
          <p:cNvSpPr txBox="1">
            <a:spLocks noChangeArrowheads="1"/>
          </p:cNvSpPr>
          <p:nvPr/>
        </p:nvSpPr>
        <p:spPr bwMode="auto">
          <a:xfrm>
            <a:off x="9409114" y="2133601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2775" name="TextBox 7"/>
          <p:cNvSpPr txBox="1">
            <a:spLocks noChangeArrowheads="1"/>
          </p:cNvSpPr>
          <p:nvPr/>
        </p:nvSpPr>
        <p:spPr bwMode="auto">
          <a:xfrm>
            <a:off x="9336089" y="3357563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38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194" y="304801"/>
            <a:ext cx="10130496" cy="6762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故在</a:t>
            </a:r>
            <a:r>
              <a:rPr lang="en-US" altLang="zh-CN" sz="2400" dirty="0">
                <a:ea typeface="黑体" panose="02010609060101010101" pitchFamily="49" charset="-122"/>
              </a:rPr>
              <a:t>0K</a:t>
            </a:r>
            <a:r>
              <a:rPr lang="zh-CN" altLang="en-US" sz="2400" dirty="0">
                <a:ea typeface="黑体" panose="02010609060101010101" pitchFamily="49" charset="-122"/>
              </a:rPr>
              <a:t>场合下，自由电子气的</a:t>
            </a:r>
            <a:r>
              <a:rPr lang="en-US" altLang="zh-CN" sz="2400" dirty="0">
                <a:ea typeface="黑体" panose="02010609060101010101" pitchFamily="49" charset="-122"/>
              </a:rPr>
              <a:t>Q</a:t>
            </a:r>
            <a:r>
              <a:rPr lang="zh-CN" altLang="en-US" sz="2400" dirty="0">
                <a:ea typeface="黑体" panose="02010609060101010101" pitchFamily="49" charset="-122"/>
              </a:rPr>
              <a:t>势函数如下：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495550" y="879475"/>
          <a:ext cx="446563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5" name="Equation" r:id="rId3" imgW="2324100" imgH="838200" progId="Equation.3">
                  <p:embed/>
                </p:oleObj>
              </mc:Choice>
              <mc:Fallback>
                <p:oleObj name="Equation" r:id="rId3" imgW="23241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879475"/>
                        <a:ext cx="4465638" cy="16129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6"/>
          <p:cNvGraphicFramePr>
            <a:graphicFrameLocks noChangeAspect="1"/>
          </p:cNvGraphicFramePr>
          <p:nvPr/>
        </p:nvGraphicFramePr>
        <p:xfrm>
          <a:off x="2351088" y="3860800"/>
          <a:ext cx="69532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6" name="Equation" r:id="rId5" imgW="3619500" imgH="508000" progId="Equation.3">
                  <p:embed/>
                </p:oleObj>
              </mc:Choice>
              <mc:Fallback>
                <p:oleObj name="Equation" r:id="rId5" imgW="36195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860800"/>
                        <a:ext cx="6953250" cy="9779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7"/>
          <p:cNvGraphicFramePr>
            <a:graphicFrameLocks noChangeAspect="1"/>
          </p:cNvGraphicFramePr>
          <p:nvPr/>
        </p:nvGraphicFramePr>
        <p:xfrm>
          <a:off x="2351088" y="4941888"/>
          <a:ext cx="268446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7" name="Equation" r:id="rId7" imgW="1396394" imgH="495085" progId="Equation.3">
                  <p:embed/>
                </p:oleObj>
              </mc:Choice>
              <mc:Fallback>
                <p:oleObj name="Equation" r:id="rId7" imgW="1396394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941888"/>
                        <a:ext cx="2684462" cy="9525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TextBox 7"/>
          <p:cNvSpPr txBox="1">
            <a:spLocks noChangeArrowheads="1"/>
          </p:cNvSpPr>
          <p:nvPr/>
        </p:nvSpPr>
        <p:spPr bwMode="auto">
          <a:xfrm>
            <a:off x="8832850" y="19161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3799" name="TextBox 7"/>
          <p:cNvSpPr txBox="1">
            <a:spLocks noChangeArrowheads="1"/>
          </p:cNvSpPr>
          <p:nvPr/>
        </p:nvSpPr>
        <p:spPr bwMode="auto">
          <a:xfrm>
            <a:off x="9372600" y="414972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3800" name="TextBox 7"/>
          <p:cNvSpPr txBox="1">
            <a:spLocks noChangeArrowheads="1"/>
          </p:cNvSpPr>
          <p:nvPr/>
        </p:nvSpPr>
        <p:spPr bwMode="auto">
          <a:xfrm>
            <a:off x="9264650" y="522922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23194" y="3282951"/>
            <a:ext cx="1011144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进而可导出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下自由电子气的主要热力学性质：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94138" y="2492376"/>
            <a:ext cx="10059551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式中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V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为金属的表观体积，而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m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</a:rPr>
              <a:t>e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为电子质量。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37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5310" y="1466850"/>
            <a:ext cx="9589103" cy="6477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CN" altLang="en-US" sz="2600" dirty="0">
                <a:ea typeface="黑体" panose="02010609060101010101" pitchFamily="49" charset="-122"/>
              </a:rPr>
              <a:t>亦可表示为：</a:t>
            </a:r>
            <a:endParaRPr lang="en-US" altLang="zh-CN" sz="2600" dirty="0">
              <a:ea typeface="黑体" panose="02010609060101010101" pitchFamily="49" charset="-122"/>
            </a:endParaRPr>
          </a:p>
        </p:txBody>
      </p:sp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1992313" y="333375"/>
          <a:ext cx="717391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2" name="Equation" r:id="rId3" imgW="3733800" imgH="482600" progId="Equation.3">
                  <p:embed/>
                </p:oleObj>
              </mc:Choice>
              <mc:Fallback>
                <p:oleObj name="Equation" r:id="rId3" imgW="3733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33375"/>
                        <a:ext cx="7173912" cy="9286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833349"/>
              </p:ext>
            </p:extLst>
          </p:nvPr>
        </p:nvGraphicFramePr>
        <p:xfrm>
          <a:off x="2869104" y="3111500"/>
          <a:ext cx="4481513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3" name="Equation" r:id="rId5" imgW="2438400" imgH="736600" progId="Equation.3">
                  <p:embed/>
                </p:oleObj>
              </mc:Choice>
              <mc:Fallback>
                <p:oleObj name="Equation" r:id="rId5" imgW="24384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9104" y="3111500"/>
                        <a:ext cx="4481513" cy="13557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139060"/>
              </p:ext>
            </p:extLst>
          </p:nvPr>
        </p:nvGraphicFramePr>
        <p:xfrm>
          <a:off x="2838069" y="5177632"/>
          <a:ext cx="566737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4" name="公式" r:id="rId7" imgW="3289300" imgH="393700" progId="Equation.3">
                  <p:embed/>
                </p:oleObj>
              </mc:Choice>
              <mc:Fallback>
                <p:oleObj name="公式" r:id="rId7" imgW="3289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069" y="5177632"/>
                        <a:ext cx="5667375" cy="6778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对象 1"/>
          <p:cNvGraphicFramePr>
            <a:graphicFrameLocks noChangeAspect="1"/>
          </p:cNvGraphicFramePr>
          <p:nvPr/>
        </p:nvGraphicFramePr>
        <p:xfrm>
          <a:off x="4511676" y="1412876"/>
          <a:ext cx="34893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5" name="公式" r:id="rId9" imgW="1816100" imgH="457200" progId="Equation.3">
                  <p:embed/>
                </p:oleObj>
              </mc:Choice>
              <mc:Fallback>
                <p:oleObj name="公式" r:id="rId9" imgW="1816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1412876"/>
                        <a:ext cx="3489325" cy="8794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Box 7"/>
          <p:cNvSpPr txBox="1">
            <a:spLocks noChangeArrowheads="1"/>
          </p:cNvSpPr>
          <p:nvPr/>
        </p:nvSpPr>
        <p:spPr bwMode="auto">
          <a:xfrm>
            <a:off x="9336089" y="620713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4824" name="TextBox 7"/>
          <p:cNvSpPr txBox="1">
            <a:spLocks noChangeArrowheads="1"/>
          </p:cNvSpPr>
          <p:nvPr/>
        </p:nvSpPr>
        <p:spPr bwMode="auto">
          <a:xfrm>
            <a:off x="9328150" y="1790701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4825" name="TextBox 8"/>
          <p:cNvSpPr txBox="1">
            <a:spLocks noChangeArrowheads="1"/>
          </p:cNvSpPr>
          <p:nvPr/>
        </p:nvSpPr>
        <p:spPr bwMode="auto">
          <a:xfrm>
            <a:off x="9316051" y="3743381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5.66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4826" name="TextBox 9"/>
          <p:cNvSpPr txBox="1">
            <a:spLocks noChangeArrowheads="1"/>
          </p:cNvSpPr>
          <p:nvPr/>
        </p:nvSpPr>
        <p:spPr bwMode="auto">
          <a:xfrm>
            <a:off x="9443873" y="5285582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5.67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15310" y="2420939"/>
            <a:ext cx="1154824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在</a:t>
            </a:r>
            <a:r>
              <a:rPr lang="en-US" altLang="zh-CN" sz="2600" kern="0" dirty="0">
                <a:solidFill>
                  <a:srgbClr val="FFFFFF"/>
                </a:solidFill>
                <a:ea typeface="黑体" pitchFamily="49" charset="-122"/>
              </a:rPr>
              <a:t>0K</a:t>
            </a: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下，自由电子气的能级分布仅呈现一种微观态，故对应的熵为零。验证如下：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15310" y="4595021"/>
            <a:ext cx="799306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同理，在</a:t>
            </a:r>
            <a:r>
              <a:rPr lang="en-US" altLang="zh-CN" sz="2600" kern="0" dirty="0">
                <a:solidFill>
                  <a:srgbClr val="FFFFFF"/>
                </a:solidFill>
                <a:ea typeface="黑体" pitchFamily="49" charset="-122"/>
              </a:rPr>
              <a:t>0K</a:t>
            </a:r>
            <a:r>
              <a:rPr lang="zh-CN" altLang="en-US" sz="2600" kern="0" dirty="0">
                <a:solidFill>
                  <a:srgbClr val="FFFFFF"/>
                </a:solidFill>
                <a:ea typeface="黑体" pitchFamily="49" charset="-122"/>
              </a:rPr>
              <a:t>下自由电子气产生强大压力，即</a:t>
            </a:r>
          </a:p>
        </p:txBody>
      </p:sp>
    </p:spTree>
    <p:extLst>
      <p:ext uri="{BB962C8B-B14F-4D97-AF65-F5344CB8AC3E}">
        <p14:creationId xmlns:p14="http://schemas.microsoft.com/office/powerpoint/2010/main" val="13563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28789" y="188913"/>
            <a:ext cx="7278687" cy="533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3200" b="1" dirty="0">
                <a:latin typeface="+mn-lt"/>
                <a:ea typeface="黑体" panose="02010609060101010101" pitchFamily="49" charset="-122"/>
              </a:rPr>
              <a:t>5.4.3  </a:t>
            </a:r>
            <a:r>
              <a:rPr lang="zh-CN" altLang="en-US" sz="3200" b="1" dirty="0">
                <a:latin typeface="+mn-lt"/>
                <a:ea typeface="黑体" panose="02010609060101010101" pitchFamily="49" charset="-122"/>
              </a:rPr>
              <a:t>半导体载流子的态密度分布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075" y="877890"/>
            <a:ext cx="8330002" cy="182195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sz="2400" dirty="0">
                <a:ea typeface="黑体" panose="02010609060101010101" pitchFamily="49" charset="-122"/>
              </a:rPr>
              <a:t>能带理论更能本质地解释金属与其他固体导电机理的差异。</a:t>
            </a:r>
            <a:endParaRPr lang="en-US" altLang="zh-CN" sz="2400" dirty="0"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sz="2400" dirty="0" smtClean="0">
                <a:ea typeface="黑体" panose="02010609060101010101" pitchFamily="49" charset="-122"/>
              </a:rPr>
              <a:t>载流子</a:t>
            </a:r>
            <a:r>
              <a:rPr lang="zh-CN" altLang="en-US" sz="2400" dirty="0">
                <a:ea typeface="黑体" panose="02010609060101010101" pitchFamily="49" charset="-122"/>
              </a:rPr>
              <a:t>分布的能带结构是半导体理论的主要依据。</a:t>
            </a:r>
            <a:endParaRPr lang="en-US" altLang="zh-CN" sz="2400" dirty="0">
              <a:ea typeface="黑体" panose="02010609060101010101" pitchFamily="49" charset="-122"/>
            </a:endParaRPr>
          </a:p>
        </p:txBody>
      </p:sp>
      <p:grpSp>
        <p:nvGrpSpPr>
          <p:cNvPr id="35844" name="组合 5"/>
          <p:cNvGrpSpPr>
            <a:grpSpLocks/>
          </p:cNvGrpSpPr>
          <p:nvPr/>
        </p:nvGrpSpPr>
        <p:grpSpPr bwMode="auto">
          <a:xfrm>
            <a:off x="8612737" y="765176"/>
            <a:ext cx="3203575" cy="2016125"/>
            <a:chOff x="5796136" y="2492896"/>
            <a:chExt cx="3203848" cy="2016224"/>
          </a:xfrm>
        </p:grpSpPr>
        <p:sp>
          <p:nvSpPr>
            <p:cNvPr id="35847" name="矩形 6"/>
            <p:cNvSpPr>
              <a:spLocks noChangeArrowheads="1"/>
            </p:cNvSpPr>
            <p:nvPr/>
          </p:nvSpPr>
          <p:spPr bwMode="auto">
            <a:xfrm>
              <a:off x="5796136" y="2492896"/>
              <a:ext cx="3203848" cy="2016224"/>
            </a:xfrm>
            <a:prstGeom prst="rect">
              <a:avLst/>
            </a:prstGeom>
            <a:solidFill>
              <a:schemeClr val="tx1"/>
            </a:solidFill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cxnSp>
          <p:nvCxnSpPr>
            <p:cNvPr id="35848" name="直接连接符 7"/>
            <p:cNvCxnSpPr>
              <a:cxnSpLocks noChangeShapeType="1"/>
            </p:cNvCxnSpPr>
            <p:nvPr/>
          </p:nvCxnSpPr>
          <p:spPr bwMode="auto">
            <a:xfrm>
              <a:off x="6012160" y="2996952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49" name="直接连接符 8"/>
            <p:cNvCxnSpPr>
              <a:cxnSpLocks noChangeShapeType="1"/>
            </p:cNvCxnSpPr>
            <p:nvPr/>
          </p:nvCxnSpPr>
          <p:spPr bwMode="auto">
            <a:xfrm>
              <a:off x="6012160" y="3573016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0" name="直接连接符 9"/>
            <p:cNvCxnSpPr>
              <a:cxnSpLocks noChangeShapeType="1"/>
            </p:cNvCxnSpPr>
            <p:nvPr/>
          </p:nvCxnSpPr>
          <p:spPr bwMode="auto">
            <a:xfrm>
              <a:off x="6012160" y="3501008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1" name="直接连接符 10"/>
            <p:cNvCxnSpPr>
              <a:cxnSpLocks noChangeShapeType="1"/>
            </p:cNvCxnSpPr>
            <p:nvPr/>
          </p:nvCxnSpPr>
          <p:spPr bwMode="auto">
            <a:xfrm>
              <a:off x="6012160" y="3429000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2" name="直接连接符 11"/>
            <p:cNvCxnSpPr>
              <a:cxnSpLocks noChangeShapeType="1"/>
            </p:cNvCxnSpPr>
            <p:nvPr/>
          </p:nvCxnSpPr>
          <p:spPr bwMode="auto">
            <a:xfrm>
              <a:off x="6012160" y="3356992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3" name="直接连接符 12"/>
            <p:cNvCxnSpPr>
              <a:cxnSpLocks noChangeShapeType="1"/>
            </p:cNvCxnSpPr>
            <p:nvPr/>
          </p:nvCxnSpPr>
          <p:spPr bwMode="auto">
            <a:xfrm>
              <a:off x="6012160" y="3284984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4" name="直接连接符 13"/>
            <p:cNvCxnSpPr>
              <a:cxnSpLocks noChangeShapeType="1"/>
            </p:cNvCxnSpPr>
            <p:nvPr/>
          </p:nvCxnSpPr>
          <p:spPr bwMode="auto">
            <a:xfrm>
              <a:off x="6012160" y="2924944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5" name="直接连接符 14"/>
            <p:cNvCxnSpPr>
              <a:cxnSpLocks noChangeShapeType="1"/>
            </p:cNvCxnSpPr>
            <p:nvPr/>
          </p:nvCxnSpPr>
          <p:spPr bwMode="auto">
            <a:xfrm>
              <a:off x="6012160" y="2852936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6" name="直接连接符 15"/>
            <p:cNvCxnSpPr>
              <a:cxnSpLocks noChangeShapeType="1"/>
            </p:cNvCxnSpPr>
            <p:nvPr/>
          </p:nvCxnSpPr>
          <p:spPr bwMode="auto">
            <a:xfrm>
              <a:off x="6012160" y="2780928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7" name="直接连接符 16"/>
            <p:cNvCxnSpPr>
              <a:cxnSpLocks noChangeShapeType="1"/>
            </p:cNvCxnSpPr>
            <p:nvPr/>
          </p:nvCxnSpPr>
          <p:spPr bwMode="auto">
            <a:xfrm>
              <a:off x="6012160" y="3933056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8" name="直接连接符 17"/>
            <p:cNvCxnSpPr>
              <a:cxnSpLocks noChangeShapeType="1"/>
            </p:cNvCxnSpPr>
            <p:nvPr/>
          </p:nvCxnSpPr>
          <p:spPr bwMode="auto">
            <a:xfrm>
              <a:off x="6012160" y="3861048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9" name="直接连接符 18"/>
            <p:cNvCxnSpPr>
              <a:cxnSpLocks noChangeShapeType="1"/>
            </p:cNvCxnSpPr>
            <p:nvPr/>
          </p:nvCxnSpPr>
          <p:spPr bwMode="auto">
            <a:xfrm>
              <a:off x="6012160" y="3789040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60" name="椭圆 19"/>
            <p:cNvSpPr>
              <a:spLocks noChangeArrowheads="1"/>
            </p:cNvSpPr>
            <p:nvPr/>
          </p:nvSpPr>
          <p:spPr bwMode="auto">
            <a:xfrm>
              <a:off x="6228184" y="328498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1" name="椭圆 20"/>
            <p:cNvSpPr>
              <a:spLocks noChangeArrowheads="1"/>
            </p:cNvSpPr>
            <p:nvPr/>
          </p:nvSpPr>
          <p:spPr bwMode="auto">
            <a:xfrm>
              <a:off x="6380584" y="343738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2" name="椭圆 21"/>
            <p:cNvSpPr>
              <a:spLocks noChangeArrowheads="1"/>
            </p:cNvSpPr>
            <p:nvPr/>
          </p:nvSpPr>
          <p:spPr bwMode="auto">
            <a:xfrm>
              <a:off x="6615075" y="347338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3" name="椭圆 22"/>
            <p:cNvSpPr>
              <a:spLocks noChangeArrowheads="1"/>
            </p:cNvSpPr>
            <p:nvPr/>
          </p:nvSpPr>
          <p:spPr bwMode="auto">
            <a:xfrm>
              <a:off x="6640413" y="335394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4" name="椭圆 23"/>
            <p:cNvSpPr>
              <a:spLocks noChangeArrowheads="1"/>
            </p:cNvSpPr>
            <p:nvPr/>
          </p:nvSpPr>
          <p:spPr bwMode="auto">
            <a:xfrm>
              <a:off x="6837784" y="389458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5" name="椭圆 24"/>
            <p:cNvSpPr>
              <a:spLocks noChangeArrowheads="1"/>
            </p:cNvSpPr>
            <p:nvPr/>
          </p:nvSpPr>
          <p:spPr bwMode="auto">
            <a:xfrm>
              <a:off x="6228184" y="3838389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6" name="椭圆 25"/>
            <p:cNvSpPr>
              <a:spLocks noChangeArrowheads="1"/>
            </p:cNvSpPr>
            <p:nvPr/>
          </p:nvSpPr>
          <p:spPr bwMode="auto">
            <a:xfrm>
              <a:off x="6452592" y="338023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7" name="椭圆 26"/>
            <p:cNvSpPr>
              <a:spLocks noChangeArrowheads="1"/>
            </p:cNvSpPr>
            <p:nvPr/>
          </p:nvSpPr>
          <p:spPr bwMode="auto">
            <a:xfrm>
              <a:off x="6579071" y="3740857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8" name="椭圆 27"/>
            <p:cNvSpPr>
              <a:spLocks noChangeArrowheads="1"/>
            </p:cNvSpPr>
            <p:nvPr/>
          </p:nvSpPr>
          <p:spPr bwMode="auto">
            <a:xfrm>
              <a:off x="6462675" y="379914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69" name="椭圆 28"/>
            <p:cNvSpPr>
              <a:spLocks noChangeArrowheads="1"/>
            </p:cNvSpPr>
            <p:nvPr/>
          </p:nvSpPr>
          <p:spPr bwMode="auto">
            <a:xfrm>
              <a:off x="6344580" y="388391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0" name="椭圆 29"/>
            <p:cNvSpPr>
              <a:spLocks noChangeArrowheads="1"/>
            </p:cNvSpPr>
            <p:nvPr/>
          </p:nvSpPr>
          <p:spPr bwMode="auto">
            <a:xfrm>
              <a:off x="6156176" y="341623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1" name="椭圆 30"/>
            <p:cNvSpPr>
              <a:spLocks noChangeArrowheads="1"/>
            </p:cNvSpPr>
            <p:nvPr/>
          </p:nvSpPr>
          <p:spPr bwMode="auto">
            <a:xfrm>
              <a:off x="6240338" y="353053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2" name="椭圆 31"/>
            <p:cNvSpPr>
              <a:spLocks noChangeArrowheads="1"/>
            </p:cNvSpPr>
            <p:nvPr/>
          </p:nvSpPr>
          <p:spPr bwMode="auto">
            <a:xfrm>
              <a:off x="6265676" y="341109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3" name="椭圆 32"/>
            <p:cNvSpPr>
              <a:spLocks noChangeArrowheads="1"/>
            </p:cNvSpPr>
            <p:nvPr/>
          </p:nvSpPr>
          <p:spPr bwMode="auto">
            <a:xfrm>
              <a:off x="6507063" y="321393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4" name="椭圆 33"/>
            <p:cNvSpPr>
              <a:spLocks noChangeArrowheads="1"/>
            </p:cNvSpPr>
            <p:nvPr/>
          </p:nvSpPr>
          <p:spPr bwMode="auto">
            <a:xfrm>
              <a:off x="6741554" y="324993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5" name="椭圆 34"/>
            <p:cNvSpPr>
              <a:spLocks noChangeArrowheads="1"/>
            </p:cNvSpPr>
            <p:nvPr/>
          </p:nvSpPr>
          <p:spPr bwMode="auto">
            <a:xfrm>
              <a:off x="6729772" y="3794373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6" name="椭圆 35"/>
            <p:cNvSpPr>
              <a:spLocks noChangeArrowheads="1"/>
            </p:cNvSpPr>
            <p:nvPr/>
          </p:nvSpPr>
          <p:spPr bwMode="auto">
            <a:xfrm>
              <a:off x="6120172" y="373817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7" name="椭圆 36"/>
            <p:cNvSpPr>
              <a:spLocks noChangeArrowheads="1"/>
            </p:cNvSpPr>
            <p:nvPr/>
          </p:nvSpPr>
          <p:spPr bwMode="auto">
            <a:xfrm>
              <a:off x="6646279" y="382504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78" name="椭圆 37"/>
            <p:cNvSpPr>
              <a:spLocks noChangeArrowheads="1"/>
            </p:cNvSpPr>
            <p:nvPr/>
          </p:nvSpPr>
          <p:spPr bwMode="auto">
            <a:xfrm>
              <a:off x="6529883" y="388333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cxnSp>
          <p:nvCxnSpPr>
            <p:cNvPr id="35879" name="直接连接符 38"/>
            <p:cNvCxnSpPr>
              <a:cxnSpLocks noChangeShapeType="1"/>
            </p:cNvCxnSpPr>
            <p:nvPr/>
          </p:nvCxnSpPr>
          <p:spPr bwMode="auto">
            <a:xfrm>
              <a:off x="7236296" y="2987799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0" name="直接连接符 39"/>
            <p:cNvCxnSpPr>
              <a:cxnSpLocks noChangeShapeType="1"/>
            </p:cNvCxnSpPr>
            <p:nvPr/>
          </p:nvCxnSpPr>
          <p:spPr bwMode="auto">
            <a:xfrm>
              <a:off x="7236296" y="3563863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1" name="直接连接符 40"/>
            <p:cNvCxnSpPr>
              <a:cxnSpLocks noChangeShapeType="1"/>
            </p:cNvCxnSpPr>
            <p:nvPr/>
          </p:nvCxnSpPr>
          <p:spPr bwMode="auto">
            <a:xfrm>
              <a:off x="7236296" y="3491855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2" name="直接连接符 41"/>
            <p:cNvCxnSpPr>
              <a:cxnSpLocks noChangeShapeType="1"/>
            </p:cNvCxnSpPr>
            <p:nvPr/>
          </p:nvCxnSpPr>
          <p:spPr bwMode="auto">
            <a:xfrm>
              <a:off x="7236296" y="3419847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3" name="直接连接符 42"/>
            <p:cNvCxnSpPr>
              <a:cxnSpLocks noChangeShapeType="1"/>
            </p:cNvCxnSpPr>
            <p:nvPr/>
          </p:nvCxnSpPr>
          <p:spPr bwMode="auto">
            <a:xfrm>
              <a:off x="7236296" y="3347839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4" name="直接连接符 43"/>
            <p:cNvCxnSpPr>
              <a:cxnSpLocks noChangeShapeType="1"/>
            </p:cNvCxnSpPr>
            <p:nvPr/>
          </p:nvCxnSpPr>
          <p:spPr bwMode="auto">
            <a:xfrm>
              <a:off x="7236296" y="3275831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5" name="直接连接符 44"/>
            <p:cNvCxnSpPr>
              <a:cxnSpLocks noChangeShapeType="1"/>
            </p:cNvCxnSpPr>
            <p:nvPr/>
          </p:nvCxnSpPr>
          <p:spPr bwMode="auto">
            <a:xfrm>
              <a:off x="7236296" y="2915791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6" name="直接连接符 45"/>
            <p:cNvCxnSpPr>
              <a:cxnSpLocks noChangeShapeType="1"/>
            </p:cNvCxnSpPr>
            <p:nvPr/>
          </p:nvCxnSpPr>
          <p:spPr bwMode="auto">
            <a:xfrm>
              <a:off x="7236296" y="2843783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7" name="直接连接符 46"/>
            <p:cNvCxnSpPr>
              <a:cxnSpLocks noChangeShapeType="1"/>
            </p:cNvCxnSpPr>
            <p:nvPr/>
          </p:nvCxnSpPr>
          <p:spPr bwMode="auto">
            <a:xfrm>
              <a:off x="7236296" y="2771775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8" name="直接连接符 47"/>
            <p:cNvCxnSpPr>
              <a:cxnSpLocks noChangeShapeType="1"/>
            </p:cNvCxnSpPr>
            <p:nvPr/>
          </p:nvCxnSpPr>
          <p:spPr bwMode="auto">
            <a:xfrm>
              <a:off x="7236296" y="3923903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89" name="直接连接符 48"/>
            <p:cNvCxnSpPr>
              <a:cxnSpLocks noChangeShapeType="1"/>
            </p:cNvCxnSpPr>
            <p:nvPr/>
          </p:nvCxnSpPr>
          <p:spPr bwMode="auto">
            <a:xfrm>
              <a:off x="7236296" y="3851895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90" name="直接连接符 49"/>
            <p:cNvCxnSpPr>
              <a:cxnSpLocks noChangeShapeType="1"/>
            </p:cNvCxnSpPr>
            <p:nvPr/>
          </p:nvCxnSpPr>
          <p:spPr bwMode="auto">
            <a:xfrm>
              <a:off x="7236296" y="3779887"/>
              <a:ext cx="936104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91" name="椭圆 50"/>
            <p:cNvSpPr>
              <a:spLocks noChangeArrowheads="1"/>
            </p:cNvSpPr>
            <p:nvPr/>
          </p:nvSpPr>
          <p:spPr bwMode="auto">
            <a:xfrm>
              <a:off x="7452320" y="327583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2" name="椭圆 51"/>
            <p:cNvSpPr>
              <a:spLocks noChangeArrowheads="1"/>
            </p:cNvSpPr>
            <p:nvPr/>
          </p:nvSpPr>
          <p:spPr bwMode="auto">
            <a:xfrm>
              <a:off x="7604720" y="342823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3" name="椭圆 52"/>
            <p:cNvSpPr>
              <a:spLocks noChangeArrowheads="1"/>
            </p:cNvSpPr>
            <p:nvPr/>
          </p:nvSpPr>
          <p:spPr bwMode="auto">
            <a:xfrm>
              <a:off x="7839211" y="346423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4" name="椭圆 53"/>
            <p:cNvSpPr>
              <a:spLocks noChangeArrowheads="1"/>
            </p:cNvSpPr>
            <p:nvPr/>
          </p:nvSpPr>
          <p:spPr bwMode="auto">
            <a:xfrm>
              <a:off x="7864549" y="334478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5" name="椭圆 54"/>
            <p:cNvSpPr>
              <a:spLocks noChangeArrowheads="1"/>
            </p:cNvSpPr>
            <p:nvPr/>
          </p:nvSpPr>
          <p:spPr bwMode="auto">
            <a:xfrm>
              <a:off x="8061920" y="388543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6" name="椭圆 55"/>
            <p:cNvSpPr>
              <a:spLocks noChangeArrowheads="1"/>
            </p:cNvSpPr>
            <p:nvPr/>
          </p:nvSpPr>
          <p:spPr bwMode="auto">
            <a:xfrm>
              <a:off x="7452320" y="3829236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7" name="椭圆 56"/>
            <p:cNvSpPr>
              <a:spLocks noChangeArrowheads="1"/>
            </p:cNvSpPr>
            <p:nvPr/>
          </p:nvSpPr>
          <p:spPr bwMode="auto">
            <a:xfrm>
              <a:off x="7676728" y="337108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8" name="椭圆 57"/>
            <p:cNvSpPr>
              <a:spLocks noChangeArrowheads="1"/>
            </p:cNvSpPr>
            <p:nvPr/>
          </p:nvSpPr>
          <p:spPr bwMode="auto">
            <a:xfrm>
              <a:off x="7803207" y="373170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899" name="椭圆 58"/>
            <p:cNvSpPr>
              <a:spLocks noChangeArrowheads="1"/>
            </p:cNvSpPr>
            <p:nvPr/>
          </p:nvSpPr>
          <p:spPr bwMode="auto">
            <a:xfrm>
              <a:off x="7686811" y="378999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0" name="椭圆 59"/>
            <p:cNvSpPr>
              <a:spLocks noChangeArrowheads="1"/>
            </p:cNvSpPr>
            <p:nvPr/>
          </p:nvSpPr>
          <p:spPr bwMode="auto">
            <a:xfrm>
              <a:off x="7568716" y="387476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1" name="椭圆 60"/>
            <p:cNvSpPr>
              <a:spLocks noChangeArrowheads="1"/>
            </p:cNvSpPr>
            <p:nvPr/>
          </p:nvSpPr>
          <p:spPr bwMode="auto">
            <a:xfrm>
              <a:off x="7380312" y="340708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2" name="椭圆 61"/>
            <p:cNvSpPr>
              <a:spLocks noChangeArrowheads="1"/>
            </p:cNvSpPr>
            <p:nvPr/>
          </p:nvSpPr>
          <p:spPr bwMode="auto">
            <a:xfrm>
              <a:off x="7464474" y="352138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3" name="椭圆 62"/>
            <p:cNvSpPr>
              <a:spLocks noChangeArrowheads="1"/>
            </p:cNvSpPr>
            <p:nvPr/>
          </p:nvSpPr>
          <p:spPr bwMode="auto">
            <a:xfrm>
              <a:off x="7489812" y="3401938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4" name="椭圆 63"/>
            <p:cNvSpPr>
              <a:spLocks noChangeArrowheads="1"/>
            </p:cNvSpPr>
            <p:nvPr/>
          </p:nvSpPr>
          <p:spPr bwMode="auto">
            <a:xfrm>
              <a:off x="7668344" y="3204778"/>
              <a:ext cx="72008" cy="72008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5" name="椭圆 64"/>
            <p:cNvSpPr>
              <a:spLocks noChangeArrowheads="1"/>
            </p:cNvSpPr>
            <p:nvPr/>
          </p:nvSpPr>
          <p:spPr bwMode="auto">
            <a:xfrm>
              <a:off x="7965690" y="3240782"/>
              <a:ext cx="72008" cy="72008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6" name="椭圆 65"/>
            <p:cNvSpPr>
              <a:spLocks noChangeArrowheads="1"/>
            </p:cNvSpPr>
            <p:nvPr/>
          </p:nvSpPr>
          <p:spPr bwMode="auto">
            <a:xfrm>
              <a:off x="7953908" y="3785220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7" name="椭圆 66"/>
            <p:cNvSpPr>
              <a:spLocks noChangeArrowheads="1"/>
            </p:cNvSpPr>
            <p:nvPr/>
          </p:nvSpPr>
          <p:spPr bwMode="auto">
            <a:xfrm>
              <a:off x="7344308" y="3729025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8" name="椭圆 67"/>
            <p:cNvSpPr>
              <a:spLocks noChangeArrowheads="1"/>
            </p:cNvSpPr>
            <p:nvPr/>
          </p:nvSpPr>
          <p:spPr bwMode="auto">
            <a:xfrm>
              <a:off x="7870415" y="3815891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09" name="椭圆 68"/>
            <p:cNvSpPr>
              <a:spLocks noChangeArrowheads="1"/>
            </p:cNvSpPr>
            <p:nvPr/>
          </p:nvSpPr>
          <p:spPr bwMode="auto">
            <a:xfrm>
              <a:off x="7754019" y="3874182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10" name="椭圆 70"/>
            <p:cNvSpPr>
              <a:spLocks noChangeArrowheads="1"/>
            </p:cNvSpPr>
            <p:nvPr/>
          </p:nvSpPr>
          <p:spPr bwMode="auto">
            <a:xfrm>
              <a:off x="7649988" y="292494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11" name="椭圆 71"/>
            <p:cNvSpPr>
              <a:spLocks noChangeArrowheads="1"/>
            </p:cNvSpPr>
            <p:nvPr/>
          </p:nvSpPr>
          <p:spPr bwMode="auto">
            <a:xfrm>
              <a:off x="7956376" y="2924944"/>
              <a:ext cx="72008" cy="7200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endParaRPr lang="zh-CN" altLang="en-US" sz="2800">
                <a:solidFill>
                  <a:srgbClr val="FFFFFF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12" name="TextBox 72"/>
            <p:cNvSpPr txBox="1">
              <a:spLocks noChangeArrowheads="1"/>
            </p:cNvSpPr>
            <p:nvPr/>
          </p:nvSpPr>
          <p:spPr bwMode="auto">
            <a:xfrm>
              <a:off x="5940152" y="3933056"/>
              <a:ext cx="10081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r>
                <a:rPr lang="en-US" altLang="zh-CN" sz="2400" b="1">
                  <a:solidFill>
                    <a:srgbClr val="000000"/>
                  </a:solidFill>
                  <a:ea typeface="隶书" panose="02010509060101010101" pitchFamily="49" charset="-122"/>
                </a:rPr>
                <a:t>T=0K</a:t>
              </a:r>
              <a:endParaRPr lang="zh-CN" altLang="en-US" sz="2400" b="1">
                <a:solidFill>
                  <a:srgbClr val="000000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13" name="TextBox 73"/>
            <p:cNvSpPr txBox="1">
              <a:spLocks noChangeArrowheads="1"/>
            </p:cNvSpPr>
            <p:nvPr/>
          </p:nvSpPr>
          <p:spPr bwMode="auto">
            <a:xfrm>
              <a:off x="7182755" y="3933056"/>
              <a:ext cx="10081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r>
                <a:rPr lang="en-US" altLang="zh-CN" sz="2400" b="1">
                  <a:solidFill>
                    <a:srgbClr val="000000"/>
                  </a:solidFill>
                  <a:ea typeface="隶书" panose="02010509060101010101" pitchFamily="49" charset="-122"/>
                </a:rPr>
                <a:t>T&gt;0K</a:t>
              </a:r>
              <a:endParaRPr lang="zh-CN" altLang="en-US" sz="2400" b="1">
                <a:solidFill>
                  <a:srgbClr val="000000"/>
                </a:solidFill>
                <a:ea typeface="隶书" panose="02010509060101010101" pitchFamily="49" charset="-122"/>
              </a:endParaRPr>
            </a:p>
          </p:txBody>
        </p:sp>
        <p:sp>
          <p:nvSpPr>
            <p:cNvPr id="35914" name="TextBox 74"/>
            <p:cNvSpPr txBox="1">
              <a:spLocks noChangeArrowheads="1"/>
            </p:cNvSpPr>
            <p:nvPr/>
          </p:nvSpPr>
          <p:spPr bwMode="auto">
            <a:xfrm>
              <a:off x="8100392" y="3244914"/>
              <a:ext cx="79011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0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价带</a:t>
              </a:r>
            </a:p>
          </p:txBody>
        </p:sp>
        <p:sp>
          <p:nvSpPr>
            <p:cNvPr id="35915" name="TextBox 75"/>
            <p:cNvSpPr txBox="1">
              <a:spLocks noChangeArrowheads="1"/>
            </p:cNvSpPr>
            <p:nvPr/>
          </p:nvSpPr>
          <p:spPr bwMode="auto">
            <a:xfrm>
              <a:off x="8172400" y="2596842"/>
              <a:ext cx="79011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eaLnBrk="0" hangingPunct="0"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eaLnBrk="0" hangingPunct="0"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eaLnBrk="0" hangingPunct="0"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eaLnBrk="0" hangingPunct="0"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  <a:buFontTx/>
                <a:buNone/>
              </a:pPr>
              <a:r>
                <a:rPr lang="zh-CN" altLang="en-US" sz="2000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导带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80596" y="2997746"/>
              <a:ext cx="454064" cy="3683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kumimoji="1" lang="en-US" altLang="zh-CN" b="1" i="1" dirty="0">
                  <a:solidFill>
                    <a:srgbClr val="000000"/>
                  </a:solidFill>
                  <a:ea typeface="黑体" panose="02010609060101010101" pitchFamily="49" charset="-122"/>
                </a:rPr>
                <a:t>h</a:t>
              </a:r>
              <a:endParaRPr kumimoji="1" lang="zh-CN" altLang="en-US" b="1" i="1" dirty="0">
                <a:solidFill>
                  <a:srgbClr val="000000"/>
                </a:solidFill>
                <a:ea typeface="黑体" panose="02010609060101010101" pitchFamily="49" charset="-12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413726" y="2978695"/>
              <a:ext cx="454064" cy="3699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kumimoji="1" lang="en-US" altLang="zh-CN" b="1" i="1" dirty="0">
                  <a:solidFill>
                    <a:srgbClr val="000000"/>
                  </a:solidFill>
                  <a:ea typeface="黑体" panose="02010609060101010101" pitchFamily="49" charset="-122"/>
                </a:rPr>
                <a:t>e</a:t>
              </a:r>
              <a:endParaRPr kumimoji="1" lang="zh-CN" altLang="en-US" b="1" i="1" dirty="0">
                <a:solidFill>
                  <a:srgbClr val="000000"/>
                </a:solidFill>
                <a:ea typeface="黑体" panose="02010609060101010101" pitchFamily="49" charset="-122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69692" y="2951707"/>
              <a:ext cx="454064" cy="3699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kumimoji="1" lang="en-US" altLang="zh-CN" b="1" i="1" dirty="0">
                  <a:solidFill>
                    <a:srgbClr val="000000"/>
                  </a:solidFill>
                  <a:ea typeface="黑体" panose="02010609060101010101" pitchFamily="49" charset="-122"/>
                  <a:sym typeface="Symbol"/>
                </a:rPr>
                <a:t></a:t>
              </a:r>
              <a:r>
                <a:rPr kumimoji="1" lang="en-US" altLang="zh-CN" b="1" i="1" baseline="-25000" dirty="0">
                  <a:solidFill>
                    <a:srgbClr val="000000"/>
                  </a:solidFill>
                  <a:ea typeface="黑体" panose="02010609060101010101" pitchFamily="49" charset="-122"/>
                  <a:sym typeface="Symbol"/>
                </a:rPr>
                <a:t>g</a:t>
              </a:r>
              <a:endParaRPr kumimoji="1" lang="zh-CN" altLang="en-US" b="1" i="1" baseline="-25000" dirty="0">
                <a:solidFill>
                  <a:srgbClr val="000000"/>
                </a:solidFill>
                <a:ea typeface="黑体" panose="02010609060101010101" pitchFamily="49" charset="-122"/>
              </a:endParaRPr>
            </a:p>
          </p:txBody>
        </p:sp>
      </p:grp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331076" y="2781301"/>
            <a:ext cx="11516709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对于本征半导体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, 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下，价带满占，导带无电子占据；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0K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以上，少量电子因热运动从价带顶激发到导带底，同时在价带顶产生相应数量空穴。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  </a:t>
            </a:r>
            <a:endParaRPr lang="en-US" altLang="zh-CN" sz="2400" kern="0" dirty="0" smtClean="0">
              <a:solidFill>
                <a:srgbClr val="FFFFFF"/>
              </a:solidFill>
              <a:ea typeface="黑体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 </a:t>
            </a:r>
            <a:r>
              <a:rPr lang="en-US" altLang="zh-CN" sz="2400" kern="0" dirty="0" smtClean="0">
                <a:solidFill>
                  <a:srgbClr val="FFFFFF"/>
                </a:solidFill>
                <a:ea typeface="黑体" pitchFamily="49" charset="-122"/>
              </a:rPr>
              <a:t>    </a:t>
            </a:r>
            <a:r>
              <a:rPr lang="zh-CN" altLang="en-US" sz="2400" kern="0" dirty="0" smtClean="0">
                <a:solidFill>
                  <a:srgbClr val="FFFFFF"/>
                </a:solidFill>
                <a:ea typeface="黑体" pitchFamily="49" charset="-122"/>
              </a:rPr>
              <a:t>禁带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宽度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(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带隙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： 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g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 = 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c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-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 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v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 </a:t>
            </a:r>
            <a:endParaRPr lang="en-US" altLang="zh-CN" sz="2400" b="1" i="1" kern="0" dirty="0">
              <a:solidFill>
                <a:srgbClr val="FFFF00"/>
              </a:solidFill>
              <a:ea typeface="黑体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一定温度下，从价带激发的电子数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(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或激发几率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与带隙宽度相关，带隙越大，激发越难，导电性越低；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g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过大，不发生电子热激发，即为绝缘体。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掺杂可导致某种载流子数量多：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n-/p-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型半导体。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35846" name="右大括号 1"/>
          <p:cNvSpPr>
            <a:spLocks/>
          </p:cNvSpPr>
          <p:nvPr/>
        </p:nvSpPr>
        <p:spPr bwMode="auto">
          <a:xfrm>
            <a:off x="11060662" y="1252538"/>
            <a:ext cx="250825" cy="296862"/>
          </a:xfrm>
          <a:prstGeom prst="rightBrace">
            <a:avLst>
              <a:gd name="adj1" fmla="val 8318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266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246858"/>
            <a:ext cx="8575675" cy="6492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半导体中，载流子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电子或空穴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</a:rPr>
              <a:t>)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均遵循</a:t>
            </a:r>
            <a:r>
              <a:rPr lang="en-US" altLang="zh-CN" sz="2400" dirty="0">
                <a:solidFill>
                  <a:schemeClr val="tx2"/>
                </a:solidFill>
                <a:ea typeface="黑体" panose="02010609060101010101" pitchFamily="49" charset="-122"/>
              </a:rPr>
              <a:t>F-D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分布律。</a:t>
            </a:r>
            <a:endParaRPr lang="en-US" altLang="zh-CN" sz="2400" dirty="0">
              <a:solidFill>
                <a:schemeClr val="tx2"/>
              </a:solidFill>
              <a:ea typeface="黑体" panose="02010609060101010101" pitchFamily="49" charset="-122"/>
            </a:endParaRPr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323192" y="2349501"/>
            <a:ext cx="1009398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对价带中空穴，可以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1-f(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来表示该态的空穴出现几率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:</a:t>
            </a:r>
          </a:p>
        </p:txBody>
      </p:sp>
      <p:graphicFrame>
        <p:nvGraphicFramePr>
          <p:cNvPr id="36868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956228"/>
              </p:ext>
            </p:extLst>
          </p:nvPr>
        </p:nvGraphicFramePr>
        <p:xfrm>
          <a:off x="4645819" y="1477328"/>
          <a:ext cx="26193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4" name="公式" r:id="rId3" imgW="1295400" imgH="393700" progId="Equation.3">
                  <p:embed/>
                </p:oleObj>
              </mc:Choice>
              <mc:Fallback>
                <p:oleObj name="公式" r:id="rId3" imgW="1295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819" y="1477328"/>
                        <a:ext cx="2619375" cy="793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对象 4"/>
          <p:cNvGraphicFramePr>
            <a:graphicFrameLocks noChangeAspect="1"/>
          </p:cNvGraphicFramePr>
          <p:nvPr/>
        </p:nvGraphicFramePr>
        <p:xfrm>
          <a:off x="2855913" y="2889250"/>
          <a:ext cx="50593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5" name="公式" r:id="rId5" imgW="2501900" imgH="393700" progId="Equation.3">
                  <p:embed/>
                </p:oleObj>
              </mc:Choice>
              <mc:Fallback>
                <p:oleObj name="公式" r:id="rId5" imgW="2501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889250"/>
                        <a:ext cx="5059362" cy="793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对象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372695"/>
              </p:ext>
            </p:extLst>
          </p:nvPr>
        </p:nvGraphicFramePr>
        <p:xfrm>
          <a:off x="2395539" y="4298157"/>
          <a:ext cx="41592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" name="公式" r:id="rId7" imgW="2057400" imgH="393700" progId="Equation.3">
                  <p:embed/>
                </p:oleObj>
              </mc:Choice>
              <mc:Fallback>
                <p:oleObj name="公式" r:id="rId7" imgW="2057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9" y="4298157"/>
                        <a:ext cx="4159250" cy="793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对象 78"/>
          <p:cNvGraphicFramePr>
            <a:graphicFrameLocks noChangeAspect="1"/>
          </p:cNvGraphicFramePr>
          <p:nvPr/>
        </p:nvGraphicFramePr>
        <p:xfrm>
          <a:off x="2424113" y="5175250"/>
          <a:ext cx="444341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" name="公式" r:id="rId9" imgW="2197100" imgH="393700" progId="Equation.3">
                  <p:embed/>
                </p:oleObj>
              </mc:Choice>
              <mc:Fallback>
                <p:oleObj name="公式" r:id="rId9" imgW="2197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5175250"/>
                        <a:ext cx="4443412" cy="7937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TextBox 83"/>
          <p:cNvSpPr txBox="1">
            <a:spLocks noChangeArrowheads="1"/>
          </p:cNvSpPr>
          <p:nvPr/>
        </p:nvSpPr>
        <p:spPr bwMode="auto">
          <a:xfrm>
            <a:off x="6780214" y="4484689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800">
                <a:solidFill>
                  <a:srgbClr val="FFFF00"/>
                </a:solidFill>
                <a:ea typeface="隶书" panose="02010509060101010101" pitchFamily="49" charset="-122"/>
              </a:rPr>
              <a:t>电子态密度</a:t>
            </a:r>
          </a:p>
        </p:txBody>
      </p:sp>
      <p:sp>
        <p:nvSpPr>
          <p:cNvPr id="36873" name="TextBox 84"/>
          <p:cNvSpPr txBox="1">
            <a:spLocks noChangeArrowheads="1"/>
          </p:cNvSpPr>
          <p:nvPr/>
        </p:nvSpPr>
        <p:spPr bwMode="auto">
          <a:xfrm>
            <a:off x="6823076" y="5373689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800">
                <a:solidFill>
                  <a:srgbClr val="FFFF00"/>
                </a:solidFill>
                <a:ea typeface="隶书" panose="02010509060101010101" pitchFamily="49" charset="-122"/>
              </a:rPr>
              <a:t>空穴态密度</a:t>
            </a:r>
          </a:p>
        </p:txBody>
      </p:sp>
      <p:sp>
        <p:nvSpPr>
          <p:cNvPr id="36874" name="TextBox 7"/>
          <p:cNvSpPr txBox="1">
            <a:spLocks noChangeArrowheads="1"/>
          </p:cNvSpPr>
          <p:nvPr/>
        </p:nvSpPr>
        <p:spPr bwMode="auto">
          <a:xfrm>
            <a:off x="9196389" y="1655763"/>
            <a:ext cx="1081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 dirty="0">
                <a:solidFill>
                  <a:srgbClr val="FFFFFF"/>
                </a:solidFill>
                <a:ea typeface="隶书" panose="02010509060101010101" pitchFamily="49" charset="-122"/>
              </a:rPr>
              <a:t>5.68</a:t>
            </a:r>
            <a:r>
              <a:rPr lang="zh-CN" altLang="en-US" sz="2400" dirty="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6875" name="TextBox 7"/>
          <p:cNvSpPr txBox="1">
            <a:spLocks noChangeArrowheads="1"/>
          </p:cNvSpPr>
          <p:nvPr/>
        </p:nvSpPr>
        <p:spPr bwMode="auto">
          <a:xfrm>
            <a:off x="9213850" y="318928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5.69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6876" name="TextBox 7"/>
          <p:cNvSpPr txBox="1">
            <a:spLocks noChangeArrowheads="1"/>
          </p:cNvSpPr>
          <p:nvPr/>
        </p:nvSpPr>
        <p:spPr bwMode="auto">
          <a:xfrm>
            <a:off x="9213850" y="4514851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5.70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6877" name="TextBox 7"/>
          <p:cNvSpPr txBox="1">
            <a:spLocks noChangeArrowheads="1"/>
          </p:cNvSpPr>
          <p:nvPr/>
        </p:nvSpPr>
        <p:spPr bwMode="auto">
          <a:xfrm>
            <a:off x="9229725" y="537368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5.71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272628" y="1617255"/>
            <a:ext cx="209630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F</a:t>
            </a:r>
            <a:r>
              <a:rPr lang="zh-CN" altLang="en-US" sz="2400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为费米能级</a:t>
            </a:r>
            <a:endParaRPr lang="en-US" altLang="zh-CN" sz="2400" kern="0" dirty="0">
              <a:solidFill>
                <a:srgbClr val="FFFF00"/>
              </a:solidFill>
              <a:ea typeface="黑体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3192" y="836614"/>
            <a:ext cx="11524593" cy="58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可想象载流子的能量变化近似连续，则导带中电子的态密度分布函数为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23192" y="3789364"/>
            <a:ext cx="1009398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因一般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|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-</a:t>
            </a:r>
            <a:r>
              <a:rPr lang="zh-CN" altLang="en-US" sz="2400" b="1" i="1" dirty="0">
                <a:solidFill>
                  <a:srgbClr val="FFFF00"/>
                </a:solidFill>
                <a:ea typeface="黑体" pitchFamily="49" charset="-122"/>
                <a:sym typeface="Symbol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itchFamily="49" charset="-122"/>
                <a:sym typeface="Symbol"/>
              </a:rPr>
              <a:t>F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itchFamily="49" charset="-122"/>
              </a:rPr>
              <a:t>|&gt;&gt; 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itchFamily="49" charset="-122"/>
              </a:rPr>
              <a:t>kT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, 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故上两式可近似简化为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797601" y="1501842"/>
                <a:ext cx="2709652" cy="736933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zh-CN" sz="240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CN" sz="24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/>
                              </m:sSub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)/</m:t>
                              </m:r>
                              <m:r>
                                <a:rPr lang="en-US" altLang="zh-CN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𝑘𝑇</m:t>
                              </m:r>
                            </m:sup>
                          </m:sSup>
                          <m:r>
                            <a:rPr lang="en-US" altLang="zh-CN" sz="24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zh-CN" altLang="en-US" sz="24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01" y="1501842"/>
                <a:ext cx="2709652" cy="73693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接箭头连接符 4"/>
          <p:cNvCxnSpPr/>
          <p:nvPr/>
        </p:nvCxnSpPr>
        <p:spPr bwMode="auto">
          <a:xfrm>
            <a:off x="3603812" y="1874203"/>
            <a:ext cx="8713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文本框 5"/>
          <p:cNvSpPr txBox="1"/>
          <p:nvPr/>
        </p:nvSpPr>
        <p:spPr>
          <a:xfrm>
            <a:off x="3603812" y="1923826"/>
            <a:ext cx="75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>
                <a:solidFill>
                  <a:schemeClr val="tx2"/>
                </a:solidFill>
                <a:sym typeface="Symbol" panose="05050102010706020507" pitchFamily="18" charset="2"/>
              </a:rPr>
              <a:t> = </a:t>
            </a:r>
            <a:r>
              <a:rPr lang="en-US" altLang="zh-CN" b="1" i="1" baseline="-25000" dirty="0" smtClean="0">
                <a:solidFill>
                  <a:schemeClr val="tx2"/>
                </a:solidFill>
                <a:sym typeface="Symbol" panose="05050102010706020507" pitchFamily="18" charset="2"/>
              </a:rPr>
              <a:t>f</a:t>
            </a:r>
            <a:endParaRPr lang="zh-CN" altLang="en-US" b="1" i="1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36872" grpId="0"/>
      <p:bldP spid="36873" grpId="0"/>
      <p:bldP spid="36874" grpId="0"/>
      <p:bldP spid="36875" grpId="0"/>
      <p:bldP spid="36876" grpId="0"/>
      <p:bldP spid="36877" grpId="0"/>
      <p:bldP spid="14" grpId="0"/>
      <p:bldP spid="15" grpId="0"/>
      <p:bldP spid="16" grpId="0"/>
      <p:bldP spid="3" grpId="0" animBg="1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2" name="对象 3"/>
          <p:cNvGraphicFramePr>
            <a:graphicFrameLocks noChangeAspect="1"/>
          </p:cNvGraphicFramePr>
          <p:nvPr/>
        </p:nvGraphicFramePr>
        <p:xfrm>
          <a:off x="2495551" y="1487488"/>
          <a:ext cx="55483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0" name="公式" r:id="rId3" imgW="2743200" imgH="355600" progId="Equation.3">
                  <p:embed/>
                </p:oleObj>
              </mc:Choice>
              <mc:Fallback>
                <p:oleObj name="公式" r:id="rId3" imgW="27432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1487488"/>
                        <a:ext cx="5548313" cy="7175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841" y="476251"/>
            <a:ext cx="10141772" cy="6000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zh-CN" sz="2400" dirty="0"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ea typeface="黑体" panose="02010609060101010101" pitchFamily="49" charset="-122"/>
              </a:rPr>
              <a:t>）</a:t>
            </a:r>
            <a:r>
              <a:rPr lang="zh-CN" altLang="en-US" sz="2400" dirty="0">
                <a:solidFill>
                  <a:schemeClr val="tx2"/>
                </a:solidFill>
                <a:ea typeface="黑体" panose="02010609060101010101" pitchFamily="49" charset="-122"/>
              </a:rPr>
              <a:t>本征激发</a:t>
            </a:r>
            <a:r>
              <a:rPr lang="zh-CN" altLang="en-US" sz="2400" dirty="0">
                <a:ea typeface="黑体" panose="02010609060101010101" pitchFamily="49" charset="-122"/>
              </a:rPr>
              <a:t>：给定温度下单位体积半导体的导带电子数可表示为</a:t>
            </a:r>
            <a:r>
              <a:rPr lang="en-US" altLang="zh-CN" sz="2400" dirty="0">
                <a:ea typeface="黑体" panose="02010609060101010101" pitchFamily="49" charset="-122"/>
              </a:rPr>
              <a:t>:</a:t>
            </a:r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346841" y="4437064"/>
            <a:ext cx="9924284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类似地，可推出单位体积空穴数为：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37893" name="TextBox 9"/>
          <p:cNvSpPr txBox="1">
            <a:spLocks noChangeArrowheads="1"/>
          </p:cNvSpPr>
          <p:nvPr/>
        </p:nvSpPr>
        <p:spPr bwMode="auto">
          <a:xfrm>
            <a:off x="8902700" y="155733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7894" name="TextBox 2"/>
          <p:cNvSpPr txBox="1">
            <a:spLocks noChangeArrowheads="1"/>
          </p:cNvSpPr>
          <p:nvPr/>
        </p:nvSpPr>
        <p:spPr bwMode="auto">
          <a:xfrm>
            <a:off x="3575050" y="1012825"/>
            <a:ext cx="2089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800">
                <a:solidFill>
                  <a:srgbClr val="FF9900"/>
                </a:solidFill>
                <a:ea typeface="隶书" panose="02010509060101010101" pitchFamily="49" charset="-122"/>
              </a:rPr>
              <a:t>导带顶</a:t>
            </a:r>
          </a:p>
        </p:txBody>
      </p:sp>
      <p:sp>
        <p:nvSpPr>
          <p:cNvPr id="37895" name="TextBox 11"/>
          <p:cNvSpPr txBox="1">
            <a:spLocks noChangeArrowheads="1"/>
          </p:cNvSpPr>
          <p:nvPr/>
        </p:nvSpPr>
        <p:spPr bwMode="auto">
          <a:xfrm>
            <a:off x="3503613" y="2087564"/>
            <a:ext cx="2087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800">
                <a:solidFill>
                  <a:srgbClr val="FF9900"/>
                </a:solidFill>
                <a:ea typeface="隶书" panose="02010509060101010101" pitchFamily="49" charset="-122"/>
              </a:rPr>
              <a:t>导带底</a:t>
            </a:r>
          </a:p>
        </p:txBody>
      </p:sp>
      <p:cxnSp>
        <p:nvCxnSpPr>
          <p:cNvPr id="37896" name="直接箭头连接符 6"/>
          <p:cNvCxnSpPr>
            <a:cxnSpLocks noChangeShapeType="1"/>
          </p:cNvCxnSpPr>
          <p:nvPr/>
        </p:nvCxnSpPr>
        <p:spPr bwMode="auto">
          <a:xfrm flipH="1" flipV="1">
            <a:off x="3359151" y="2154238"/>
            <a:ext cx="625475" cy="195262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7897" name="对象 10"/>
          <p:cNvGraphicFramePr>
            <a:graphicFrameLocks noChangeAspect="1"/>
          </p:cNvGraphicFramePr>
          <p:nvPr/>
        </p:nvGraphicFramePr>
        <p:xfrm>
          <a:off x="2495550" y="2565401"/>
          <a:ext cx="48514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1" name="公式" r:id="rId5" imgW="2413000" imgH="419100" progId="Equation.3">
                  <p:embed/>
                </p:oleObj>
              </mc:Choice>
              <mc:Fallback>
                <p:oleObj name="公式" r:id="rId5" imgW="2413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2565401"/>
                        <a:ext cx="48514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对象 12"/>
          <p:cNvGraphicFramePr>
            <a:graphicFrameLocks noChangeAspect="1"/>
          </p:cNvGraphicFramePr>
          <p:nvPr/>
        </p:nvGraphicFramePr>
        <p:xfrm>
          <a:off x="2493964" y="3429000"/>
          <a:ext cx="4033837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2" name="公式" r:id="rId7" imgW="1993900" imgH="508000" progId="Equation.3">
                  <p:embed/>
                </p:oleObj>
              </mc:Choice>
              <mc:Fallback>
                <p:oleObj name="公式" r:id="rId7" imgW="1993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4" y="3429000"/>
                        <a:ext cx="4033837" cy="10239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Box 17"/>
          <p:cNvSpPr txBox="1">
            <a:spLocks noChangeArrowheads="1"/>
          </p:cNvSpPr>
          <p:nvPr/>
        </p:nvSpPr>
        <p:spPr bwMode="auto">
          <a:xfrm>
            <a:off x="8915400" y="270827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7900" name="TextBox 18"/>
          <p:cNvSpPr txBox="1">
            <a:spLocks noChangeArrowheads="1"/>
          </p:cNvSpPr>
          <p:nvPr/>
        </p:nvSpPr>
        <p:spPr bwMode="auto">
          <a:xfrm>
            <a:off x="8899525" y="371633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37901" name="对象 13"/>
          <p:cNvGraphicFramePr>
            <a:graphicFrameLocks noChangeAspect="1"/>
          </p:cNvGraphicFramePr>
          <p:nvPr/>
        </p:nvGraphicFramePr>
        <p:xfrm>
          <a:off x="2495551" y="4948239"/>
          <a:ext cx="3776663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3" name="公式" r:id="rId9" imgW="1866900" imgH="508000" progId="Equation.3">
                  <p:embed/>
                </p:oleObj>
              </mc:Choice>
              <mc:Fallback>
                <p:oleObj name="公式" r:id="rId9" imgW="1866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948239"/>
                        <a:ext cx="3776663" cy="10239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2" name="TextBox 20"/>
          <p:cNvSpPr txBox="1">
            <a:spLocks noChangeArrowheads="1"/>
          </p:cNvSpPr>
          <p:nvPr/>
        </p:nvSpPr>
        <p:spPr bwMode="auto">
          <a:xfrm>
            <a:off x="8897939" y="5229226"/>
            <a:ext cx="1081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cxnSp>
        <p:nvCxnSpPr>
          <p:cNvPr id="15" name="直接箭头连接符 6"/>
          <p:cNvCxnSpPr>
            <a:cxnSpLocks noChangeShapeType="1"/>
          </p:cNvCxnSpPr>
          <p:nvPr/>
        </p:nvCxnSpPr>
        <p:spPr bwMode="auto">
          <a:xfrm flipH="1">
            <a:off x="3503613" y="1425575"/>
            <a:ext cx="671512" cy="2032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807075" y="2154238"/>
            <a:ext cx="2305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9900"/>
                </a:solidFill>
                <a:ea typeface="隶书" panose="02010509060101010101" pitchFamily="49" charset="-122"/>
              </a:rPr>
              <a:t>电子有效质量</a:t>
            </a:r>
          </a:p>
        </p:txBody>
      </p:sp>
      <p:cxnSp>
        <p:nvCxnSpPr>
          <p:cNvPr id="8" name="直接箭头连接符 7"/>
          <p:cNvCxnSpPr>
            <a:cxnSpLocks noChangeShapeType="1"/>
          </p:cNvCxnSpPr>
          <p:nvPr/>
        </p:nvCxnSpPr>
        <p:spPr bwMode="auto">
          <a:xfrm flipH="1">
            <a:off x="5087939" y="2420938"/>
            <a:ext cx="936625" cy="360362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273801" y="5654676"/>
            <a:ext cx="3313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2400" i="1">
                <a:solidFill>
                  <a:srgbClr val="FF9900"/>
                </a:solidFill>
                <a:ea typeface="隶书" panose="02010509060101010101" pitchFamily="49" charset="-122"/>
              </a:rPr>
              <a:t>m</a:t>
            </a:r>
            <a:r>
              <a:rPr lang="en-US" altLang="zh-CN" sz="2400" i="1" baseline="-25000">
                <a:solidFill>
                  <a:srgbClr val="FF9900"/>
                </a:solidFill>
                <a:ea typeface="隶书" panose="02010509060101010101" pitchFamily="49" charset="-122"/>
              </a:rPr>
              <a:t>h</a:t>
            </a:r>
            <a:r>
              <a:rPr lang="en-US" altLang="zh-CN" sz="2400" i="1">
                <a:solidFill>
                  <a:srgbClr val="FF9900"/>
                </a:solidFill>
                <a:ea typeface="隶书" panose="02010509060101010101" pitchFamily="49" charset="-122"/>
              </a:rPr>
              <a:t>*</a:t>
            </a:r>
            <a:r>
              <a:rPr lang="zh-CN" altLang="en-US" sz="2400">
                <a:solidFill>
                  <a:srgbClr val="FF9900"/>
                </a:solidFill>
                <a:ea typeface="隶书" panose="02010509060101010101" pitchFamily="49" charset="-122"/>
              </a:rPr>
              <a:t>为空穴有效质量</a:t>
            </a:r>
          </a:p>
        </p:txBody>
      </p:sp>
    </p:spTree>
    <p:extLst>
      <p:ext uri="{BB962C8B-B14F-4D97-AF65-F5344CB8AC3E}">
        <p14:creationId xmlns:p14="http://schemas.microsoft.com/office/powerpoint/2010/main" val="22930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37893" grpId="0"/>
      <p:bldP spid="37894" grpId="0"/>
      <p:bldP spid="37895" grpId="0"/>
      <p:bldP spid="37899" grpId="0"/>
      <p:bldP spid="37900" grpId="0"/>
      <p:bldP spid="37902" grpId="0"/>
      <p:bldP spid="6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193" y="476250"/>
            <a:ext cx="4836183" cy="649288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对本征半导体必有：</a:t>
            </a:r>
            <a:endParaRPr lang="en-US" altLang="zh-CN" sz="2400" dirty="0"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 </a:t>
            </a:r>
            <a:endParaRPr lang="en-US" altLang="zh-CN" sz="2400" dirty="0">
              <a:ea typeface="黑体" panose="02010609060101010101" pitchFamily="49" charset="-122"/>
            </a:endParaRPr>
          </a:p>
        </p:txBody>
      </p: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260131" y="2006600"/>
            <a:ext cx="10010994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 err="1">
                <a:solidFill>
                  <a:srgbClr val="FFFFFF"/>
                </a:solidFill>
                <a:ea typeface="黑体" pitchFamily="49" charset="-122"/>
              </a:rPr>
              <a:t>i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)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若空穴与电子的有效质量相当，则有：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graphicFrame>
        <p:nvGraphicFramePr>
          <p:cNvPr id="38916" name="对象 3"/>
          <p:cNvGraphicFramePr>
            <a:graphicFrameLocks noChangeAspect="1"/>
          </p:cNvGraphicFramePr>
          <p:nvPr/>
        </p:nvGraphicFramePr>
        <p:xfrm>
          <a:off x="3049588" y="1062039"/>
          <a:ext cx="4057650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4" name="公式" r:id="rId3" imgW="2006600" imgH="457200" progId="Equation.3">
                  <p:embed/>
                </p:oleObj>
              </mc:Choice>
              <mc:Fallback>
                <p:oleObj name="公式" r:id="rId3" imgW="200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1062039"/>
                        <a:ext cx="4057650" cy="9223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TextBox 9"/>
          <p:cNvSpPr txBox="1">
            <a:spLocks noChangeArrowheads="1"/>
          </p:cNvSpPr>
          <p:nvPr/>
        </p:nvSpPr>
        <p:spPr bwMode="auto">
          <a:xfrm>
            <a:off x="8912225" y="131286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5.76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38918" name="TextBox 17"/>
          <p:cNvSpPr txBox="1">
            <a:spLocks noChangeArrowheads="1"/>
          </p:cNvSpPr>
          <p:nvPr/>
        </p:nvSpPr>
        <p:spPr bwMode="auto">
          <a:xfrm>
            <a:off x="8915400" y="2708276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5.77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graphicFrame>
        <p:nvGraphicFramePr>
          <p:cNvPr id="38919" name="对象 1"/>
          <p:cNvGraphicFramePr>
            <a:graphicFrameLocks noChangeAspect="1"/>
          </p:cNvGraphicFramePr>
          <p:nvPr/>
        </p:nvGraphicFramePr>
        <p:xfrm>
          <a:off x="5314951" y="549276"/>
          <a:ext cx="9255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5" name="公式" r:id="rId5" imgW="457200" imgH="228600" progId="Equation.3">
                  <p:embed/>
                </p:oleObj>
              </mc:Choice>
              <mc:Fallback>
                <p:oleObj name="公式" r:id="rId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1" y="549276"/>
                        <a:ext cx="925513" cy="460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对象 4"/>
          <p:cNvGraphicFramePr>
            <a:graphicFrameLocks noChangeAspect="1"/>
          </p:cNvGraphicFramePr>
          <p:nvPr/>
        </p:nvGraphicFramePr>
        <p:xfrm>
          <a:off x="2855913" y="2541589"/>
          <a:ext cx="2106612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6" name="公式" r:id="rId7" imgW="1040948" imgH="393529" progId="Equation.3">
                  <p:embed/>
                </p:oleObj>
              </mc:Choice>
              <mc:Fallback>
                <p:oleObj name="公式" r:id="rId7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541589"/>
                        <a:ext cx="2106612" cy="7953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741284" y="3365501"/>
            <a:ext cx="4800939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即费米能级恰处于禁带的中央。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graphicFrame>
        <p:nvGraphicFramePr>
          <p:cNvPr id="38922" name="对象 5"/>
          <p:cNvGraphicFramePr>
            <a:graphicFrameLocks noChangeAspect="1"/>
          </p:cNvGraphicFramePr>
          <p:nvPr/>
        </p:nvGraphicFramePr>
        <p:xfrm>
          <a:off x="2927351" y="4276725"/>
          <a:ext cx="210661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7" name="公式" r:id="rId9" imgW="1040948" imgH="393529" progId="Equation.3">
                  <p:embed/>
                </p:oleObj>
              </mc:Choice>
              <mc:Fallback>
                <p:oleObj name="公式" r:id="rId9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1" y="4276725"/>
                        <a:ext cx="2106613" cy="7953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TextBox 19"/>
          <p:cNvSpPr txBox="1">
            <a:spLocks noChangeArrowheads="1"/>
          </p:cNvSpPr>
          <p:nvPr/>
        </p:nvSpPr>
        <p:spPr bwMode="auto">
          <a:xfrm>
            <a:off x="8883650" y="4565651"/>
            <a:ext cx="1081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5.78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97069" y="5090319"/>
            <a:ext cx="721903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iii)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更严格而论，费米能级的位置还与温度相关。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260131" y="5595144"/>
            <a:ext cx="699200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2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）</a:t>
            </a: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n-/p-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型半导体：须考虑杂质的浓度影响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97069" y="3789364"/>
            <a:ext cx="10220106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itchFamily="49" charset="-122"/>
              </a:rPr>
              <a:t>ii) </a:t>
            </a:r>
            <a:r>
              <a:rPr lang="zh-CN" altLang="en-US" sz="2400" kern="0" dirty="0">
                <a:solidFill>
                  <a:srgbClr val="FFFFFF"/>
                </a:solidFill>
                <a:ea typeface="黑体" pitchFamily="49" charset="-122"/>
              </a:rPr>
              <a:t>通常是空穴有效质量大于电子有效质量，故</a:t>
            </a:r>
            <a:endParaRPr lang="en-US" altLang="zh-CN" sz="2400" kern="0" dirty="0">
              <a:solidFill>
                <a:srgbClr val="FFFFFF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936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38917" grpId="0"/>
      <p:bldP spid="38918" grpId="0"/>
      <p:bldP spid="17" grpId="0"/>
      <p:bldP spid="38923" grpId="0"/>
      <p:bldP spid="22" grpId="0"/>
      <p:bldP spid="2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697" y="2319338"/>
            <a:ext cx="11534503" cy="965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sz="2400" dirty="0">
                <a:ea typeface="黑体" panose="02010609060101010101" pitchFamily="49" charset="-122"/>
              </a:rPr>
              <a:t>将全部能级的组合方式连乘即得分布</a:t>
            </a: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{</a:t>
            </a:r>
            <a:r>
              <a:rPr lang="en-US" altLang="zh-CN" sz="2400" b="1" i="1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sz="2400" b="1" i="1" baseline="-25000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en-US" altLang="zh-CN" sz="2400" b="1" dirty="0">
                <a:solidFill>
                  <a:schemeClr val="tx2"/>
                </a:solidFill>
                <a:ea typeface="黑体" panose="02010609060101010101" pitchFamily="49" charset="-122"/>
              </a:rPr>
              <a:t>}</a:t>
            </a:r>
            <a:r>
              <a:rPr lang="zh-CN" altLang="en-US" sz="2400" dirty="0">
                <a:ea typeface="黑体" panose="02010609060101010101" pitchFamily="49" charset="-122"/>
              </a:rPr>
              <a:t>可能实现的微观状态数为：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80740"/>
              </p:ext>
            </p:extLst>
          </p:nvPr>
        </p:nvGraphicFramePr>
        <p:xfrm>
          <a:off x="2422526" y="1376363"/>
          <a:ext cx="16573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3" imgW="825500" imgH="469900" progId="Equation.3">
                  <p:embed/>
                </p:oleObj>
              </mc:Choice>
              <mc:Fallback>
                <p:oleObj name="Equation" r:id="rId3" imgW="825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6" y="1376363"/>
                        <a:ext cx="1657350" cy="9429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674057"/>
              </p:ext>
            </p:extLst>
          </p:nvPr>
        </p:nvGraphicFramePr>
        <p:xfrm>
          <a:off x="2422526" y="2881314"/>
          <a:ext cx="264001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5" imgW="1320227" imgH="469696" progId="Equation.3">
                  <p:embed/>
                </p:oleObj>
              </mc:Choice>
              <mc:Fallback>
                <p:oleObj name="Equation" r:id="rId5" imgW="1320227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6" y="2881314"/>
                        <a:ext cx="2640013" cy="9382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288963"/>
              </p:ext>
            </p:extLst>
          </p:nvPr>
        </p:nvGraphicFramePr>
        <p:xfrm>
          <a:off x="3019425" y="4489588"/>
          <a:ext cx="28194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7" imgW="1143000" imgH="431800" progId="Equation.3">
                  <p:embed/>
                </p:oleObj>
              </mc:Choice>
              <mc:Fallback>
                <p:oleObj name="Equation" r:id="rId7" imgW="1143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4489588"/>
                        <a:ext cx="2819400" cy="1063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8904288" y="3213101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5.2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8905875" y="486886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5.3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2697" y="404813"/>
            <a:ext cx="11534503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对一给定能级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，将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个粒子分散到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 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个简并态就如将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个大小颜色一样的球放到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 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个盒子里，并允许每个盒子容纳的球数不限，其可能实现的组合方式数为：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            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52697" y="3933825"/>
            <a:ext cx="11482252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同理可用拉格朗日待定乘法求函数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</a:rPr>
              <a:t>t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anose="02010609060101010101" pitchFamily="49" charset="-122"/>
              </a:rPr>
              <a:t>X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的极值，由极值表征的</a:t>
            </a:r>
            <a:r>
              <a:rPr lang="en-US" altLang="zh-CN" sz="2400" kern="0" dirty="0">
                <a:solidFill>
                  <a:srgbClr val="FFFF00"/>
                </a:solidFill>
                <a:ea typeface="黑体" panose="02010609060101010101" pitchFamily="49" charset="-122"/>
              </a:rPr>
              <a:t>{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anose="02010609060101010101" pitchFamily="49" charset="-122"/>
              </a:rPr>
              <a:t>j</a:t>
            </a:r>
            <a:r>
              <a:rPr lang="en-US" altLang="zh-CN" sz="2400" kern="0" dirty="0">
                <a:solidFill>
                  <a:srgbClr val="FFFF00"/>
                </a:solidFill>
                <a:ea typeface="黑体" panose="02010609060101010101" pitchFamily="49" charset="-122"/>
              </a:rPr>
              <a:t>}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分布即为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气体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的最可几分布：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971577" y="5146608"/>
            <a:ext cx="4859418" cy="10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即为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分布律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式中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 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= -1/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kT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,  0 &lt; =</a:t>
            </a:r>
            <a:r>
              <a:rPr lang="en-US" altLang="zh-CN" sz="2400" b="1" i="1" kern="0" baseline="30000" dirty="0">
                <a:solidFill>
                  <a:srgbClr val="FFFF00"/>
                </a:solidFill>
                <a:ea typeface="黑体" panose="02010609060101010101" pitchFamily="49" charset="-122"/>
                <a:cs typeface="Times New Roman" charset="0"/>
                <a:sym typeface="Symbol" pitchFamily="18" charset="2"/>
              </a:rPr>
              <a:t>'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/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kT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 &lt; </a:t>
            </a:r>
            <a:r>
              <a:rPr lang="en-US" altLang="zh-CN" sz="2400" b="1" i="1" kern="0" dirty="0" smtClean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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。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7656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7" grpId="0"/>
      <p:bldP spid="512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3581400" cy="5334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  <a:defRPr/>
            </a:pPr>
            <a:r>
              <a:rPr lang="en-US" altLang="zh-CN" sz="3600" b="1">
                <a:latin typeface="+mn-lt"/>
                <a:ea typeface="黑体" panose="02010609060101010101" pitchFamily="49" charset="-122"/>
              </a:rPr>
              <a:t>5.1.2 F-D</a:t>
            </a:r>
            <a:r>
              <a:rPr lang="zh-CN" altLang="en-US" sz="3600" b="1">
                <a:latin typeface="+mn-lt"/>
                <a:ea typeface="黑体" panose="02010609060101010101" pitchFamily="49" charset="-122"/>
              </a:rPr>
              <a:t>分布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634" y="914400"/>
            <a:ext cx="11527972" cy="4876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altLang="zh-CN" sz="2800" dirty="0">
                <a:ea typeface="黑体" panose="02010609060101010101" pitchFamily="49" charset="-122"/>
              </a:rPr>
              <a:t>F-D</a:t>
            </a:r>
            <a:r>
              <a:rPr lang="zh-CN" altLang="en-US" sz="2800" dirty="0">
                <a:ea typeface="黑体" panose="02010609060101010101" pitchFamily="49" charset="-122"/>
              </a:rPr>
              <a:t>气体的量子态分布特征：体系中不允许同时出现两个或两个以上量子数完全相同的粒子。</a:t>
            </a:r>
            <a:endParaRPr lang="en-US" altLang="zh-CN" sz="2800" dirty="0"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zh-CN" altLang="en-US" sz="2800" dirty="0">
                <a:ea typeface="黑体" panose="02010609060101010101" pitchFamily="49" charset="-122"/>
              </a:rPr>
              <a:t>设体系中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</a:rPr>
              <a:t>N</a:t>
            </a:r>
            <a:r>
              <a:rPr lang="zh-CN" altLang="en-US" sz="2800" dirty="0">
                <a:ea typeface="黑体" panose="02010609060101010101" pitchFamily="49" charset="-122"/>
              </a:rPr>
              <a:t>个粒子分配总能量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</a:rPr>
              <a:t>E</a:t>
            </a:r>
            <a:r>
              <a:rPr lang="zh-CN" altLang="en-US" sz="2800" dirty="0">
                <a:ea typeface="黑体" panose="02010609060101010101" pitchFamily="49" charset="-122"/>
              </a:rPr>
              <a:t>的一套分布样式为</a:t>
            </a:r>
            <a:r>
              <a:rPr lang="en-US" altLang="zh-CN" sz="2800" dirty="0">
                <a:ea typeface="黑体" panose="02010609060101010101" pitchFamily="49" charset="-122"/>
              </a:rPr>
              <a:t>:</a:t>
            </a:r>
            <a:endParaRPr lang="zh-CN" altLang="en-US" sz="2800" dirty="0">
              <a:ea typeface="黑体" panose="02010609060101010101" pitchFamily="49" charset="-122"/>
            </a:endParaRPr>
          </a:p>
          <a:p>
            <a:pPr marL="36195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800" dirty="0">
                <a:ea typeface="黑体" panose="02010609060101010101" pitchFamily="49" charset="-122"/>
              </a:rPr>
              <a:t>能级           </a:t>
            </a:r>
            <a:r>
              <a:rPr lang="zh-CN" altLang="en-US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1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 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2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  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3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……,  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….</a:t>
            </a:r>
          </a:p>
          <a:p>
            <a:pPr marL="36195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800" dirty="0">
                <a:ea typeface="黑体" panose="02010609060101010101" pitchFamily="49" charset="-122"/>
                <a:sym typeface="Symbol" pitchFamily="18" charset="2"/>
              </a:rPr>
              <a:t>简并数       </a:t>
            </a:r>
            <a:r>
              <a:rPr lang="zh-CN" altLang="en-US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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1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 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2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 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3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……,  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….</a:t>
            </a:r>
          </a:p>
          <a:p>
            <a:pPr marL="36195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800" dirty="0">
                <a:ea typeface="黑体" panose="02010609060101010101" pitchFamily="49" charset="-122"/>
              </a:rPr>
              <a:t>分布数       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n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1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 n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2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  n</a:t>
            </a:r>
            <a:r>
              <a:rPr lang="en-US" altLang="zh-CN" sz="28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3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……,  </a:t>
            </a:r>
            <a:r>
              <a:rPr lang="en-US" altLang="zh-CN" sz="2800" b="1" i="1" dirty="0" err="1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n</a:t>
            </a:r>
            <a:r>
              <a:rPr lang="en-US" altLang="zh-CN" sz="2800" b="1" i="1" baseline="-25000" dirty="0" err="1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800" b="1" i="1" dirty="0">
                <a:solidFill>
                  <a:schemeClr val="tx2"/>
                </a:solidFill>
                <a:ea typeface="黑体" panose="02010609060101010101" pitchFamily="49" charset="-122"/>
                <a:sym typeface="Symbol" pitchFamily="18" charset="2"/>
              </a:rPr>
              <a:t>, ….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zh-CN" altLang="en-US" sz="2800" dirty="0">
                <a:ea typeface="黑体" panose="02010609060101010101" pitchFamily="49" charset="-122"/>
                <a:sym typeface="Symbol" pitchFamily="18" charset="2"/>
              </a:rPr>
              <a:t>限制条件为：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zh-CN" altLang="en-US" sz="2800" dirty="0">
              <a:ea typeface="黑体" panose="02010609060101010101" pitchFamily="49" charset="-122"/>
              <a:sym typeface="Symbol" pitchFamily="18" charset="2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zh-CN" altLang="en-US" sz="2800" dirty="0">
              <a:ea typeface="黑体" panose="02010609060101010101" pitchFamily="49" charset="-122"/>
              <a:sym typeface="Symbol" pitchFamily="18" charset="2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None/>
              <a:defRPr/>
            </a:pPr>
            <a:endParaRPr lang="en-US" altLang="zh-CN" sz="2800" dirty="0">
              <a:ea typeface="黑体" panose="02010609060101010101" pitchFamily="49" charset="-122"/>
              <a:sym typeface="Symbol" pitchFamily="18" charset="2"/>
            </a:endParaRPr>
          </a:p>
        </p:txBody>
      </p:sp>
      <p:graphicFrame>
        <p:nvGraphicFramePr>
          <p:cNvPr id="61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269639"/>
              </p:ext>
            </p:extLst>
          </p:nvPr>
        </p:nvGraphicFramePr>
        <p:xfrm>
          <a:off x="2956061" y="5080000"/>
          <a:ext cx="378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公式" r:id="rId3" imgW="1892300" imgH="355600" progId="Equation.3">
                  <p:embed/>
                </p:oleObj>
              </mc:Choice>
              <mc:Fallback>
                <p:oleObj name="公式" r:id="rId3" imgW="18923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061" y="5080000"/>
                        <a:ext cx="3784600" cy="711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4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6166" y="333376"/>
            <a:ext cx="11495313" cy="1655763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       对一给定能级，将</a:t>
            </a:r>
            <a:r>
              <a:rPr lang="en-US" altLang="zh-CN" sz="2400" b="1" i="1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sz="2400" b="1" i="1" baseline="-25000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zh-CN" altLang="en-US" sz="2400" dirty="0">
                <a:ea typeface="黑体" panose="02010609060101010101" pitchFamily="49" charset="-122"/>
              </a:rPr>
              <a:t>个</a:t>
            </a:r>
            <a:r>
              <a:rPr lang="en-US" altLang="zh-CN" sz="2400" dirty="0">
                <a:ea typeface="黑体" panose="02010609060101010101" pitchFamily="49" charset="-122"/>
              </a:rPr>
              <a:t>F-D</a:t>
            </a:r>
            <a:r>
              <a:rPr lang="zh-CN" altLang="en-US" sz="2400" dirty="0">
                <a:ea typeface="黑体" panose="02010609060101010101" pitchFamily="49" charset="-122"/>
              </a:rPr>
              <a:t>粒子分散到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 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zh-CN" altLang="en-US" sz="2400" dirty="0">
                <a:ea typeface="黑体" panose="02010609060101010101" pitchFamily="49" charset="-122"/>
              </a:rPr>
              <a:t>个简并态，类似于将</a:t>
            </a:r>
            <a:r>
              <a:rPr lang="en-US" altLang="zh-CN" sz="2400" b="1" i="1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sz="2400" b="1" i="1" baseline="-25000" dirty="0" err="1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zh-CN" altLang="en-US" sz="2400" dirty="0">
                <a:ea typeface="黑体" panose="02010609060101010101" pitchFamily="49" charset="-122"/>
              </a:rPr>
              <a:t>个大小颜色一样的球放到</a:t>
            </a:r>
            <a:r>
              <a:rPr lang="zh-CN" altLang="en-US" sz="2400" b="1" i="1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 </a:t>
            </a:r>
            <a:r>
              <a:rPr lang="en-US" altLang="zh-CN" sz="2400" b="1" i="1" baseline="-25000" dirty="0">
                <a:solidFill>
                  <a:schemeClr val="tx2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j</a:t>
            </a:r>
            <a:r>
              <a:rPr lang="zh-CN" altLang="en-US" sz="2400" dirty="0">
                <a:ea typeface="黑体" panose="02010609060101010101" pitchFamily="49" charset="-122"/>
              </a:rPr>
              <a:t>个盒子里且每个盒子至多容纳一球</a:t>
            </a:r>
            <a:r>
              <a:rPr lang="en-US" altLang="zh-CN" sz="2400" dirty="0">
                <a:ea typeface="黑体" panose="02010609060101010101" pitchFamily="49" charset="-122"/>
              </a:rPr>
              <a:t>;  </a:t>
            </a:r>
            <a:r>
              <a:rPr lang="zh-CN" altLang="en-US" sz="2400" dirty="0">
                <a:ea typeface="黑体" panose="02010609060101010101" pitchFamily="49" charset="-122"/>
              </a:rPr>
              <a:t>其可能实现的组合方式数为</a:t>
            </a:r>
            <a:r>
              <a:rPr lang="en-US" altLang="zh-CN" sz="2400" dirty="0">
                <a:ea typeface="黑体" panose="02010609060101010101" pitchFamily="49" charset="-122"/>
              </a:rPr>
              <a:t> :  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67716"/>
              </p:ext>
            </p:extLst>
          </p:nvPr>
        </p:nvGraphicFramePr>
        <p:xfrm>
          <a:off x="5416889" y="2248468"/>
          <a:ext cx="28368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3" imgW="1320227" imgH="469696" progId="Equation.3">
                  <p:embed/>
                </p:oleObj>
              </mc:Choice>
              <mc:Fallback>
                <p:oleObj name="Equation" r:id="rId3" imgW="1320227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889" y="2248468"/>
                        <a:ext cx="2836863" cy="10080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603897"/>
              </p:ext>
            </p:extLst>
          </p:nvPr>
        </p:nvGraphicFramePr>
        <p:xfrm>
          <a:off x="4211808" y="3434146"/>
          <a:ext cx="28194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5" imgW="1143000" imgH="431800" progId="Equation.3">
                  <p:embed/>
                </p:oleObj>
              </mc:Choice>
              <mc:Fallback>
                <p:oleObj name="Equation" r:id="rId5" imgW="1143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808" y="3434146"/>
                        <a:ext cx="2819400" cy="1063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167121"/>
              </p:ext>
            </p:extLst>
          </p:nvPr>
        </p:nvGraphicFramePr>
        <p:xfrm>
          <a:off x="1862501" y="1455737"/>
          <a:ext cx="28035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公式" r:id="rId7" imgW="1308100" imgH="469900" progId="Equation.3">
                  <p:embed/>
                </p:oleObj>
              </mc:Choice>
              <mc:Fallback>
                <p:oleObj name="公式" r:id="rId7" imgW="13081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501" y="1455737"/>
                        <a:ext cx="2803525" cy="10080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9191625" y="4113213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5.4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6166" y="3737769"/>
            <a:ext cx="3744913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求极值立得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F-D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分布律为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66714" y="2728120"/>
            <a:ext cx="54419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则分布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{</a:t>
            </a:r>
            <a:r>
              <a:rPr lang="en-US" altLang="zh-CN" sz="2400" b="1" i="1" kern="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n</a:t>
            </a:r>
            <a:r>
              <a:rPr lang="en-US" altLang="zh-CN" sz="2400" b="1" i="1" kern="0" baseline="-25000" dirty="0" err="1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}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可能实现的微观状态数为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72125" y="4784965"/>
            <a:ext cx="941832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为最可几分布下位于能级</a:t>
            </a:r>
            <a:r>
              <a:rPr lang="el-GR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上的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F-D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气体粒子数。</a:t>
            </a:r>
            <a:endParaRPr lang="zh-CN" altLang="en-US" sz="2400" kern="0" dirty="0">
              <a:solidFill>
                <a:srgbClr val="FFFFFF"/>
              </a:solidFill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、因子意义同前，但的允许变化范围为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- +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  <a:sym typeface="Symbol" pitchFamily="18" charset="2"/>
              </a:rPr>
              <a:t>。</a:t>
            </a:r>
            <a:endParaRPr lang="en-US" altLang="zh-CN" sz="2400" kern="0" dirty="0">
              <a:solidFill>
                <a:srgbClr val="FFFFFF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719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8" grpId="0"/>
      <p:bldP spid="9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260350"/>
            <a:ext cx="5181600" cy="5334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defRPr/>
            </a:pPr>
            <a:r>
              <a:rPr lang="en-US" altLang="zh-CN" sz="3600" b="1" dirty="0">
                <a:latin typeface="+mn-lt"/>
                <a:ea typeface="黑体" panose="02010609060101010101" pitchFamily="49" charset="-122"/>
              </a:rPr>
              <a:t>5.1.3 </a:t>
            </a:r>
            <a:r>
              <a:rPr lang="zh-CN" altLang="en-US" sz="3600" b="1" dirty="0">
                <a:latin typeface="+mn-lt"/>
                <a:ea typeface="黑体" panose="02010609060101010101" pitchFamily="49" charset="-122"/>
              </a:rPr>
              <a:t>与</a:t>
            </a:r>
            <a:r>
              <a:rPr lang="en-US" altLang="zh-CN" sz="3600" b="1" dirty="0">
                <a:latin typeface="+mn-lt"/>
                <a:ea typeface="黑体" panose="02010609060101010101" pitchFamily="49" charset="-122"/>
              </a:rPr>
              <a:t>M-B</a:t>
            </a:r>
            <a:r>
              <a:rPr lang="zh-CN" altLang="en-US" sz="3600" b="1" dirty="0">
                <a:latin typeface="+mn-lt"/>
                <a:ea typeface="黑体" panose="02010609060101010101" pitchFamily="49" charset="-122"/>
              </a:rPr>
              <a:t>分布比较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142" y="872332"/>
            <a:ext cx="9566366" cy="642938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CN" altLang="en-US" sz="2400" dirty="0">
                <a:ea typeface="黑体" panose="02010609060101010101" pitchFamily="49" charset="-122"/>
              </a:rPr>
              <a:t>三种分布律可统一写为：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zh-CN" sz="2400" dirty="0">
              <a:ea typeface="黑体" panose="02010609060101010101" pitchFamily="49" charset="-122"/>
            </a:endParaRPr>
          </a:p>
        </p:txBody>
      </p:sp>
      <p:graphicFrame>
        <p:nvGraphicFramePr>
          <p:cNvPr id="81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723792"/>
              </p:ext>
            </p:extLst>
          </p:nvPr>
        </p:nvGraphicFramePr>
        <p:xfrm>
          <a:off x="4957748" y="1139032"/>
          <a:ext cx="26606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公式" r:id="rId3" imgW="1155700" imgH="469900" progId="Equation.3">
                  <p:embed/>
                </p:oleObj>
              </mc:Choice>
              <mc:Fallback>
                <p:oleObj name="公式" r:id="rId3" imgW="11557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48" y="1139032"/>
                        <a:ext cx="2660650" cy="10810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9042400" y="1454151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5.5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031966" y="2327276"/>
            <a:ext cx="10795664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即为能级</a:t>
            </a:r>
            <a:r>
              <a:rPr lang="zh-CN" altLang="en-US" sz="2400" b="1" i="1" kern="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</a:t>
            </a:r>
            <a:r>
              <a:rPr lang="en-US" altLang="zh-CN" sz="2400" b="1" i="1" kern="0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j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上各简并态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(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量子态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)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的平均分布数； </a:t>
            </a:r>
            <a:endParaRPr lang="en-US" altLang="zh-CN" sz="2400" kern="0" dirty="0">
              <a:solidFill>
                <a:srgbClr val="FFFFFF"/>
              </a:solidFill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C=0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,  M-B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分布；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C = -1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，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分布；</a:t>
            </a:r>
            <a:r>
              <a:rPr lang="en-US" altLang="zh-CN" sz="2400" b="1" i="1" kern="0" dirty="0">
                <a:solidFill>
                  <a:srgbClr val="FFFF00"/>
                </a:solidFill>
                <a:ea typeface="黑体" panose="02010609060101010101" pitchFamily="49" charset="-122"/>
              </a:rPr>
              <a:t>C = +1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, F-D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分布。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35151" y="3860801"/>
            <a:ext cx="8486775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                                        </a:t>
            </a:r>
          </a:p>
        </p:txBody>
      </p:sp>
      <p:graphicFrame>
        <p:nvGraphicFramePr>
          <p:cNvPr id="8200" name="对象 5"/>
          <p:cNvGraphicFramePr>
            <a:graphicFrameLocks noChangeAspect="1"/>
          </p:cNvGraphicFramePr>
          <p:nvPr/>
        </p:nvGraphicFramePr>
        <p:xfrm>
          <a:off x="2424114" y="3459164"/>
          <a:ext cx="303053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公式" r:id="rId5" imgW="1524000" imgH="203200" progId="Equation.3">
                  <p:embed/>
                </p:oleObj>
              </mc:Choice>
              <mc:Fallback>
                <p:oleObj name="公式" r:id="rId5" imgW="1524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3459164"/>
                        <a:ext cx="3030537" cy="4016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对象 6"/>
          <p:cNvGraphicFramePr>
            <a:graphicFrameLocks noChangeAspect="1"/>
          </p:cNvGraphicFramePr>
          <p:nvPr/>
        </p:nvGraphicFramePr>
        <p:xfrm>
          <a:off x="2424114" y="4075113"/>
          <a:ext cx="29733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公式" r:id="rId7" imgW="1384300" imgH="469900" progId="Equation.3">
                  <p:embed/>
                </p:oleObj>
              </mc:Choice>
              <mc:Fallback>
                <p:oleObj name="公式" r:id="rId7" imgW="13843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4075113"/>
                        <a:ext cx="2973387" cy="10096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TextBox 15"/>
          <p:cNvSpPr txBox="1">
            <a:spLocks noChangeArrowheads="1"/>
          </p:cNvSpPr>
          <p:nvPr/>
        </p:nvSpPr>
        <p:spPr bwMode="auto">
          <a:xfrm>
            <a:off x="9034463" y="4486276"/>
            <a:ext cx="1079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（</a:t>
            </a:r>
            <a:r>
              <a:rPr lang="en-US" altLang="zh-CN" sz="2400">
                <a:solidFill>
                  <a:srgbClr val="FFFFFF"/>
                </a:solidFill>
                <a:ea typeface="隶书" panose="02010509060101010101" pitchFamily="49" charset="-122"/>
              </a:rPr>
              <a:t>5.6</a:t>
            </a:r>
            <a:r>
              <a:rPr lang="zh-CN" altLang="en-US" sz="2400">
                <a:solidFill>
                  <a:srgbClr val="FFFFFF"/>
                </a:solidFill>
                <a:ea typeface="隶书" panose="02010509060101010101" pitchFamily="49" charset="-122"/>
              </a:rPr>
              <a:t>）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708360" y="5299075"/>
            <a:ext cx="724535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    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可依此式作图对三种分布律进行直观比较。</a:t>
            </a:r>
            <a:r>
              <a:rPr lang="en-US" altLang="zh-CN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    </a:t>
            </a:r>
            <a:r>
              <a:rPr lang="zh-CN" altLang="en-US" sz="2400" kern="0" dirty="0">
                <a:solidFill>
                  <a:srgbClr val="FFFFFF"/>
                </a:solidFill>
                <a:ea typeface="黑体" panose="02010609060101010101" pitchFamily="49" charset="-122"/>
              </a:rPr>
              <a:t>                                         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570539" y="3417889"/>
          <a:ext cx="343058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公式" r:id="rId9" imgW="1841500" imgH="241300" progId="Equation.3">
                  <p:embed/>
                </p:oleObj>
              </mc:Choice>
              <mc:Fallback>
                <p:oleObj name="公式" r:id="rId9" imgW="1841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0539" y="3417889"/>
                        <a:ext cx="3430587" cy="4460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197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20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7"/>
          <p:cNvSpPr>
            <a:spLocks noChangeArrowheads="1"/>
          </p:cNvSpPr>
          <p:nvPr/>
        </p:nvSpPr>
        <p:spPr bwMode="auto">
          <a:xfrm>
            <a:off x="6899953" y="4624389"/>
            <a:ext cx="2898775" cy="1411287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239309"/>
              </p:ext>
            </p:extLst>
          </p:nvPr>
        </p:nvGraphicFramePr>
        <p:xfrm>
          <a:off x="6906302" y="1362076"/>
          <a:ext cx="4800600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CS ChemDraw Drawing" r:id="rId3" imgW="5808980" imgH="3863340" progId="ChemDraw.Document.6.0">
                  <p:embed/>
                </p:oleObj>
              </mc:Choice>
              <mc:Fallback>
                <p:oleObj name="CS ChemDraw Drawing" r:id="rId3" imgW="5808980" imgH="38633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6302" y="1362076"/>
                        <a:ext cx="4800600" cy="31924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194445"/>
              </p:ext>
            </p:extLst>
          </p:nvPr>
        </p:nvGraphicFramePr>
        <p:xfrm>
          <a:off x="6904714" y="1382713"/>
          <a:ext cx="20193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公式" r:id="rId5" imgW="1206500" imgH="469900" progId="Equation.3">
                  <p:embed/>
                </p:oleObj>
              </mc:Choice>
              <mc:Fallback>
                <p:oleObj name="公式" r:id="rId5" imgW="1206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4714" y="1382713"/>
                        <a:ext cx="2019300" cy="7858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58683" y="655096"/>
            <a:ext cx="11534503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342900" indent="-34290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400" dirty="0">
                <a:solidFill>
                  <a:srgbClr val="FFFF00"/>
                </a:solidFill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分布</a:t>
            </a: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：</a:t>
            </a:r>
            <a:r>
              <a:rPr lang="zh-CN" altLang="en-US" sz="2400" dirty="0" smtClean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给定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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时，</a:t>
            </a:r>
            <a:r>
              <a:rPr lang="en-US" altLang="zh-CN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B-E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曲线在低能级区明显挺高</a:t>
            </a:r>
            <a:r>
              <a:rPr lang="zh-CN" altLang="en-US" sz="2400" dirty="0" smtClean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，波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色子倾向于集居于低能级区。</a:t>
            </a:r>
            <a:endParaRPr lang="en-US" altLang="zh-CN" sz="2400" dirty="0">
              <a:solidFill>
                <a:srgbClr val="FFFFFF"/>
              </a:solidFill>
              <a:latin typeface="Times New Roman"/>
              <a:ea typeface="黑体" panose="02010609060101010101" pitchFamily="49" charset="-122"/>
            </a:endParaRPr>
          </a:p>
        </p:txBody>
      </p:sp>
      <p:cxnSp>
        <p:nvCxnSpPr>
          <p:cNvPr id="9223" name="直接连接符 5"/>
          <p:cNvCxnSpPr>
            <a:cxnSpLocks noChangeShapeType="1"/>
          </p:cNvCxnSpPr>
          <p:nvPr/>
        </p:nvCxnSpPr>
        <p:spPr bwMode="auto">
          <a:xfrm>
            <a:off x="7003139" y="4707488"/>
            <a:ext cx="0" cy="10810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4" name="直接连接符 12"/>
          <p:cNvCxnSpPr>
            <a:cxnSpLocks noChangeShapeType="1"/>
          </p:cNvCxnSpPr>
          <p:nvPr/>
        </p:nvCxnSpPr>
        <p:spPr bwMode="auto">
          <a:xfrm flipH="1">
            <a:off x="6990439" y="5768975"/>
            <a:ext cx="2808288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5" name="直接连接符 10"/>
          <p:cNvCxnSpPr>
            <a:cxnSpLocks noChangeShapeType="1"/>
          </p:cNvCxnSpPr>
          <p:nvPr/>
        </p:nvCxnSpPr>
        <p:spPr bwMode="auto">
          <a:xfrm>
            <a:off x="7007902" y="4976813"/>
            <a:ext cx="1897062" cy="0"/>
          </a:xfrm>
          <a:prstGeom prst="line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6" name="直接连接符 20"/>
          <p:cNvCxnSpPr>
            <a:cxnSpLocks noChangeShapeType="1"/>
          </p:cNvCxnSpPr>
          <p:nvPr/>
        </p:nvCxnSpPr>
        <p:spPr bwMode="auto">
          <a:xfrm>
            <a:off x="8904964" y="4976814"/>
            <a:ext cx="0" cy="777875"/>
          </a:xfrm>
          <a:prstGeom prst="line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7" name="任意多边形 15"/>
          <p:cNvSpPr>
            <a:spLocks/>
          </p:cNvSpPr>
          <p:nvPr/>
        </p:nvSpPr>
        <p:spPr bwMode="auto">
          <a:xfrm>
            <a:off x="8255677" y="4987925"/>
            <a:ext cx="1371600" cy="781050"/>
          </a:xfrm>
          <a:custGeom>
            <a:avLst/>
            <a:gdLst>
              <a:gd name="T0" fmla="*/ 0 w 1371600"/>
              <a:gd name="T1" fmla="*/ 0 h 781050"/>
              <a:gd name="T2" fmla="*/ 647700 w 1371600"/>
              <a:gd name="T3" fmla="*/ 390525 h 781050"/>
              <a:gd name="T4" fmla="*/ 933450 w 1371600"/>
              <a:gd name="T5" fmla="*/ 647700 h 781050"/>
              <a:gd name="T6" fmla="*/ 1371600 w 1371600"/>
              <a:gd name="T7" fmla="*/ 781050 h 7810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71600" h="781050">
                <a:moveTo>
                  <a:pt x="0" y="0"/>
                </a:moveTo>
                <a:cubicBezTo>
                  <a:pt x="180181" y="50800"/>
                  <a:pt x="492125" y="282575"/>
                  <a:pt x="647700" y="390525"/>
                </a:cubicBezTo>
                <a:cubicBezTo>
                  <a:pt x="803275" y="498475"/>
                  <a:pt x="755650" y="534988"/>
                  <a:pt x="933450" y="647700"/>
                </a:cubicBezTo>
                <a:cubicBezTo>
                  <a:pt x="1111250" y="760412"/>
                  <a:pt x="1050925" y="730250"/>
                  <a:pt x="1371600" y="781050"/>
                </a:cubicBezTo>
              </a:path>
            </a:pathLst>
          </a:custGeom>
          <a:noFill/>
          <a:ln w="1905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kumimoji="1" lang="zh-CN" altLang="en-US" sz="280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9228" name="TextBox 16"/>
          <p:cNvSpPr txBox="1">
            <a:spLocks noChangeArrowheads="1"/>
          </p:cNvSpPr>
          <p:nvPr/>
        </p:nvSpPr>
        <p:spPr bwMode="auto">
          <a:xfrm>
            <a:off x="6765014" y="4918076"/>
            <a:ext cx="8016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ea typeface="隶书" panose="02010509060101010101" pitchFamily="49" charset="-122"/>
              </a:rPr>
              <a:t>1.0</a:t>
            </a:r>
            <a:endParaRPr lang="zh-CN" altLang="en-US" sz="1600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9229" name="TextBox 25"/>
          <p:cNvSpPr txBox="1">
            <a:spLocks noChangeArrowheads="1"/>
          </p:cNvSpPr>
          <p:nvPr/>
        </p:nvSpPr>
        <p:spPr bwMode="auto">
          <a:xfrm>
            <a:off x="6774539" y="5178425"/>
            <a:ext cx="800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ea typeface="隶书" panose="02010509060101010101" pitchFamily="49" charset="-122"/>
              </a:rPr>
              <a:t>0.5</a:t>
            </a:r>
            <a:endParaRPr lang="zh-CN" altLang="en-US" sz="1600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9230" name="TextBox 26"/>
          <p:cNvSpPr txBox="1">
            <a:spLocks noChangeArrowheads="1"/>
          </p:cNvSpPr>
          <p:nvPr/>
        </p:nvSpPr>
        <p:spPr bwMode="auto">
          <a:xfrm>
            <a:off x="8689064" y="4749800"/>
            <a:ext cx="800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 b="1" i="1">
                <a:solidFill>
                  <a:srgbClr val="000000"/>
                </a:solidFill>
                <a:ea typeface="隶书" panose="02010509060101010101" pitchFamily="49" charset="-122"/>
              </a:rPr>
              <a:t>0 K</a:t>
            </a:r>
            <a:endParaRPr lang="zh-CN" altLang="en-US" sz="1600" b="1" i="1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9231" name="TextBox 27"/>
          <p:cNvSpPr txBox="1">
            <a:spLocks noChangeArrowheads="1"/>
          </p:cNvSpPr>
          <p:nvPr/>
        </p:nvSpPr>
        <p:spPr bwMode="auto">
          <a:xfrm>
            <a:off x="8904964" y="5286375"/>
            <a:ext cx="800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 b="1" i="1">
                <a:solidFill>
                  <a:srgbClr val="000000"/>
                </a:solidFill>
                <a:ea typeface="隶书" panose="02010509060101010101" pitchFamily="49" charset="-122"/>
              </a:rPr>
              <a:t>T K</a:t>
            </a:r>
            <a:endParaRPr lang="zh-CN" altLang="en-US" sz="1600" b="1" i="1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9232" name="TextBox 28"/>
          <p:cNvSpPr txBox="1">
            <a:spLocks noChangeArrowheads="1"/>
          </p:cNvSpPr>
          <p:nvPr/>
        </p:nvSpPr>
        <p:spPr bwMode="auto">
          <a:xfrm>
            <a:off x="8503328" y="5695951"/>
            <a:ext cx="8016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 b="1" i="1">
                <a:solidFill>
                  <a:srgbClr val="000000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1600" b="1" i="1" baseline="-25000">
                <a:solidFill>
                  <a:srgbClr val="000000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F</a:t>
            </a:r>
            <a:r>
              <a:rPr lang="en-US" altLang="zh-CN" sz="1600" b="1" i="1">
                <a:solidFill>
                  <a:srgbClr val="000000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=</a:t>
            </a:r>
            <a:endParaRPr lang="zh-CN" altLang="en-US" sz="1600" b="1" i="1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9233" name="TextBox 29"/>
          <p:cNvSpPr txBox="1">
            <a:spLocks noChangeArrowheads="1"/>
          </p:cNvSpPr>
          <p:nvPr/>
        </p:nvSpPr>
        <p:spPr bwMode="auto">
          <a:xfrm>
            <a:off x="7453989" y="5695951"/>
            <a:ext cx="8016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 b="1" i="1">
                <a:solidFill>
                  <a:srgbClr val="000000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</a:t>
            </a:r>
            <a:r>
              <a:rPr lang="en-US" altLang="zh-CN" sz="1600" b="1" i="1" baseline="-25000">
                <a:solidFill>
                  <a:srgbClr val="000000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j</a:t>
            </a:r>
            <a:endParaRPr lang="zh-CN" altLang="en-US" sz="1600" b="1" i="1" baseline="-25000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32349" y="4958879"/>
            <a:ext cx="2035175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CN" altLang="en-US" sz="2000" dirty="0">
                <a:solidFill>
                  <a:srgbClr val="FFFF00"/>
                </a:solidFill>
                <a:ea typeface="黑体" panose="02010609060101010101" pitchFamily="49" charset="-122"/>
              </a:rPr>
              <a:t>不同温度</a:t>
            </a:r>
            <a:r>
              <a:rPr kumimoji="1" lang="en-US" altLang="zh-CN" sz="2000" dirty="0">
                <a:solidFill>
                  <a:srgbClr val="FFFF00"/>
                </a:solidFill>
                <a:ea typeface="黑体" panose="02010609060101010101" pitchFamily="49" charset="-122"/>
              </a:rPr>
              <a:t>F-D</a:t>
            </a:r>
            <a:r>
              <a:rPr kumimoji="1" lang="zh-CN" altLang="en-US" sz="2000" dirty="0">
                <a:solidFill>
                  <a:srgbClr val="FFFF00"/>
                </a:solidFill>
                <a:ea typeface="黑体" panose="02010609060101010101" pitchFamily="49" charset="-122"/>
              </a:rPr>
              <a:t>分布</a:t>
            </a:r>
            <a:r>
              <a:rPr kumimoji="1" lang="en-US" altLang="zh-CN" sz="2000" b="1" i="1" dirty="0" err="1">
                <a:solidFill>
                  <a:srgbClr val="FFFF00"/>
                </a:solidFill>
                <a:ea typeface="黑体" panose="02010609060101010101" pitchFamily="49" charset="-122"/>
              </a:rPr>
              <a:t>n</a:t>
            </a:r>
            <a:r>
              <a:rPr kumimoji="1" lang="en-US" altLang="zh-CN" sz="2000" b="1" i="1" baseline="-25000" dirty="0" err="1">
                <a:solidFill>
                  <a:srgbClr val="FFFF00"/>
                </a:solidFill>
                <a:ea typeface="黑体" panose="02010609060101010101" pitchFamily="49" charset="-122"/>
              </a:rPr>
              <a:t>j</a:t>
            </a:r>
            <a:r>
              <a:rPr kumimoji="1" lang="en-US" altLang="zh-CN" sz="2000" b="1" i="1" dirty="0">
                <a:solidFill>
                  <a:srgbClr val="FFFF00"/>
                </a:solidFill>
                <a:ea typeface="黑体" panose="02010609060101010101" pitchFamily="49" charset="-122"/>
              </a:rPr>
              <a:t>/</a:t>
            </a:r>
            <a:r>
              <a:rPr kumimoji="1" lang="en-US" altLang="zh-CN" sz="2000" b="1" i="1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</a:t>
            </a:r>
            <a:r>
              <a:rPr kumimoji="1" lang="en-US" altLang="zh-CN" sz="2000" b="1" i="1" baseline="-25000" dirty="0">
                <a:solidFill>
                  <a:srgbClr val="FFFF00"/>
                </a:solidFill>
                <a:ea typeface="黑体" panose="02010609060101010101" pitchFamily="49" charset="-122"/>
              </a:rPr>
              <a:t>j</a:t>
            </a:r>
            <a:r>
              <a:rPr kumimoji="1" lang="en-US" altLang="zh-CN" sz="2000" b="1" i="1" dirty="0">
                <a:solidFill>
                  <a:srgbClr val="FFFF00"/>
                </a:solidFill>
                <a:ea typeface="黑体" panose="02010609060101010101" pitchFamily="49" charset="-122"/>
              </a:rPr>
              <a:t> ~ </a:t>
            </a:r>
            <a:r>
              <a:rPr kumimoji="1" lang="en-US" altLang="zh-CN" sz="2000" b="1" i="1" dirty="0">
                <a:solidFill>
                  <a:srgbClr val="FFFF00"/>
                </a:solidFill>
                <a:ea typeface="黑体" panose="02010609060101010101" pitchFamily="49" charset="-122"/>
                <a:sym typeface="Symbol"/>
              </a:rPr>
              <a:t></a:t>
            </a:r>
            <a:r>
              <a:rPr kumimoji="1" lang="en-US" altLang="zh-CN" sz="2000" b="1" i="1" baseline="-25000" dirty="0">
                <a:solidFill>
                  <a:srgbClr val="FFFF00"/>
                </a:solidFill>
                <a:ea typeface="黑体" panose="02010609060101010101" pitchFamily="49" charset="-122"/>
              </a:rPr>
              <a:t>j</a:t>
            </a:r>
            <a:r>
              <a:rPr kumimoji="1" lang="zh-CN" altLang="en-US" sz="2000" dirty="0">
                <a:solidFill>
                  <a:srgbClr val="FFFF00"/>
                </a:solidFill>
                <a:ea typeface="黑体" panose="02010609060101010101" pitchFamily="49" charset="-122"/>
              </a:rPr>
              <a:t>曲线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46289" y="5908675"/>
            <a:ext cx="20335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CN" altLang="en-US" sz="2000" dirty="0">
                <a:solidFill>
                  <a:srgbClr val="FF9900"/>
                </a:solidFill>
                <a:ea typeface="黑体" panose="02010609060101010101" pitchFamily="49" charset="-122"/>
              </a:rPr>
              <a:t>费米能级</a:t>
            </a:r>
          </a:p>
        </p:txBody>
      </p:sp>
      <p:cxnSp>
        <p:nvCxnSpPr>
          <p:cNvPr id="23" name="直接箭头连接符 22"/>
          <p:cNvCxnSpPr/>
          <p:nvPr/>
        </p:nvCxnSpPr>
        <p:spPr bwMode="auto">
          <a:xfrm flipH="1" flipV="1">
            <a:off x="9176428" y="5932489"/>
            <a:ext cx="693737" cy="2047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7" name="TextBox 34"/>
          <p:cNvSpPr txBox="1">
            <a:spLocks noChangeArrowheads="1"/>
          </p:cNvSpPr>
          <p:nvPr/>
        </p:nvSpPr>
        <p:spPr bwMode="auto">
          <a:xfrm>
            <a:off x="6838039" y="4552950"/>
            <a:ext cx="8001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altLang="zh-CN" sz="1600" b="1" i="1">
                <a:solidFill>
                  <a:srgbClr val="000000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1600" b="1" i="1" baseline="-25000">
                <a:solidFill>
                  <a:srgbClr val="000000"/>
                </a:solidFill>
                <a:ea typeface="黑体" panose="02010609060101010101" pitchFamily="49" charset="-122"/>
              </a:rPr>
              <a:t>j</a:t>
            </a:r>
            <a:r>
              <a:rPr lang="en-US" altLang="zh-CN" sz="1600" b="1" i="1">
                <a:solidFill>
                  <a:srgbClr val="000000"/>
                </a:solidFill>
                <a:ea typeface="黑体" panose="02010609060101010101" pitchFamily="49" charset="-122"/>
              </a:rPr>
              <a:t>/</a:t>
            </a:r>
            <a:r>
              <a:rPr lang="en-US" altLang="zh-CN" sz="1600" b="1" i="1">
                <a:solidFill>
                  <a:srgbClr val="000000"/>
                </a:solidFill>
                <a:ea typeface="黑体" panose="02010609060101010101" pitchFamily="49" charset="-122"/>
                <a:sym typeface="Symbol" panose="05050102010706020507" pitchFamily="18" charset="2"/>
              </a:rPr>
              <a:t></a:t>
            </a:r>
            <a:r>
              <a:rPr lang="en-US" altLang="zh-CN" sz="1600" b="1" i="1" baseline="-25000">
                <a:solidFill>
                  <a:srgbClr val="000000"/>
                </a:solidFill>
                <a:ea typeface="黑体" panose="02010609060101010101" pitchFamily="49" charset="-122"/>
              </a:rPr>
              <a:t>j</a:t>
            </a:r>
            <a:endParaRPr lang="zh-CN" altLang="en-US" sz="1600" b="1" i="1">
              <a:solidFill>
                <a:srgbClr val="000000"/>
              </a:solidFill>
              <a:ea typeface="隶书" panose="02010509060101010101" pitchFamily="49" charset="-122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358683" y="1646468"/>
            <a:ext cx="6479356" cy="105567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342900" indent="-342900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en-US" altLang="zh-CN" sz="24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F-D </a:t>
            </a:r>
            <a:r>
              <a:rPr lang="zh-CN" altLang="en-US" sz="24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分布：</a:t>
            </a:r>
            <a:endParaRPr lang="en-US" altLang="zh-CN" sz="2400" dirty="0">
              <a:solidFill>
                <a:srgbClr val="FFFF00"/>
              </a:solidFill>
              <a:latin typeface="Times New Roman"/>
              <a:ea typeface="黑体" panose="02010609060101010101" pitchFamily="49" charset="-122"/>
            </a:endParaRPr>
          </a:p>
          <a:p>
            <a:pPr marL="360363" eaLnBrk="1" fontAlgn="base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en-US" altLang="zh-CN" sz="24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a</a:t>
            </a:r>
            <a:r>
              <a:rPr lang="zh-CN" altLang="en-US" sz="24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）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各</a:t>
            </a:r>
            <a:r>
              <a:rPr lang="zh-CN" altLang="en-US" sz="2400" dirty="0" smtClean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能级</a:t>
            </a: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简并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态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的平均分布数在</a:t>
            </a:r>
            <a:r>
              <a:rPr lang="en-US" altLang="zh-CN" sz="24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0-1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之间。</a:t>
            </a:r>
            <a:r>
              <a:rPr lang="en-US" altLang="zh-CN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 </a:t>
            </a:r>
          </a:p>
        </p:txBody>
      </p:sp>
      <p:cxnSp>
        <p:nvCxnSpPr>
          <p:cNvPr id="9238" name="直接箭头连接符 2"/>
          <p:cNvCxnSpPr>
            <a:cxnSpLocks noChangeShapeType="1"/>
          </p:cNvCxnSpPr>
          <p:nvPr/>
        </p:nvCxnSpPr>
        <p:spPr bwMode="auto">
          <a:xfrm flipH="1">
            <a:off x="9705064" y="1084939"/>
            <a:ext cx="203994" cy="1226226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13848" y="2990594"/>
            <a:ext cx="6586104" cy="9787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360363" eaLnBrk="1" fontAlgn="base" hangingPunct="1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b) </a:t>
            </a:r>
            <a:r>
              <a:rPr lang="en-US" altLang="zh-CN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T&gt;0K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时</a:t>
            </a:r>
            <a:r>
              <a:rPr lang="en-US" altLang="zh-CN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,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&lt;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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的能级</a:t>
            </a:r>
            <a:r>
              <a:rPr lang="en-US" altLang="zh-CN" sz="2400" dirty="0" err="1">
                <a:solidFill>
                  <a:srgbClr val="FFFFFF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baseline="-25000" dirty="0" err="1">
                <a:solidFill>
                  <a:srgbClr val="FFFFFF"/>
                </a:solidFill>
                <a:ea typeface="黑体" panose="02010609060101010101" pitchFamily="49" charset="-122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/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sym typeface="Symbol"/>
              </a:rPr>
              <a:t></a:t>
            </a:r>
            <a:r>
              <a:rPr lang="en-US" altLang="zh-CN" sz="2400" baseline="-25000" dirty="0">
                <a:solidFill>
                  <a:srgbClr val="FFFFFF"/>
                </a:solidFill>
                <a:ea typeface="黑体" panose="02010609060101010101" pitchFamily="49" charset="-122"/>
                <a:sym typeface="Symbol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1, 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&gt;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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的能级</a:t>
            </a:r>
            <a:r>
              <a:rPr lang="en-US" altLang="zh-CN" sz="2400" dirty="0" err="1">
                <a:solidFill>
                  <a:srgbClr val="FFFFFF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baseline="-25000" dirty="0" err="1">
                <a:solidFill>
                  <a:srgbClr val="FFFFFF"/>
                </a:solidFill>
                <a:ea typeface="黑体" panose="02010609060101010101" pitchFamily="49" charset="-122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/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sym typeface="Symbol"/>
              </a:rPr>
              <a:t></a:t>
            </a:r>
            <a:r>
              <a:rPr lang="en-US" altLang="zh-CN" sz="2400" baseline="-25000" dirty="0">
                <a:solidFill>
                  <a:srgbClr val="FFFFFF"/>
                </a:solidFill>
                <a:ea typeface="黑体" panose="02010609060101010101" pitchFamily="49" charset="-122"/>
                <a:sym typeface="Symbol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0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。</a:t>
            </a:r>
            <a:endParaRPr lang="en-US" altLang="zh-CN" sz="2400" dirty="0">
              <a:solidFill>
                <a:srgbClr val="FFFFFF"/>
              </a:solidFill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cxnSp>
        <p:nvCxnSpPr>
          <p:cNvPr id="28" name="直接箭头连接符 27"/>
          <p:cNvCxnSpPr>
            <a:cxnSpLocks noChangeShapeType="1"/>
          </p:cNvCxnSpPr>
          <p:nvPr/>
        </p:nvCxnSpPr>
        <p:spPr bwMode="auto">
          <a:xfrm>
            <a:off x="6041571" y="2559050"/>
            <a:ext cx="1741032" cy="582613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73369" y="4279461"/>
            <a:ext cx="6618647" cy="142192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360363" eaLnBrk="1" fontAlgn="base" hangingPunct="1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  <a:buNone/>
              <a:defRPr/>
            </a:pP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c) 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T=0K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  <a:sym typeface="Wingdings" panose="05000000000000000000" pitchFamily="2" charset="2"/>
              </a:rPr>
              <a:t>时，费米子须依序占据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&lt;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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能级的各简并</a:t>
            </a: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态</a:t>
            </a:r>
            <a:r>
              <a:rPr lang="en-US" altLang="zh-CN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,</a:t>
            </a: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直至能级</a:t>
            </a:r>
            <a:r>
              <a:rPr lang="en-US" altLang="zh-CN" sz="2400" b="1" i="1" dirty="0" smtClean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F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dirty="0" smtClean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=</a:t>
            </a:r>
            <a:r>
              <a:rPr lang="zh-CN" altLang="en-US" sz="2400" dirty="0" smtClean="0">
                <a:solidFill>
                  <a:srgbClr val="FFFFFF"/>
                </a:solidFill>
                <a:ea typeface="黑体" panose="02010609060101010101" pitchFamily="49" charset="-122"/>
              </a:rPr>
              <a:t>；</a:t>
            </a:r>
            <a:r>
              <a:rPr lang="en-US" altLang="zh-CN" sz="2400" dirty="0">
                <a:solidFill>
                  <a:srgbClr val="FFFFFF"/>
                </a:solidFill>
                <a:ea typeface="黑体" panose="02010609060101010101" pitchFamily="49" charset="-122"/>
              </a:rPr>
              <a:t>T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升高，热激发前沿能级粒子到高于</a:t>
            </a:r>
            <a:r>
              <a:rPr lang="en-US" altLang="zh-CN" sz="2400" b="1" i="1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ea typeface="黑体" panose="02010609060101010101" pitchFamily="49" charset="-122"/>
                <a:sym typeface="Symbol" pitchFamily="18" charset="2"/>
              </a:rPr>
              <a:t>F</a:t>
            </a:r>
            <a:r>
              <a:rPr lang="zh-CN" altLang="en-US" sz="2400" dirty="0">
                <a:solidFill>
                  <a:srgbClr val="FFFFFF"/>
                </a:solidFill>
                <a:ea typeface="黑体" panose="02010609060101010101" pitchFamily="49" charset="-122"/>
              </a:rPr>
              <a:t>的能级。</a:t>
            </a:r>
            <a:endParaRPr lang="en-US" altLang="zh-CN" sz="2400" dirty="0">
              <a:solidFill>
                <a:srgbClr val="FFFFFF"/>
              </a:solidFill>
              <a:latin typeface="Times New Roman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66805" y="3402012"/>
            <a:ext cx="123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/>
                </a:solidFill>
              </a:rPr>
              <a:t>(C=1)</a:t>
            </a:r>
            <a:endParaRPr lang="zh-CN" altLang="en-US" dirty="0">
              <a:solidFill>
                <a:schemeClr val="bg2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100172" y="2642155"/>
            <a:ext cx="123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/>
                </a:solidFill>
              </a:rPr>
              <a:t>(C=0)</a:t>
            </a:r>
            <a:endParaRPr lang="zh-CN" altLang="en-US" dirty="0">
              <a:solidFill>
                <a:schemeClr val="bg2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800813" y="2252867"/>
            <a:ext cx="123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/>
                </a:solidFill>
              </a:rPr>
              <a:t>(C=</a:t>
            </a:r>
            <a:r>
              <a:rPr lang="en-US" altLang="zh-CN" dirty="0" smtClean="0">
                <a:solidFill>
                  <a:schemeClr val="bg2"/>
                </a:solidFill>
                <a:sym typeface="Symbol" panose="05050102010706020507" pitchFamily="18" charset="2"/>
              </a:rPr>
              <a:t></a:t>
            </a:r>
            <a:r>
              <a:rPr lang="en-US" altLang="zh-CN" dirty="0" smtClean="0">
                <a:solidFill>
                  <a:schemeClr val="bg2"/>
                </a:solidFill>
              </a:rPr>
              <a:t>1)</a:t>
            </a:r>
            <a:endParaRPr lang="zh-CN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7" grpId="0" animBg="1"/>
      <p:bldP spid="9228" grpId="0"/>
      <p:bldP spid="9229" grpId="0"/>
      <p:bldP spid="9230" grpId="0"/>
      <p:bldP spid="9231" grpId="0"/>
      <p:bldP spid="9232" grpId="0"/>
      <p:bldP spid="9233" grpId="0"/>
      <p:bldP spid="18" grpId="0"/>
      <p:bldP spid="32" grpId="0"/>
      <p:bldP spid="9237" grpId="0"/>
      <p:bldP spid="36" grpId="0"/>
      <p:bldP spid="25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496667"/>
              </p:ext>
            </p:extLst>
          </p:nvPr>
        </p:nvGraphicFramePr>
        <p:xfrm>
          <a:off x="2481943" y="2060576"/>
          <a:ext cx="5606370" cy="3728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S ChemDraw Drawing" r:id="rId3" imgW="5808980" imgH="3863340" progId="ChemDraw.Document.6.0">
                  <p:embed/>
                </p:oleObj>
              </mc:Choice>
              <mc:Fallback>
                <p:oleObj name="CS ChemDraw Drawing" r:id="rId3" imgW="5808980" imgH="38633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943" y="2060576"/>
                        <a:ext cx="5606370" cy="3728311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688545"/>
              </p:ext>
            </p:extLst>
          </p:nvPr>
        </p:nvGraphicFramePr>
        <p:xfrm>
          <a:off x="2481943" y="2060576"/>
          <a:ext cx="2366395" cy="864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公式" r:id="rId5" imgW="1206500" imgH="469900" progId="Equation.3">
                  <p:embed/>
                </p:oleObj>
              </mc:Choice>
              <mc:Fallback>
                <p:oleObj name="公式" r:id="rId5" imgW="1206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943" y="2060576"/>
                        <a:ext cx="2366395" cy="864191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9635" y="333376"/>
            <a:ext cx="11541034" cy="978729"/>
          </a:xfrm>
          <a:prstGeom prst="rect">
            <a:avLst/>
          </a:prstGeom>
          <a:solidFill>
            <a:schemeClr val="accent3">
              <a:lumMod val="2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algn="l"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algn="l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algn="l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algn="l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algn="l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342900" indent="-34290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</a:rPr>
              <a:t>当</a:t>
            </a:r>
            <a:r>
              <a:rPr lang="en-US" altLang="zh-CN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</a:rPr>
              <a:t>(</a:t>
            </a:r>
            <a:r>
              <a:rPr lang="en-US" altLang="zh-CN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en-US" altLang="zh-CN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-)/</a:t>
            </a:r>
            <a:r>
              <a:rPr lang="en-US" altLang="zh-CN" sz="2400" b="1" i="1" dirty="0" err="1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kT</a:t>
            </a:r>
            <a:r>
              <a:rPr lang="en-US" altLang="zh-CN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 </a:t>
            </a:r>
            <a:r>
              <a:rPr lang="en-US" altLang="zh-CN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&gt;&gt; 1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时，三条曲线重合，此时集居在</a:t>
            </a:r>
            <a:r>
              <a:rPr lang="zh-CN" altLang="en-US" sz="2400" b="1" i="1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</a:t>
            </a:r>
            <a:r>
              <a:rPr lang="en-US" altLang="zh-CN" sz="2400" b="1" i="1" baseline="-25000" dirty="0">
                <a:solidFill>
                  <a:srgbClr val="FFFF00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j</a:t>
            </a:r>
            <a:r>
              <a:rPr lang="zh-CN" altLang="en-US" sz="2400" dirty="0">
                <a:solidFill>
                  <a:srgbClr val="FFFFFF"/>
                </a:solidFill>
                <a:latin typeface="Times New Roman"/>
                <a:ea typeface="黑体" panose="02010609060101010101" pitchFamily="49" charset="-122"/>
                <a:sym typeface="Symbol" pitchFamily="18" charset="2"/>
              </a:rPr>
              <a:t>能级上的粒子数大大地少于其简并态数。从而波函数对称性要求所产生的限制就不重要了。</a:t>
            </a:r>
          </a:p>
        </p:txBody>
      </p:sp>
      <p:cxnSp>
        <p:nvCxnSpPr>
          <p:cNvPr id="10245" name="直接箭头连接符 2"/>
          <p:cNvCxnSpPr>
            <a:cxnSpLocks noChangeShapeType="1"/>
          </p:cNvCxnSpPr>
          <p:nvPr/>
        </p:nvCxnSpPr>
        <p:spPr bwMode="auto">
          <a:xfrm>
            <a:off x="5519738" y="822740"/>
            <a:ext cx="1749742" cy="40888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6" name="直接连接符 6"/>
          <p:cNvCxnSpPr>
            <a:cxnSpLocks noChangeShapeType="1"/>
          </p:cNvCxnSpPr>
          <p:nvPr/>
        </p:nvCxnSpPr>
        <p:spPr bwMode="auto">
          <a:xfrm>
            <a:off x="1055688" y="843332"/>
            <a:ext cx="4464050" cy="0"/>
          </a:xfrm>
          <a:prstGeom prst="line">
            <a:avLst/>
          </a:prstGeom>
          <a:noFill/>
          <a:ln w="28575" algn="ctr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310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隶书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隶书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3107</Words>
  <Application>Microsoft Office PowerPoint</Application>
  <PresentationFormat>宽屏</PresentationFormat>
  <Paragraphs>319</Paragraphs>
  <Slides>39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39</vt:i4>
      </vt:variant>
    </vt:vector>
  </HeadingPairs>
  <TitlesOfParts>
    <vt:vector size="53" baseType="lpstr">
      <vt:lpstr>黑体</vt:lpstr>
      <vt:lpstr>楷体_GB2312</vt:lpstr>
      <vt:lpstr>隶书</vt:lpstr>
      <vt:lpstr>宋体</vt:lpstr>
      <vt:lpstr>Arial</vt:lpstr>
      <vt:lpstr>Cambria Math</vt:lpstr>
      <vt:lpstr>Symbol</vt:lpstr>
      <vt:lpstr>Times New Roman</vt:lpstr>
      <vt:lpstr>Verdana</vt:lpstr>
      <vt:lpstr>Wingdings</vt:lpstr>
      <vt:lpstr>默认设计模板</vt:lpstr>
      <vt:lpstr>公式</vt:lpstr>
      <vt:lpstr>Equation</vt:lpstr>
      <vt:lpstr>CS ChemDraw Drawing</vt:lpstr>
      <vt:lpstr>Statistical Thermodynamics and Chemical Kinetics</vt:lpstr>
      <vt:lpstr>第五章 量子气体</vt:lpstr>
      <vt:lpstr>5.1 三种能量分布律的比较</vt:lpstr>
      <vt:lpstr>PowerPoint 演示文稿</vt:lpstr>
      <vt:lpstr>5.1.2 F-D分布</vt:lpstr>
      <vt:lpstr>PowerPoint 演示文稿</vt:lpstr>
      <vt:lpstr>5.1.3 与M-B分布比较</vt:lpstr>
      <vt:lpstr>PowerPoint 演示文稿</vt:lpstr>
      <vt:lpstr>PowerPoint 演示文稿</vt:lpstr>
      <vt:lpstr>5.2 量子气体的巨正则配分函数</vt:lpstr>
      <vt:lpstr>PowerPoint 演示文稿</vt:lpstr>
      <vt:lpstr>5.2.1 B-E气体</vt:lpstr>
      <vt:lpstr>5.2.2 F-D气体</vt:lpstr>
      <vt:lpstr>5.2.3 Q-势函数</vt:lpstr>
      <vt:lpstr>PowerPoint 演示文稿</vt:lpstr>
      <vt:lpstr>5.3 B-E气体的一般特性</vt:lpstr>
      <vt:lpstr>PowerPoint 演示文稿</vt:lpstr>
      <vt:lpstr>PowerPoint 演示文稿</vt:lpstr>
      <vt:lpstr>PowerPoint 演示文稿</vt:lpstr>
      <vt:lpstr>PowerPoint 演示文稿</vt:lpstr>
      <vt:lpstr>5.3.2 爱因斯坦凝聚</vt:lpstr>
      <vt:lpstr>PowerPoint 演示文稿</vt:lpstr>
      <vt:lpstr>PowerPoint 演示文稿</vt:lpstr>
      <vt:lpstr>PowerPoint 演示文稿</vt:lpstr>
      <vt:lpstr>PowerPoint 演示文稿</vt:lpstr>
      <vt:lpstr>5.3.3 液氦(He4)</vt:lpstr>
      <vt:lpstr>5.4 F-D气体的一般特性</vt:lpstr>
      <vt:lpstr>PowerPoint 演示文稿</vt:lpstr>
      <vt:lpstr>PowerPoint 演示文稿</vt:lpstr>
      <vt:lpstr>5.4.2  0K下自由电子气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5.4.3  半导体载流子的态密度分布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Xin</dc:creator>
  <cp:lastModifiedBy>Lu Xin</cp:lastModifiedBy>
  <cp:revision>53</cp:revision>
  <dcterms:created xsi:type="dcterms:W3CDTF">2019-12-11T03:19:42Z</dcterms:created>
  <dcterms:modified xsi:type="dcterms:W3CDTF">2022-10-17T02:27:44Z</dcterms:modified>
</cp:coreProperties>
</file>