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424" r:id="rId3"/>
    <p:sldId id="430" r:id="rId4"/>
    <p:sldId id="434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30" autoAdjust="0"/>
    <p:restoredTop sz="86286" autoAdjust="0"/>
  </p:normalViewPr>
  <p:slideViewPr>
    <p:cSldViewPr snapToGrid="0" showGuides="1">
      <p:cViewPr varScale="1">
        <p:scale>
          <a:sx n="154" d="100"/>
          <a:sy n="154" d="100"/>
        </p:scale>
        <p:origin x="96" y="174"/>
      </p:cViewPr>
      <p:guideLst>
        <p:guide orient="horz" pos="2047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70998-DD5C-4377-96DF-12FAB188B81A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20AE-F806-4575-BB0E-9D2A7D0BBD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1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" y="72833"/>
            <a:ext cx="993227" cy="9932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053" y="0"/>
            <a:ext cx="1197676" cy="113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91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5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5"/>
            <a:ext cx="9909942" cy="1325563"/>
          </a:xfrm>
        </p:spPr>
        <p:txBody>
          <a:bodyPr>
            <a:normAutofit/>
          </a:bodyPr>
          <a:lstStyle>
            <a:lvl1pPr>
              <a:defRPr sz="3600"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57156"/>
            <a:ext cx="10515600" cy="4351338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3" y="39413"/>
            <a:ext cx="1032642" cy="10326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386" y="-57479"/>
            <a:ext cx="1258614" cy="119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5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41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45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4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0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41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98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07D0D-DD00-41CB-94F5-FC85BFE1370F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6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xinlu@xmu.edu.c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71896" y="322759"/>
            <a:ext cx="10701429" cy="324059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latin typeface="Calisto MT" panose="02040603050505030304" pitchFamily="18" charset="0"/>
              </a:rPr>
              <a:t>The Shapes and Structures of Molecules </a:t>
            </a:r>
            <a:br>
              <a:rPr lang="en-US" altLang="zh-CN" sz="4400" b="1" dirty="0" smtClean="0">
                <a:latin typeface="Calisto MT" panose="02040603050505030304" pitchFamily="18" charset="0"/>
              </a:rPr>
            </a:br>
            <a:r>
              <a:rPr lang="en-US" altLang="zh-CN" sz="4000" b="1" smtClean="0">
                <a:solidFill>
                  <a:srgbClr val="FF0000"/>
                </a:solidFill>
                <a:latin typeface="Calisto MT" panose="02040603050505030304" pitchFamily="18" charset="0"/>
              </a:rPr>
              <a:t>Part </a:t>
            </a:r>
            <a:r>
              <a:rPr lang="en-US" altLang="zh-CN" sz="4000" b="1" smtClean="0">
                <a:solidFill>
                  <a:srgbClr val="FF0000"/>
                </a:solidFill>
                <a:latin typeface="Calisto MT" panose="02040603050505030304" pitchFamily="18" charset="0"/>
              </a:rPr>
              <a:t>I</a:t>
            </a:r>
            <a:r>
              <a:rPr lang="en-US" altLang="zh-CN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/>
            </a:r>
            <a:br>
              <a:rPr lang="en-US" altLang="zh-CN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</a:br>
            <a:r>
              <a:rPr lang="en-US" altLang="zh-CN" sz="3600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The Electronic Structures of Atoms and Molecules</a:t>
            </a:r>
            <a:r>
              <a:rPr lang="en-US" altLang="zh-CN" sz="3600" b="1" dirty="0">
                <a:solidFill>
                  <a:srgbClr val="FF0000"/>
                </a:solidFill>
                <a:latin typeface="Calisto MT" panose="02040603050505030304" pitchFamily="18" charset="0"/>
              </a:rPr>
              <a:t>,</a:t>
            </a:r>
            <a:r>
              <a:rPr lang="en-US" altLang="zh-CN" sz="3600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 and Chemical Reactions</a:t>
            </a:r>
            <a:endParaRPr lang="zh-CN" altLang="en-US" sz="3600" b="1" dirty="0">
              <a:solidFill>
                <a:srgbClr val="FF0000"/>
              </a:solidFill>
              <a:latin typeface="Calisto MT" panose="02040603050505030304" pitchFamily="18" charset="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422115" y="4010298"/>
            <a:ext cx="11420795" cy="2897215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Prof. Dr. Xin  Lu (</a:t>
            </a:r>
            <a:r>
              <a:rPr lang="zh-CN" altLang="en-US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吕鑫</a:t>
            </a:r>
            <a:r>
              <a:rPr lang="en-US" altLang="zh-CN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)</a:t>
            </a:r>
          </a:p>
          <a:p>
            <a:r>
              <a:rPr lang="en-US" altLang="zh-CN" sz="2800" dirty="0" smtClean="0">
                <a:latin typeface="Calisto MT" panose="02040603050505030304" pitchFamily="18" charset="0"/>
              </a:rPr>
              <a:t>Office: </a:t>
            </a:r>
            <a:r>
              <a:rPr lang="zh-CN" altLang="en-US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曾成奎楼 </a:t>
            </a:r>
            <a:r>
              <a:rPr lang="en-US" altLang="zh-CN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B301</a:t>
            </a:r>
            <a:r>
              <a:rPr lang="zh-CN" altLang="en-US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、卢嘉锡楼</a:t>
            </a:r>
            <a:r>
              <a:rPr lang="en-US" altLang="zh-CN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234</a:t>
            </a:r>
          </a:p>
          <a:p>
            <a:r>
              <a:rPr lang="en-US" altLang="zh-CN" sz="2800" dirty="0" smtClean="0">
                <a:latin typeface="Calisto MT" panose="02040603050505030304" pitchFamily="18" charset="0"/>
              </a:rPr>
              <a:t>Email: </a:t>
            </a:r>
            <a:r>
              <a:rPr lang="en-US" altLang="zh-CN" sz="2800" dirty="0" smtClean="0">
                <a:latin typeface="Calisto MT" panose="02040603050505030304" pitchFamily="18" charset="0"/>
                <a:hlinkClick r:id="rId2"/>
              </a:rPr>
              <a:t>xinlu@xmu.edu.cn</a:t>
            </a:r>
            <a:endParaRPr lang="en-US" altLang="zh-CN" sz="2800" dirty="0" smtClean="0">
              <a:latin typeface="Calisto MT" panose="02040603050505030304" pitchFamily="18" charset="0"/>
            </a:endParaRPr>
          </a:p>
          <a:p>
            <a:r>
              <a:rPr lang="en-US" altLang="zh-CN" sz="2800" dirty="0">
                <a:latin typeface="Calisto MT" panose="02040603050505030304" pitchFamily="18" charset="0"/>
                <a:ea typeface="微软雅黑" panose="020B0503020204020204" pitchFamily="34" charset="-122"/>
              </a:rPr>
              <a:t>http://pcoss.xmu.edu.cn/xlv/index.html</a:t>
            </a:r>
          </a:p>
          <a:p>
            <a:r>
              <a:rPr lang="en-US" altLang="zh-CN" sz="2800" dirty="0">
                <a:latin typeface="Calisto MT" panose="02040603050505030304" pitchFamily="18" charset="0"/>
                <a:ea typeface="微软雅黑" panose="020B0503020204020204" pitchFamily="34" charset="-122"/>
              </a:rPr>
              <a:t>http://</a:t>
            </a:r>
            <a:r>
              <a:rPr lang="en-US" altLang="zh-CN" sz="2800" dirty="0" smtClean="0">
                <a:latin typeface="Calisto MT" panose="02040603050505030304" pitchFamily="18" charset="0"/>
                <a:ea typeface="微软雅黑" panose="020B0503020204020204" pitchFamily="34" charset="-122"/>
              </a:rPr>
              <a:t>pcoss.xmu.edu.cn/xlv/courses/fchem1/index.html</a:t>
            </a:r>
            <a:endParaRPr lang="en-US" altLang="zh-CN" sz="2800" dirty="0">
              <a:latin typeface="Calisto MT" panose="0204060305050503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386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6"/>
            <a:ext cx="9841924" cy="588464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思考题（作业</a:t>
            </a:r>
            <a:r>
              <a:rPr lang="en-US" altLang="zh-CN" dirty="0" smtClean="0">
                <a:solidFill>
                  <a:schemeClr val="accent5"/>
                </a:solidFill>
              </a:rPr>
              <a:t>1</a:t>
            </a:r>
            <a:r>
              <a:rPr lang="zh-CN" altLang="en-US" dirty="0" smtClean="0">
                <a:solidFill>
                  <a:schemeClr val="accent5"/>
                </a:solidFill>
              </a:rPr>
              <a:t>）：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1786" y="953590"/>
            <a:ext cx="11096645" cy="23341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altLang="zh-CN" sz="2400" dirty="0" smtClean="0">
                <a:solidFill>
                  <a:schemeClr val="accent5"/>
                </a:solidFill>
              </a:rPr>
              <a:t>1</a:t>
            </a:r>
            <a:r>
              <a:rPr lang="zh-CN" altLang="en-US" sz="2400" dirty="0">
                <a:solidFill>
                  <a:schemeClr val="accent5"/>
                </a:solidFill>
              </a:rPr>
              <a:t>）氖和氩原子</a:t>
            </a:r>
            <a:r>
              <a:rPr lang="en-US" altLang="zh-CN" sz="2400" dirty="0" smtClean="0">
                <a:solidFill>
                  <a:schemeClr val="accent5"/>
                </a:solidFill>
              </a:rPr>
              <a:t>PES</a:t>
            </a:r>
            <a:r>
              <a:rPr lang="zh-CN" altLang="en-US" sz="2400" dirty="0">
                <a:solidFill>
                  <a:schemeClr val="accent5"/>
                </a:solidFill>
              </a:rPr>
              <a:t>谱中电离能不同的谱峰均对应于不同能级原子轨道上电子的电离，请</a:t>
            </a:r>
            <a:r>
              <a:rPr lang="zh-CN" altLang="en-US" sz="2400" dirty="0" smtClean="0">
                <a:solidFill>
                  <a:schemeClr val="accent5"/>
                </a:solidFill>
              </a:rPr>
              <a:t>指出每</a:t>
            </a:r>
            <a:r>
              <a:rPr lang="zh-CN" altLang="en-US" sz="2400" dirty="0">
                <a:solidFill>
                  <a:schemeClr val="accent5"/>
                </a:solidFill>
              </a:rPr>
              <a:t>一谱峰对应</a:t>
            </a:r>
            <a:r>
              <a:rPr lang="zh-CN" altLang="en-US" sz="2400">
                <a:solidFill>
                  <a:schemeClr val="accent5"/>
                </a:solidFill>
              </a:rPr>
              <a:t>的</a:t>
            </a:r>
            <a:r>
              <a:rPr lang="zh-CN" altLang="en-US" sz="2400" smtClean="0">
                <a:solidFill>
                  <a:schemeClr val="accent5"/>
                </a:solidFill>
              </a:rPr>
              <a:t>正离子电子组态</a:t>
            </a:r>
            <a:r>
              <a:rPr lang="en-US" altLang="zh-CN" sz="2400" dirty="0" smtClean="0">
                <a:solidFill>
                  <a:schemeClr val="accent5"/>
                </a:solidFill>
              </a:rPr>
              <a:t>, </a:t>
            </a:r>
            <a:r>
              <a:rPr lang="zh-CN" altLang="en-US" sz="2400" dirty="0" smtClean="0">
                <a:solidFill>
                  <a:schemeClr val="accent5"/>
                </a:solidFill>
              </a:rPr>
              <a:t>并用示意图显示各电离峰的能量与对应的物质态的变化；</a:t>
            </a:r>
            <a:endParaRPr lang="zh-CN" altLang="en-US" sz="2400" dirty="0">
              <a:solidFill>
                <a:schemeClr val="accent5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altLang="zh-CN" sz="2400" dirty="0" smtClean="0">
                <a:solidFill>
                  <a:schemeClr val="accent5"/>
                </a:solidFill>
              </a:rPr>
              <a:t>2</a:t>
            </a:r>
            <a:r>
              <a:rPr lang="zh-CN" altLang="en-US" sz="2400" dirty="0" smtClean="0">
                <a:solidFill>
                  <a:schemeClr val="accent5"/>
                </a:solidFill>
              </a:rPr>
              <a:t>）假设电子电离能近似地与其所处原子轨道能级能量的负值相当，请根据</a:t>
            </a:r>
            <a:r>
              <a:rPr lang="en-US" altLang="zh-CN" sz="2400" dirty="0" smtClean="0">
                <a:solidFill>
                  <a:schemeClr val="accent5"/>
                </a:solidFill>
              </a:rPr>
              <a:t>PES</a:t>
            </a:r>
            <a:r>
              <a:rPr lang="zh-CN" altLang="en-US" sz="2400" dirty="0">
                <a:solidFill>
                  <a:schemeClr val="accent5"/>
                </a:solidFill>
              </a:rPr>
              <a:t>谱</a:t>
            </a:r>
            <a:r>
              <a:rPr lang="zh-CN" altLang="en-US" sz="2400" dirty="0" smtClean="0">
                <a:solidFill>
                  <a:schemeClr val="accent5"/>
                </a:solidFill>
              </a:rPr>
              <a:t>图画出氖和氩原子中电子的能级分布图；</a:t>
            </a:r>
            <a:endParaRPr lang="en-US" altLang="zh-CN" sz="2400" dirty="0" smtClean="0">
              <a:solidFill>
                <a:schemeClr val="accent5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/>
          <a:srcRect b="12777"/>
          <a:stretch/>
        </p:blipFill>
        <p:spPr>
          <a:xfrm>
            <a:off x="4562045" y="5304813"/>
            <a:ext cx="5803665" cy="1411277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806559" y="3508958"/>
            <a:ext cx="5004920" cy="1341341"/>
            <a:chOff x="285145" y="2580778"/>
            <a:chExt cx="7327388" cy="1703734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5147" y="2645254"/>
              <a:ext cx="7327386" cy="1639258"/>
            </a:xfrm>
            <a:prstGeom prst="rect">
              <a:avLst/>
            </a:prstGeom>
          </p:spPr>
        </p:pic>
        <p:grpSp>
          <p:nvGrpSpPr>
            <p:cNvPr id="8" name="组合 7"/>
            <p:cNvGrpSpPr/>
            <p:nvPr/>
          </p:nvGrpSpPr>
          <p:grpSpPr>
            <a:xfrm>
              <a:off x="285145" y="2580778"/>
              <a:ext cx="6768097" cy="1329021"/>
              <a:chOff x="482171" y="2461126"/>
              <a:chExt cx="6584517" cy="1245377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/>
              <a:srcRect l="59249" r="6853" b="24028"/>
              <a:stretch/>
            </p:blipFill>
            <p:spPr>
              <a:xfrm flipH="1">
                <a:off x="4459357" y="2461126"/>
                <a:ext cx="2385390" cy="1245377"/>
              </a:xfrm>
              <a:prstGeom prst="rect">
                <a:avLst/>
              </a:prstGeom>
            </p:spPr>
          </p:pic>
          <p:sp>
            <p:nvSpPr>
              <p:cNvPr id="10" name="文本框 9"/>
              <p:cNvSpPr txBox="1"/>
              <p:nvPr/>
            </p:nvSpPr>
            <p:spPr>
              <a:xfrm>
                <a:off x="6670426" y="2663026"/>
                <a:ext cx="396262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zh-CN" alt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4768743" y="2636938"/>
                <a:ext cx="1443666" cy="6245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482171" y="2585814"/>
                <a:ext cx="888412" cy="6245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651051" y="2682819"/>
                <a:ext cx="321523" cy="6245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4" name="文本框 3"/>
          <p:cNvSpPr txBox="1"/>
          <p:nvPr/>
        </p:nvSpPr>
        <p:spPr>
          <a:xfrm>
            <a:off x="5709190" y="4531729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I(eV)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0235746" y="637292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I(eV)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4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</a:t>
            </a:r>
            <a:r>
              <a:rPr lang="zh-CN" altLang="en-US" dirty="0" smtClean="0">
                <a:solidFill>
                  <a:schemeClr val="accent5"/>
                </a:solidFill>
              </a:rPr>
              <a:t>：（数学能力测试题）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337" y="1740388"/>
            <a:ext cx="3952013" cy="48029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zh-CN" altLang="en-US" sz="2200" dirty="0" smtClean="0">
                <a:solidFill>
                  <a:schemeClr val="accent5"/>
                </a:solidFill>
              </a:rPr>
              <a:t>已知球极坐标下有：</a:t>
            </a:r>
            <a:endParaRPr lang="en-US" altLang="zh-CN" sz="2200" dirty="0" smtClean="0">
              <a:solidFill>
                <a:schemeClr val="accent5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924" y="1591102"/>
            <a:ext cx="7829845" cy="10452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2"/>
              <p:cNvSpPr txBox="1">
                <a:spLocks/>
              </p:cNvSpPr>
              <p:nvPr/>
            </p:nvSpPr>
            <p:spPr>
              <a:xfrm>
                <a:off x="503696" y="2654484"/>
                <a:ext cx="10574881" cy="4802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Calisto MT" panose="02040603050505030304" pitchFamily="18" charset="0"/>
                    <a:ea typeface="微软雅黑" panose="020B0503020204020204" pitchFamily="34" charset="-122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Calisto MT" panose="02040603050505030304" pitchFamily="18" charset="0"/>
                    <a:ea typeface="微软雅黑" panose="020B0503020204020204" pitchFamily="34" charset="-122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Calisto MT" panose="02040603050505030304" pitchFamily="18" charset="0"/>
                    <a:ea typeface="微软雅黑" panose="020B0503020204020204" pitchFamily="34" charset="-122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Calisto MT" panose="02040603050505030304" pitchFamily="18" charset="0"/>
                    <a:ea typeface="微软雅黑" panose="020B0503020204020204" pitchFamily="34" charset="-122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Calisto MT" panose="02040603050505030304" pitchFamily="18" charset="0"/>
                    <a:ea typeface="微软雅黑" panose="020B0503020204020204" pitchFamily="34" charset="-122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1800"/>
                  </a:spcBef>
                  <a:buNone/>
                </a:pPr>
                <a:r>
                  <a:rPr lang="zh-CN" altLang="en-US" sz="2200" dirty="0" smtClean="0">
                    <a:solidFill>
                      <a:schemeClr val="accent5"/>
                    </a:solidFill>
                  </a:rPr>
                  <a:t>看似复杂，但将</a:t>
                </a:r>
                <a:r>
                  <a:rPr lang="zh-CN" altLang="en-US" sz="2200" dirty="0">
                    <a:solidFill>
                      <a:schemeClr val="accent5"/>
                    </a:solidFill>
                  </a:rPr>
                  <a:t>不含角度变量的</a:t>
                </a:r>
                <a:r>
                  <a:rPr lang="en-US" altLang="zh-CN" sz="2200" dirty="0">
                    <a:solidFill>
                      <a:schemeClr val="accent5"/>
                    </a:solidFill>
                  </a:rPr>
                  <a:t>1s</a:t>
                </a:r>
                <a:r>
                  <a:rPr lang="zh-CN" altLang="en-US" sz="2200" dirty="0" smtClean="0">
                    <a:solidFill>
                      <a:schemeClr val="accent5"/>
                    </a:solidFill>
                  </a:rPr>
                  <a:t>轨道（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2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2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</m:t>
                        </m:r>
                      </m:e>
                      <m:sub>
                        <m:r>
                          <a:rPr lang="en-US" altLang="zh-CN" sz="22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zh-CN" sz="22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  <m:r>
                      <a:rPr lang="en-US" altLang="zh-CN" sz="22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en-US" sz="2200" b="1" i="1" dirty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200" b="1" i="1" dirty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zh-CN" sz="2200" b="1" i="1" dirty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200" b="1" i="1" dirty="0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  <m:r>
                          <a:rPr lang="en-US" altLang="zh-CN" sz="2200" b="1" i="1" dirty="0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altLang="zh-CN" sz="2200" b="1" i="1" dirty="0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200" b="1" i="1" dirty="0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altLang="zh-CN" sz="2200" b="1" i="1" dirty="0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sup>
                    </m:sSup>
                  </m:oMath>
                </a14:m>
                <a:r>
                  <a:rPr lang="zh-CN" altLang="en-US" sz="2200" dirty="0" smtClean="0">
                    <a:solidFill>
                      <a:schemeClr val="accent5"/>
                    </a:solidFill>
                  </a:rPr>
                  <a:t>）代入到氢原子薛定谔方程时即有：</a:t>
                </a:r>
                <a:endParaRPr lang="en-US" altLang="zh-CN" sz="2200" dirty="0" smtClean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5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96" y="2654484"/>
                <a:ext cx="10574881" cy="480298"/>
              </a:xfrm>
              <a:prstGeom prst="rect">
                <a:avLst/>
              </a:prstGeom>
              <a:blipFill rotWithShape="0">
                <a:blip r:embed="rId3"/>
                <a:stretch>
                  <a:fillRect l="-634" b="-139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144" y="3185349"/>
            <a:ext cx="6269702" cy="1023090"/>
          </a:xfrm>
          <a:prstGeom prst="rect">
            <a:avLst/>
          </a:prstGeom>
        </p:spPr>
      </p:pic>
      <p:sp>
        <p:nvSpPr>
          <p:cNvPr id="8" name="内容占位符 2"/>
          <p:cNvSpPr txBox="1">
            <a:spLocks/>
          </p:cNvSpPr>
          <p:nvPr/>
        </p:nvSpPr>
        <p:spPr>
          <a:xfrm>
            <a:off x="9161721" y="3568580"/>
            <a:ext cx="1548444" cy="4802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altLang="zh-CN" sz="2200" dirty="0" smtClean="0">
                <a:solidFill>
                  <a:schemeClr val="accent5"/>
                </a:solidFill>
              </a:rPr>
              <a:t>~</a:t>
            </a:r>
            <a:r>
              <a:rPr lang="en-US" altLang="zh-CN" sz="2200" dirty="0" err="1" smtClean="0">
                <a:solidFill>
                  <a:schemeClr val="accent5"/>
                </a:solidFill>
              </a:rPr>
              <a:t>bohr</a:t>
            </a:r>
            <a:r>
              <a:rPr lang="zh-CN" altLang="en-US" sz="2200" dirty="0" smtClean="0">
                <a:solidFill>
                  <a:schemeClr val="accent5"/>
                </a:solidFill>
              </a:rPr>
              <a:t>半径</a:t>
            </a:r>
            <a:endParaRPr lang="en-US" altLang="zh-CN" sz="2200" dirty="0" smtClean="0">
              <a:solidFill>
                <a:schemeClr val="accent5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503696" y="4536679"/>
            <a:ext cx="10849201" cy="4802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zh-CN" altLang="en-US" sz="2200" dirty="0" smtClean="0">
                <a:solidFill>
                  <a:schemeClr val="accent5"/>
                </a:solidFill>
              </a:rPr>
              <a:t>试证明</a:t>
            </a:r>
            <a:r>
              <a:rPr lang="zh-CN" altLang="en-US" sz="2200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</a:t>
            </a:r>
            <a:r>
              <a:rPr lang="en-US" altLang="zh-CN" sz="2200" b="1" i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1s</a:t>
            </a:r>
            <a:r>
              <a:rPr lang="zh-CN" altLang="en-US" sz="22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是薛定谔方程的解，且导出与该波函数对应的能量</a:t>
            </a:r>
            <a:r>
              <a:rPr lang="en-US" altLang="zh-CN" sz="2200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zh-CN" altLang="en-US" sz="22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，是否与里德堡公式一致？</a:t>
            </a:r>
            <a:endParaRPr lang="en-US" altLang="zh-CN" sz="2200" dirty="0" smtClean="0">
              <a:solidFill>
                <a:schemeClr val="accent5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4258" y="3310354"/>
            <a:ext cx="1717463" cy="87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思考题（作业</a:t>
            </a:r>
            <a:r>
              <a:rPr lang="en-US" altLang="zh-CN" dirty="0" smtClean="0">
                <a:solidFill>
                  <a:schemeClr val="accent5"/>
                </a:solidFill>
              </a:rPr>
              <a:t>3</a:t>
            </a:r>
            <a:r>
              <a:rPr lang="zh-CN" altLang="en-US" dirty="0" smtClean="0">
                <a:solidFill>
                  <a:schemeClr val="accent5"/>
                </a:solidFill>
              </a:rPr>
              <a:t>）：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6764" y="1229103"/>
            <a:ext cx="11550829" cy="4041019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altLang="zh-CN" sz="2200" dirty="0" smtClean="0">
                <a:solidFill>
                  <a:schemeClr val="accent5"/>
                </a:solidFill>
              </a:rPr>
              <a:t>H</a:t>
            </a:r>
            <a:r>
              <a:rPr lang="zh-CN" altLang="en-US" sz="2200" dirty="0" smtClean="0">
                <a:solidFill>
                  <a:schemeClr val="accent5"/>
                </a:solidFill>
              </a:rPr>
              <a:t>原子中电子由一个能级激发到另一能级时吸收可见</a:t>
            </a:r>
            <a:r>
              <a:rPr lang="en-US" altLang="zh-CN" sz="2200" dirty="0" smtClean="0">
                <a:solidFill>
                  <a:schemeClr val="accent5"/>
                </a:solidFill>
              </a:rPr>
              <a:t>/</a:t>
            </a:r>
            <a:r>
              <a:rPr lang="zh-CN" altLang="en-US" sz="2200" dirty="0" smtClean="0">
                <a:solidFill>
                  <a:schemeClr val="accent5"/>
                </a:solidFill>
              </a:rPr>
              <a:t>紫外光，定义位于主量子数为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zh-CN" altLang="en-US" sz="2200" dirty="0" smtClean="0">
                <a:solidFill>
                  <a:schemeClr val="accent5"/>
                </a:solidFill>
              </a:rPr>
              <a:t>的轨道上电子的能量</a:t>
            </a:r>
            <a:r>
              <a:rPr lang="en-US" altLang="zh-CN" sz="2200" b="1" i="1" dirty="0" err="1" smtClean="0">
                <a:solidFill>
                  <a:srgbClr val="FF0000"/>
                </a:solidFill>
              </a:rPr>
              <a:t>E</a:t>
            </a:r>
            <a:r>
              <a:rPr lang="en-US" altLang="zh-CN" sz="2200" b="1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 =</a:t>
            </a:r>
            <a:r>
              <a:rPr lang="zh-CN" altLang="en-US" sz="2200" dirty="0" smtClean="0">
                <a:solidFill>
                  <a:schemeClr val="accent5"/>
                </a:solidFill>
              </a:rPr>
              <a:t> </a:t>
            </a:r>
            <a:r>
              <a:rPr lang="en-US" altLang="zh-CN" sz="2200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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Z</a:t>
            </a:r>
            <a:r>
              <a:rPr lang="en-US" altLang="zh-CN" sz="22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2200" b="1" i="1" baseline="30000" dirty="0" smtClean="0">
                <a:solidFill>
                  <a:srgbClr val="FF0000"/>
                </a:solidFill>
              </a:rPr>
              <a:t>-2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/2</a:t>
            </a:r>
            <a:r>
              <a:rPr lang="en-US" altLang="zh-CN" sz="2200" dirty="0" smtClean="0">
                <a:solidFill>
                  <a:schemeClr val="accent5"/>
                </a:solidFill>
              </a:rPr>
              <a:t> (</a:t>
            </a:r>
            <a:r>
              <a:rPr lang="zh-CN" altLang="en-US" sz="2200" dirty="0" smtClean="0">
                <a:solidFill>
                  <a:schemeClr val="accent5"/>
                </a:solidFill>
              </a:rPr>
              <a:t>单位为原子单位</a:t>
            </a:r>
            <a:r>
              <a:rPr lang="en-US" altLang="zh-CN" sz="2200" i="1" dirty="0" err="1" smtClean="0">
                <a:solidFill>
                  <a:srgbClr val="FF0000"/>
                </a:solidFill>
              </a:rPr>
              <a:t>hatree</a:t>
            </a:r>
            <a:r>
              <a:rPr lang="en-US" altLang="zh-CN" sz="2200" dirty="0" smtClean="0">
                <a:solidFill>
                  <a:schemeClr val="accent5"/>
                </a:solidFill>
              </a:rPr>
              <a:t>, 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Z</a:t>
            </a:r>
            <a:r>
              <a:rPr lang="zh-CN" altLang="en-US" sz="2200" dirty="0" smtClean="0">
                <a:solidFill>
                  <a:schemeClr val="accent5"/>
                </a:solidFill>
              </a:rPr>
              <a:t>为核电荷</a:t>
            </a:r>
            <a:r>
              <a:rPr lang="en-US" altLang="zh-CN" sz="2200" dirty="0" smtClean="0">
                <a:solidFill>
                  <a:schemeClr val="accent5"/>
                </a:solidFill>
              </a:rPr>
              <a:t>)</a:t>
            </a:r>
            <a:r>
              <a:rPr lang="zh-CN" altLang="en-US" sz="2200" dirty="0" smtClean="0">
                <a:solidFill>
                  <a:schemeClr val="accent5"/>
                </a:solidFill>
              </a:rPr>
              <a:t>，证明将电子从主量子数为</a:t>
            </a:r>
            <a:r>
              <a:rPr lang="en-US" altLang="zh-CN" sz="2200" b="1" i="1" dirty="0" err="1" smtClean="0">
                <a:solidFill>
                  <a:srgbClr val="FF0000"/>
                </a:solidFill>
              </a:rPr>
              <a:t>i</a:t>
            </a:r>
            <a:r>
              <a:rPr lang="zh-CN" altLang="en-US" sz="2200" dirty="0" smtClean="0">
                <a:solidFill>
                  <a:schemeClr val="accent5"/>
                </a:solidFill>
              </a:rPr>
              <a:t>的轨道跃迁到更高主量子数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j</a:t>
            </a:r>
            <a:r>
              <a:rPr lang="zh-CN" altLang="en-US" sz="2200" dirty="0" smtClean="0">
                <a:solidFill>
                  <a:schemeClr val="accent5"/>
                </a:solidFill>
              </a:rPr>
              <a:t>轨道所吸收光子的能量为</a:t>
            </a:r>
            <a:r>
              <a:rPr lang="zh-CN" altLang="en-US" sz="2200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</a:t>
            </a:r>
            <a:r>
              <a:rPr lang="en-US" altLang="zh-CN" sz="2200" b="1" i="1" dirty="0" err="1" smtClean="0">
                <a:solidFill>
                  <a:srgbClr val="FF0000"/>
                </a:solidFill>
              </a:rPr>
              <a:t>E</a:t>
            </a:r>
            <a:r>
              <a:rPr lang="en-US" altLang="zh-CN" sz="2200" b="1" i="1" baseline="-25000" dirty="0" err="1" smtClean="0">
                <a:solidFill>
                  <a:srgbClr val="FF0000"/>
                </a:solidFill>
              </a:rPr>
              <a:t>ij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 </a:t>
            </a:r>
            <a:r>
              <a:rPr lang="en-US" altLang="zh-CN" sz="2200" b="1" i="1" dirty="0">
                <a:solidFill>
                  <a:srgbClr val="FF0000"/>
                </a:solidFill>
              </a:rPr>
              <a:t>=</a:t>
            </a:r>
            <a:r>
              <a:rPr lang="zh-CN" altLang="en-US" sz="2200" b="1" i="1" dirty="0">
                <a:solidFill>
                  <a:srgbClr val="FF0000"/>
                </a:solidFill>
              </a:rPr>
              <a:t> 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Z</a:t>
            </a:r>
            <a:r>
              <a:rPr lang="en-US" altLang="zh-CN" sz="22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(i</a:t>
            </a:r>
            <a:r>
              <a:rPr lang="en-US" altLang="zh-CN" sz="2200" b="1" i="1" baseline="30000" dirty="0" smtClean="0">
                <a:solidFill>
                  <a:srgbClr val="FF0000"/>
                </a:solidFill>
              </a:rPr>
              <a:t>-2</a:t>
            </a:r>
            <a:r>
              <a:rPr lang="en-US" altLang="zh-CN" sz="2200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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j</a:t>
            </a:r>
            <a:r>
              <a:rPr lang="en-US" altLang="zh-CN" sz="2200" b="1" i="1" baseline="30000" dirty="0" smtClean="0">
                <a:solidFill>
                  <a:srgbClr val="FF0000"/>
                </a:solidFill>
              </a:rPr>
              <a:t>-2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 )/2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 </a:t>
            </a: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AutoNum type="arabicParenR"/>
            </a:pPr>
            <a:r>
              <a:rPr lang="zh-CN" altLang="en-US" sz="2200" dirty="0" smtClean="0">
                <a:solidFill>
                  <a:schemeClr val="accent5"/>
                </a:solidFill>
              </a:rPr>
              <a:t>计算有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2200" dirty="0" smtClean="0">
                <a:solidFill>
                  <a:schemeClr val="accent5"/>
                </a:solidFill>
              </a:rPr>
              <a:t>=1</a:t>
            </a:r>
            <a:r>
              <a:rPr lang="zh-CN" altLang="en-US" sz="2200" dirty="0" smtClean="0">
                <a:solidFill>
                  <a:schemeClr val="accent5"/>
                </a:solidFill>
              </a:rPr>
              <a:t>的轨道激发到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2200" dirty="0" smtClean="0">
                <a:solidFill>
                  <a:schemeClr val="accent5"/>
                </a:solidFill>
              </a:rPr>
              <a:t>=2-6</a:t>
            </a:r>
            <a:r>
              <a:rPr lang="zh-CN" altLang="en-US" sz="2200" dirty="0" smtClean="0">
                <a:solidFill>
                  <a:schemeClr val="accent5"/>
                </a:solidFill>
              </a:rPr>
              <a:t>各轨道所需能量，并画出吸收光谱示意；</a:t>
            </a:r>
            <a:endParaRPr lang="en-US" altLang="zh-CN" sz="2200" dirty="0" smtClean="0">
              <a:solidFill>
                <a:schemeClr val="accent5"/>
              </a:solidFill>
            </a:endParaRP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AutoNum type="arabicParenR"/>
            </a:pPr>
            <a:r>
              <a:rPr lang="zh-CN" altLang="en-US" sz="2200" dirty="0" smtClean="0">
                <a:solidFill>
                  <a:schemeClr val="accent5"/>
                </a:solidFill>
              </a:rPr>
              <a:t>一些超新星中因极高温而拥有高度电离的类氢离子如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7+</a:t>
            </a:r>
            <a:r>
              <a:rPr lang="en-US" altLang="zh-CN" sz="2200" dirty="0" smtClean="0">
                <a:solidFill>
                  <a:schemeClr val="accent5"/>
                </a:solidFill>
              </a:rPr>
              <a:t>, </a:t>
            </a:r>
            <a:r>
              <a:rPr lang="zh-CN" altLang="en-US" sz="2200" dirty="0" smtClean="0">
                <a:solidFill>
                  <a:schemeClr val="accent5"/>
                </a:solidFill>
              </a:rPr>
              <a:t>实验中检测到由该离子的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2200" dirty="0" smtClean="0">
                <a:solidFill>
                  <a:schemeClr val="accent5"/>
                </a:solidFill>
              </a:rPr>
              <a:t>=2,3,5</a:t>
            </a:r>
            <a:r>
              <a:rPr lang="zh-CN" altLang="en-US" sz="2200" dirty="0" smtClean="0">
                <a:solidFill>
                  <a:schemeClr val="accent5"/>
                </a:solidFill>
              </a:rPr>
              <a:t>到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2200" dirty="0" smtClean="0">
                <a:solidFill>
                  <a:schemeClr val="accent5"/>
                </a:solidFill>
              </a:rPr>
              <a:t>=1</a:t>
            </a:r>
            <a:r>
              <a:rPr lang="zh-CN" altLang="en-US" sz="2200" dirty="0" smtClean="0">
                <a:solidFill>
                  <a:schemeClr val="accent5"/>
                </a:solidFill>
              </a:rPr>
              <a:t>电子跃迁所致的发射线，试计算这些跃迁的能量；已知</a:t>
            </a:r>
            <a:r>
              <a:rPr lang="en-US" altLang="zh-CN" sz="2200" dirty="0" smtClean="0">
                <a:solidFill>
                  <a:schemeClr val="accent5"/>
                </a:solidFill>
              </a:rPr>
              <a:t>1 </a:t>
            </a:r>
            <a:r>
              <a:rPr lang="en-US" altLang="zh-CN" sz="2200" i="1" dirty="0" err="1" smtClean="0">
                <a:solidFill>
                  <a:srgbClr val="FF0000"/>
                </a:solidFill>
              </a:rPr>
              <a:t>hatree</a:t>
            </a:r>
            <a:r>
              <a:rPr lang="en-US" altLang="zh-CN" sz="2200" dirty="0" smtClean="0">
                <a:solidFill>
                  <a:schemeClr val="accent5"/>
                </a:solidFill>
              </a:rPr>
              <a:t> = 4.36x10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-18</a:t>
            </a:r>
            <a:r>
              <a:rPr lang="en-US" altLang="zh-CN" sz="2200" dirty="0" smtClean="0">
                <a:solidFill>
                  <a:schemeClr val="accent5"/>
                </a:solidFill>
              </a:rPr>
              <a:t> </a:t>
            </a:r>
            <a:r>
              <a:rPr lang="en-US" altLang="zh-CN" sz="2200" i="1" dirty="0" smtClean="0">
                <a:solidFill>
                  <a:srgbClr val="FF0000"/>
                </a:solidFill>
              </a:rPr>
              <a:t>J</a:t>
            </a:r>
            <a:r>
              <a:rPr lang="en-US" altLang="zh-CN" sz="2200" dirty="0" smtClean="0">
                <a:solidFill>
                  <a:schemeClr val="accent5"/>
                </a:solidFill>
              </a:rPr>
              <a:t>, </a:t>
            </a:r>
            <a:r>
              <a:rPr lang="zh-CN" altLang="en-US" sz="2200" dirty="0" smtClean="0">
                <a:solidFill>
                  <a:schemeClr val="accent5"/>
                </a:solidFill>
              </a:rPr>
              <a:t>计算这些发射光能量</a:t>
            </a:r>
            <a:r>
              <a:rPr lang="en-US" altLang="zh-CN" sz="2200" dirty="0" smtClean="0">
                <a:solidFill>
                  <a:schemeClr val="accent5"/>
                </a:solidFill>
              </a:rPr>
              <a:t>(</a:t>
            </a:r>
            <a:r>
              <a:rPr lang="en-US" altLang="zh-CN" sz="2200" i="1" dirty="0" smtClean="0">
                <a:solidFill>
                  <a:srgbClr val="FF0000"/>
                </a:solidFill>
              </a:rPr>
              <a:t>J</a:t>
            </a:r>
            <a:r>
              <a:rPr lang="en-US" altLang="zh-CN" sz="2200" dirty="0" smtClean="0">
                <a:solidFill>
                  <a:schemeClr val="accent5"/>
                </a:solidFill>
              </a:rPr>
              <a:t>)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、频率和波长，属于哪类电磁波？</a:t>
            </a:r>
            <a:endParaRPr lang="en-US" altLang="zh-CN" sz="2200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03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33308</TotalTime>
  <Words>360</Words>
  <Application>Microsoft Office PowerPoint</Application>
  <PresentationFormat>宽屏</PresentationFormat>
  <Paragraphs>21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宋体</vt:lpstr>
      <vt:lpstr>微软雅黑</vt:lpstr>
      <vt:lpstr>Arial</vt:lpstr>
      <vt:lpstr>Calibri</vt:lpstr>
      <vt:lpstr>Calibri Light</vt:lpstr>
      <vt:lpstr>Calisto MT</vt:lpstr>
      <vt:lpstr>Cambria Math</vt:lpstr>
      <vt:lpstr>Symbol</vt:lpstr>
      <vt:lpstr>Times New Roman</vt:lpstr>
      <vt:lpstr>Office 主题</vt:lpstr>
      <vt:lpstr>The Shapes and Structures of Molecules  Part I The Electronic Structures of Atoms and Molecules, and Chemical Reactions</vt:lpstr>
      <vt:lpstr>思考题（作业1）：</vt:lpstr>
      <vt:lpstr>作业2：（数学能力测试题）</vt:lpstr>
      <vt:lpstr>思考题（作业3）：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Spectroscopy</dc:title>
  <dc:creator>Lu Xin</dc:creator>
  <cp:lastModifiedBy>Lu Xin</cp:lastModifiedBy>
  <cp:revision>1076</cp:revision>
  <dcterms:created xsi:type="dcterms:W3CDTF">2020-02-19T02:00:23Z</dcterms:created>
  <dcterms:modified xsi:type="dcterms:W3CDTF">2024-09-19T06:56:34Z</dcterms:modified>
</cp:coreProperties>
</file>