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88" r:id="rId2"/>
    <p:sldId id="438" r:id="rId3"/>
    <p:sldId id="486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7" userDrawn="1">
          <p15:clr>
            <a:srgbClr val="A4A3A4"/>
          </p15:clr>
        </p15:guide>
        <p15:guide id="2" pos="38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30" autoAdjust="0"/>
    <p:restoredTop sz="86286" autoAdjust="0"/>
  </p:normalViewPr>
  <p:slideViewPr>
    <p:cSldViewPr snapToGrid="0" showGuides="1">
      <p:cViewPr varScale="1">
        <p:scale>
          <a:sx n="154" d="100"/>
          <a:sy n="154" d="100"/>
        </p:scale>
        <p:origin x="96" y="174"/>
      </p:cViewPr>
      <p:guideLst>
        <p:guide orient="horz" pos="2047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070998-DD5C-4377-96DF-12FAB188B81A}" type="datetimeFigureOut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B20AE-F806-4575-BB0E-9D2A7D0BBD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9108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2" y="72833"/>
            <a:ext cx="993227" cy="99322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3053" y="0"/>
            <a:ext cx="1197676" cy="1138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91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1911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652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8625" y="365125"/>
            <a:ext cx="9909942" cy="1325563"/>
          </a:xfrm>
        </p:spPr>
        <p:txBody>
          <a:bodyPr>
            <a:normAutofit/>
          </a:bodyPr>
          <a:lstStyle>
            <a:lvl1pPr>
              <a:defRPr sz="3600">
                <a:latin typeface="Calisto MT" panose="02040603050505030304" pitchFamily="18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57156"/>
            <a:ext cx="10515600" cy="4351338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1pPr>
            <a:lvl2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2pPr>
            <a:lvl3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3pPr>
            <a:lvl4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4pPr>
            <a:lvl5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83" y="39413"/>
            <a:ext cx="1032642" cy="103264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386" y="-57479"/>
            <a:ext cx="1258614" cy="119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15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5410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2457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9740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3006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458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3411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6986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07D0D-DD00-41CB-94F5-FC85BFE1370F}" type="datetimeFigureOut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5672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909942" cy="132556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10</a:t>
            </a:r>
            <a:r>
              <a:rPr lang="zh-CN" altLang="en-US" dirty="0" smtClean="0">
                <a:solidFill>
                  <a:schemeClr val="accent5"/>
                </a:solidFill>
              </a:rPr>
              <a:t>：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3828" y="1079672"/>
            <a:ext cx="11857365" cy="65724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1</a:t>
            </a:r>
            <a:r>
              <a:rPr lang="zh-CN" altLang="en-US" sz="2000" dirty="0" smtClean="0">
                <a:solidFill>
                  <a:schemeClr val="accent5"/>
                </a:solidFill>
              </a:rPr>
              <a:t>）请描述两个</a:t>
            </a:r>
            <a:r>
              <a:rPr lang="en-US" altLang="zh-CN" sz="2000" dirty="0" smtClean="0">
                <a:solidFill>
                  <a:schemeClr val="accent5"/>
                </a:solidFill>
              </a:rPr>
              <a:t>1s</a:t>
            </a:r>
            <a:r>
              <a:rPr lang="zh-CN" altLang="en-US" sz="2000" dirty="0" smtClean="0">
                <a:solidFill>
                  <a:schemeClr val="accent5"/>
                </a:solidFill>
              </a:rPr>
              <a:t>原子轨道如何形成成键和反键分子轨道，说明成键轨道能量低于、反键轨道能量高于分立原子轨道的原因。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  <p:sp>
        <p:nvSpPr>
          <p:cNvPr id="34" name="内容占位符 2"/>
          <p:cNvSpPr txBox="1">
            <a:spLocks/>
          </p:cNvSpPr>
          <p:nvPr/>
        </p:nvSpPr>
        <p:spPr>
          <a:xfrm>
            <a:off x="203828" y="1847034"/>
            <a:ext cx="11289791" cy="5582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altLang="zh-CN" sz="2000" smtClean="0">
                <a:solidFill>
                  <a:schemeClr val="accent5"/>
                </a:solidFill>
              </a:rPr>
              <a:t>2</a:t>
            </a:r>
            <a:r>
              <a:rPr lang="zh-CN" altLang="en-US" sz="2000" smtClean="0">
                <a:solidFill>
                  <a:schemeClr val="accent5"/>
                </a:solidFill>
              </a:rPr>
              <a:t>）两个原子轨道重叠成键，哪些因素决定了成键分子轨道的能量比低能量原子轨道更低的程度？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75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909942" cy="132556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11</a:t>
            </a:r>
            <a:r>
              <a:rPr lang="zh-CN" altLang="en-US" dirty="0" smtClean="0">
                <a:solidFill>
                  <a:schemeClr val="accent5"/>
                </a:solidFill>
              </a:rPr>
              <a:t>：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9721" y="1325562"/>
            <a:ext cx="11238295" cy="2271077"/>
          </a:xfrm>
        </p:spPr>
        <p:txBody>
          <a:bodyPr>
            <a:noAutofit/>
          </a:bodyPr>
          <a:lstStyle/>
          <a:p>
            <a:pPr marL="457200" indent="-457200">
              <a:lnSpc>
                <a:spcPct val="120000"/>
              </a:lnSpc>
              <a:spcBef>
                <a:spcPts val="1200"/>
              </a:spcBef>
              <a:buFont typeface="+mj-ea"/>
              <a:buAutoNum type="circleNumDbPlain"/>
            </a:pPr>
            <a:r>
              <a:rPr lang="zh-CN" altLang="en-US" sz="2200" dirty="0" smtClean="0">
                <a:solidFill>
                  <a:schemeClr val="accent5"/>
                </a:solidFill>
              </a:rPr>
              <a:t> 运用分子轨道理论说明</a:t>
            </a:r>
            <a:r>
              <a:rPr lang="en-US" altLang="zh-CN" sz="2200" dirty="0" smtClean="0">
                <a:solidFill>
                  <a:schemeClr val="accent5"/>
                </a:solidFill>
              </a:rPr>
              <a:t>He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2</a:t>
            </a:r>
            <a:r>
              <a:rPr lang="zh-CN" altLang="en-US" sz="2200" dirty="0" smtClean="0">
                <a:solidFill>
                  <a:schemeClr val="accent5"/>
                </a:solidFill>
              </a:rPr>
              <a:t>分子不存在，而</a:t>
            </a:r>
            <a:r>
              <a:rPr lang="en-US" altLang="zh-CN" sz="2200" dirty="0" smtClean="0">
                <a:solidFill>
                  <a:schemeClr val="accent5"/>
                </a:solidFill>
              </a:rPr>
              <a:t>He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2</a:t>
            </a:r>
            <a:r>
              <a:rPr lang="en-US" altLang="zh-CN" sz="2200" baseline="30000" dirty="0" smtClean="0">
                <a:solidFill>
                  <a:schemeClr val="accent5"/>
                </a:solidFill>
              </a:rPr>
              <a:t>+</a:t>
            </a:r>
            <a:r>
              <a:rPr lang="zh-CN" altLang="en-US" sz="2200" dirty="0" smtClean="0">
                <a:solidFill>
                  <a:schemeClr val="accent5"/>
                </a:solidFill>
              </a:rPr>
              <a:t>稳定存在。</a:t>
            </a:r>
            <a:endParaRPr lang="en-US" altLang="zh-CN" sz="2200" dirty="0" smtClean="0">
              <a:solidFill>
                <a:schemeClr val="accent5"/>
              </a:solidFill>
            </a:endParaRPr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buFont typeface="+mj-ea"/>
              <a:buAutoNum type="circleNumDbPlain"/>
            </a:pPr>
            <a:r>
              <a:rPr lang="en-US" altLang="zh-CN" sz="2200" dirty="0" smtClean="0">
                <a:solidFill>
                  <a:schemeClr val="accent5"/>
                </a:solidFill>
              </a:rPr>
              <a:t>He</a:t>
            </a:r>
            <a:r>
              <a:rPr lang="zh-CN" altLang="en-US" sz="2200" dirty="0" smtClean="0">
                <a:solidFill>
                  <a:schemeClr val="accent5"/>
                </a:solidFill>
              </a:rPr>
              <a:t>原子受激后其中一个电子由</a:t>
            </a:r>
            <a:r>
              <a:rPr lang="en-US" altLang="zh-CN" sz="2200" dirty="0" smtClean="0">
                <a:solidFill>
                  <a:schemeClr val="accent5"/>
                </a:solidFill>
              </a:rPr>
              <a:t>1s</a:t>
            </a:r>
            <a:r>
              <a:rPr lang="zh-CN" altLang="en-US" sz="2200" dirty="0" smtClean="0">
                <a:solidFill>
                  <a:schemeClr val="accent5"/>
                </a:solidFill>
              </a:rPr>
              <a:t>轨道跃迁到</a:t>
            </a:r>
            <a:r>
              <a:rPr lang="en-US" altLang="zh-CN" sz="2200" dirty="0" smtClean="0">
                <a:solidFill>
                  <a:schemeClr val="accent5"/>
                </a:solidFill>
              </a:rPr>
              <a:t>2s</a:t>
            </a:r>
            <a:r>
              <a:rPr lang="zh-CN" altLang="en-US" sz="2200" dirty="0" smtClean="0">
                <a:solidFill>
                  <a:schemeClr val="accent5"/>
                </a:solidFill>
              </a:rPr>
              <a:t>轨道，形成激发态</a:t>
            </a:r>
            <a:r>
              <a:rPr lang="zh-CN" altLang="en-US" sz="2200" dirty="0">
                <a:solidFill>
                  <a:schemeClr val="accent5"/>
                </a:solidFill>
              </a:rPr>
              <a:t>原子</a:t>
            </a:r>
            <a:r>
              <a:rPr lang="en-US" altLang="zh-CN" sz="2200" dirty="0" smtClean="0">
                <a:solidFill>
                  <a:schemeClr val="accent5"/>
                </a:solidFill>
              </a:rPr>
              <a:t>He*</a:t>
            </a:r>
            <a:r>
              <a:rPr lang="zh-CN" altLang="en-US" sz="2200" dirty="0" smtClean="0">
                <a:solidFill>
                  <a:schemeClr val="accent5"/>
                </a:solidFill>
              </a:rPr>
              <a:t>；请说明当激发态原子</a:t>
            </a:r>
            <a:r>
              <a:rPr lang="en-US" altLang="zh-CN" sz="2200" dirty="0" smtClean="0">
                <a:solidFill>
                  <a:schemeClr val="accent5"/>
                </a:solidFill>
              </a:rPr>
              <a:t>He*</a:t>
            </a:r>
            <a:r>
              <a:rPr lang="zh-CN" altLang="en-US" sz="2200" dirty="0" smtClean="0">
                <a:solidFill>
                  <a:schemeClr val="accent5"/>
                </a:solidFill>
              </a:rPr>
              <a:t>与基态</a:t>
            </a:r>
            <a:r>
              <a:rPr lang="en-US" altLang="zh-CN" sz="2200" dirty="0" smtClean="0">
                <a:solidFill>
                  <a:schemeClr val="accent5"/>
                </a:solidFill>
              </a:rPr>
              <a:t>He</a:t>
            </a:r>
            <a:r>
              <a:rPr lang="zh-CN" altLang="en-US" sz="2200" dirty="0" smtClean="0">
                <a:solidFill>
                  <a:schemeClr val="accent5"/>
                </a:solidFill>
              </a:rPr>
              <a:t>原子碰撞后可以形成激发态分子</a:t>
            </a:r>
            <a:r>
              <a:rPr lang="en-US" altLang="zh-CN" sz="2200" dirty="0" smtClean="0">
                <a:solidFill>
                  <a:schemeClr val="accent5"/>
                </a:solidFill>
              </a:rPr>
              <a:t>He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2</a:t>
            </a:r>
            <a:r>
              <a:rPr lang="en-US" altLang="zh-CN" sz="2200" dirty="0" smtClean="0">
                <a:solidFill>
                  <a:schemeClr val="accent5"/>
                </a:solidFill>
              </a:rPr>
              <a:t>* </a:t>
            </a:r>
            <a:r>
              <a:rPr lang="zh-CN" altLang="en-US" sz="2200" dirty="0" smtClean="0">
                <a:solidFill>
                  <a:schemeClr val="accent5"/>
                </a:solidFill>
              </a:rPr>
              <a:t>的原因。</a:t>
            </a:r>
            <a:endParaRPr lang="en-US" altLang="zh-CN" sz="22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11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909942" cy="132556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12</a:t>
            </a:r>
            <a:r>
              <a:rPr lang="zh-CN" altLang="en-US" dirty="0" smtClean="0">
                <a:solidFill>
                  <a:schemeClr val="accent5"/>
                </a:solidFill>
              </a:rPr>
              <a:t>：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3828" y="1079671"/>
            <a:ext cx="11096518" cy="209532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zh-CN" altLang="en-US" sz="2000" dirty="0" smtClean="0">
                <a:solidFill>
                  <a:schemeClr val="accent5"/>
                </a:solidFill>
              </a:rPr>
              <a:t>一些同核双原子分子的键解离能</a:t>
            </a:r>
            <a:r>
              <a:rPr lang="en-US" altLang="zh-CN" sz="2000" dirty="0" smtClean="0">
                <a:solidFill>
                  <a:schemeClr val="accent5"/>
                </a:solidFill>
              </a:rPr>
              <a:t>(eV)</a:t>
            </a:r>
            <a:r>
              <a:rPr lang="zh-CN" altLang="en-US" sz="2000" dirty="0" smtClean="0">
                <a:solidFill>
                  <a:schemeClr val="accent5"/>
                </a:solidFill>
              </a:rPr>
              <a:t>如表所示</a:t>
            </a:r>
            <a:r>
              <a:rPr lang="en-US" altLang="zh-CN" sz="2000" dirty="0" smtClean="0">
                <a:solidFill>
                  <a:schemeClr val="accent5"/>
                </a:solidFill>
              </a:rPr>
              <a:t>:</a:t>
            </a:r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buAutoNum type="arabicParenR"/>
            </a:pPr>
            <a:r>
              <a:rPr lang="zh-CN" altLang="en-US" sz="2000" dirty="0" smtClean="0">
                <a:solidFill>
                  <a:schemeClr val="accent5"/>
                </a:solidFill>
              </a:rPr>
              <a:t>写出这些分子中电子在分子轨道中的排布形式，说明哪些分子是顺磁性</a:t>
            </a:r>
            <a:r>
              <a:rPr lang="en-US" altLang="zh-CN" sz="2000" dirty="0" smtClean="0">
                <a:solidFill>
                  <a:schemeClr val="accent5"/>
                </a:solidFill>
              </a:rPr>
              <a:t>?</a:t>
            </a:r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buAutoNum type="arabicParenR"/>
            </a:pPr>
            <a:r>
              <a:rPr lang="zh-CN" altLang="en-US" sz="2000" dirty="0" smtClean="0">
                <a:solidFill>
                  <a:schemeClr val="accent5"/>
                </a:solidFill>
              </a:rPr>
              <a:t>确定各分子的键级，并画图显示键级和键解离能之间的关系， 并由此预测</a:t>
            </a:r>
            <a:r>
              <a:rPr lang="en-US" altLang="zh-CN" sz="2000" dirty="0" smtClean="0">
                <a:solidFill>
                  <a:schemeClr val="accent5"/>
                </a:solidFill>
              </a:rPr>
              <a:t>F</a:t>
            </a:r>
            <a:r>
              <a:rPr lang="en-US" altLang="zh-CN" sz="2000" baseline="-25000" dirty="0" smtClean="0">
                <a:solidFill>
                  <a:schemeClr val="accent5"/>
                </a:solidFill>
              </a:rPr>
              <a:t>2</a:t>
            </a:r>
            <a:r>
              <a:rPr lang="en-US" altLang="zh-CN" sz="2000" dirty="0" smtClean="0">
                <a:solidFill>
                  <a:schemeClr val="accent5"/>
                </a:solidFill>
              </a:rPr>
              <a:t>+ </a:t>
            </a:r>
            <a:r>
              <a:rPr lang="zh-CN" altLang="en-US" sz="2000" dirty="0" smtClean="0">
                <a:solidFill>
                  <a:schemeClr val="accent5"/>
                </a:solidFill>
              </a:rPr>
              <a:t>的键解离能； </a:t>
            </a:r>
            <a:r>
              <a:rPr lang="en-US" altLang="zh-CN" sz="2000" dirty="0" smtClean="0">
                <a:solidFill>
                  <a:schemeClr val="accent5"/>
                </a:solidFill>
              </a:rPr>
              <a:t>Be</a:t>
            </a:r>
            <a:r>
              <a:rPr lang="en-US" altLang="zh-CN" sz="2000" baseline="-25000" dirty="0" smtClean="0">
                <a:solidFill>
                  <a:schemeClr val="accent5"/>
                </a:solidFill>
              </a:rPr>
              <a:t>2</a:t>
            </a:r>
            <a:r>
              <a:rPr lang="zh-CN" altLang="en-US" sz="2000" dirty="0" smtClean="0">
                <a:solidFill>
                  <a:schemeClr val="accent5"/>
                </a:solidFill>
              </a:rPr>
              <a:t>为何没有键解离能数据？</a:t>
            </a:r>
            <a:r>
              <a:rPr lang="en-US" altLang="zh-CN" sz="2000" dirty="0" smtClean="0">
                <a:solidFill>
                  <a:schemeClr val="accent5"/>
                </a:solidFill>
              </a:rPr>
              <a:t> 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  <p:pic>
        <p:nvPicPr>
          <p:cNvPr id="63" name="图片 6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8978" y="523010"/>
            <a:ext cx="5725236" cy="909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74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33181</TotalTime>
  <Words>188</Words>
  <Application>Microsoft Office PowerPoint</Application>
  <PresentationFormat>宽屏</PresentationFormat>
  <Paragraphs>10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宋体</vt:lpstr>
      <vt:lpstr>微软雅黑</vt:lpstr>
      <vt:lpstr>Arial</vt:lpstr>
      <vt:lpstr>Calibri</vt:lpstr>
      <vt:lpstr>Calibri Light</vt:lpstr>
      <vt:lpstr>Calisto MT</vt:lpstr>
      <vt:lpstr>Office 主题</vt:lpstr>
      <vt:lpstr>作业10：</vt:lpstr>
      <vt:lpstr>作业11：</vt:lpstr>
      <vt:lpstr>作业12：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Molecular Spectroscopy</dc:title>
  <dc:creator>Lu Xin</dc:creator>
  <cp:lastModifiedBy>Lu Xin</cp:lastModifiedBy>
  <cp:revision>1076</cp:revision>
  <dcterms:created xsi:type="dcterms:W3CDTF">2020-02-19T02:00:23Z</dcterms:created>
  <dcterms:modified xsi:type="dcterms:W3CDTF">2024-09-24T09:24:12Z</dcterms:modified>
</cp:coreProperties>
</file>