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93" r:id="rId2"/>
    <p:sldId id="492" r:id="rId3"/>
    <p:sldId id="484" r:id="rId4"/>
    <p:sldId id="473" r:id="rId5"/>
    <p:sldId id="466" r:id="rId6"/>
    <p:sldId id="485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154" d="100"/>
          <a:sy n="154" d="100"/>
        </p:scale>
        <p:origin x="96" y="174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20AE-F806-4575-BB0E-9D2A7D0BBDC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6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13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1"/>
            <a:ext cx="11096518" cy="143294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画出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O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的分子轨道图，指出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占据情况（可忽略</a:t>
            </a:r>
            <a:r>
              <a:rPr lang="en-US" altLang="zh-CN" sz="2000" dirty="0" smtClean="0">
                <a:solidFill>
                  <a:schemeClr val="accent5"/>
                </a:solidFill>
              </a:rPr>
              <a:t>1s</a:t>
            </a:r>
            <a:r>
              <a:rPr lang="zh-CN" altLang="en-US" sz="2000" dirty="0" smtClean="0">
                <a:solidFill>
                  <a:schemeClr val="accent5"/>
                </a:solidFill>
              </a:rPr>
              <a:t>轨道和电子）；类似地画出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NO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分子轨道图及轨道占据情况（注：因</a:t>
            </a:r>
            <a:r>
              <a:rPr lang="en-US" altLang="zh-CN" sz="2000" dirty="0" smtClean="0">
                <a:solidFill>
                  <a:schemeClr val="accent5"/>
                </a:solidFill>
              </a:rPr>
              <a:t>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b="1" i="1" dirty="0" err="1" smtClean="0">
                <a:solidFill>
                  <a:srgbClr val="FF0000"/>
                </a:solidFill>
              </a:rPr>
              <a:t>Z</a:t>
            </a:r>
            <a:r>
              <a:rPr lang="en-US" altLang="zh-CN" sz="2000" b="1" i="1" baseline="-25000" dirty="0" err="1" smtClean="0">
                <a:solidFill>
                  <a:srgbClr val="FF0000"/>
                </a:solidFill>
              </a:rPr>
              <a:t>eff</a:t>
            </a:r>
            <a:r>
              <a:rPr lang="zh-CN" altLang="en-US" sz="2000" dirty="0" smtClean="0">
                <a:solidFill>
                  <a:schemeClr val="accent5"/>
                </a:solidFill>
              </a:rPr>
              <a:t>比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zh-CN" altLang="en-US" sz="2000" dirty="0" smtClean="0">
                <a:solidFill>
                  <a:schemeClr val="accent5"/>
                </a:solidFill>
              </a:rPr>
              <a:t>高，其</a:t>
            </a:r>
            <a:r>
              <a:rPr lang="en-US" altLang="zh-CN" sz="2000" dirty="0" smtClean="0">
                <a:solidFill>
                  <a:schemeClr val="accent5"/>
                </a:solidFill>
              </a:rPr>
              <a:t>2s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2p</a:t>
            </a:r>
            <a:r>
              <a:rPr lang="zh-CN" altLang="en-US" sz="2000" dirty="0" smtClean="0">
                <a:solidFill>
                  <a:schemeClr val="accent5"/>
                </a:solidFill>
              </a:rPr>
              <a:t>轨道比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原子的略低一些）。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）根据分子轨道图，比较</a:t>
            </a:r>
            <a:r>
              <a:rPr lang="en-US" altLang="zh-CN" sz="2000" dirty="0" smtClean="0">
                <a:solidFill>
                  <a:schemeClr val="accent5"/>
                </a:solidFill>
              </a:rPr>
              <a:t>NO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与</a:t>
            </a:r>
            <a:r>
              <a:rPr lang="en-US" altLang="zh-CN" sz="2000" dirty="0" smtClean="0">
                <a:solidFill>
                  <a:schemeClr val="accent5"/>
                </a:solidFill>
              </a:rPr>
              <a:t>O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的键强度，判断</a:t>
            </a:r>
            <a:r>
              <a:rPr lang="en-US" altLang="zh-CN" sz="2000" dirty="0" smtClean="0">
                <a:solidFill>
                  <a:schemeClr val="accent5"/>
                </a:solidFill>
              </a:rPr>
              <a:t>NO</a:t>
            </a:r>
            <a:r>
              <a:rPr lang="zh-CN" altLang="en-US" sz="2000" dirty="0" smtClean="0">
                <a:solidFill>
                  <a:schemeClr val="accent5"/>
                </a:solidFill>
              </a:rPr>
              <a:t>是否顺磁？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）画出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NO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HOMO, </a:t>
            </a:r>
            <a:r>
              <a:rPr lang="zh-CN" altLang="en-US" sz="2000" dirty="0" smtClean="0">
                <a:solidFill>
                  <a:schemeClr val="accent5"/>
                </a:solidFill>
              </a:rPr>
              <a:t>说明其主要贡献是哪些原子轨道。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4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353763" y="196002"/>
            <a:ext cx="8862292" cy="82514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作业题</a:t>
            </a:r>
            <a:r>
              <a:rPr lang="en-US" altLang="zh-CN" dirty="0" smtClean="0"/>
              <a:t>14(</a:t>
            </a:r>
            <a:r>
              <a:rPr lang="zh-CN" altLang="en-US" dirty="0" smtClean="0"/>
              <a:t>自选题，不安排学伴助教</a:t>
            </a:r>
            <a:r>
              <a:rPr lang="en-US" altLang="zh-CN" dirty="0" smtClean="0"/>
              <a:t>)</a:t>
            </a:r>
            <a:r>
              <a:rPr lang="zh-CN" altLang="en-US" dirty="0" smtClean="0"/>
              <a:t> ：</a:t>
            </a:r>
            <a:endParaRPr lang="zh-CN" altLang="en-US" baseline="30000" dirty="0"/>
          </a:p>
        </p:txBody>
      </p:sp>
      <p:grpSp>
        <p:nvGrpSpPr>
          <p:cNvPr id="3" name="组合 2"/>
          <p:cNvGrpSpPr/>
          <p:nvPr/>
        </p:nvGrpSpPr>
        <p:grpSpPr>
          <a:xfrm>
            <a:off x="6399807" y="3804711"/>
            <a:ext cx="5430825" cy="3053289"/>
            <a:chOff x="370267" y="3605631"/>
            <a:chExt cx="5430825" cy="3053289"/>
          </a:xfrm>
        </p:grpSpPr>
        <p:pic>
          <p:nvPicPr>
            <p:cNvPr id="83" name="图片 8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24" t="9106" r="15251" b="23563"/>
            <a:stretch/>
          </p:blipFill>
          <p:spPr>
            <a:xfrm>
              <a:off x="370267" y="3605631"/>
              <a:ext cx="5430825" cy="3053289"/>
            </a:xfrm>
            <a:prstGeom prst="rect">
              <a:avLst/>
            </a:prstGeom>
          </p:spPr>
        </p:pic>
        <p:sp>
          <p:nvSpPr>
            <p:cNvPr id="84" name="文本框 83"/>
            <p:cNvSpPr txBox="1"/>
            <p:nvPr/>
          </p:nvSpPr>
          <p:spPr>
            <a:xfrm>
              <a:off x="2518434" y="3800995"/>
              <a:ext cx="42191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  <a:latin typeface="Calisto MT" panose="02040603050505030304" pitchFamily="18" charset="0"/>
                </a:rPr>
                <a:t>    </a:t>
              </a:r>
              <a:endParaRPr lang="zh-CN" altLang="en-US" dirty="0">
                <a:solidFill>
                  <a:srgbClr val="FF0000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92" name="文本框 91"/>
            <p:cNvSpPr txBox="1"/>
            <p:nvPr/>
          </p:nvSpPr>
          <p:spPr>
            <a:xfrm>
              <a:off x="4053139" y="4762944"/>
              <a:ext cx="42191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  <a:latin typeface="Calisto MT" panose="02040603050505030304" pitchFamily="18" charset="0"/>
                </a:rPr>
                <a:t>    </a:t>
              </a:r>
              <a:endParaRPr lang="zh-CN" altLang="en-US" dirty="0">
                <a:solidFill>
                  <a:srgbClr val="FF0000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93" name="文本框 92"/>
            <p:cNvSpPr txBox="1"/>
            <p:nvPr/>
          </p:nvSpPr>
          <p:spPr>
            <a:xfrm>
              <a:off x="4768210" y="5365611"/>
              <a:ext cx="48122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     </a:t>
              </a:r>
              <a:endParaRPr lang="zh-CN" altLang="en-US" dirty="0">
                <a:solidFill>
                  <a:srgbClr val="FF0000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86" name="文本框 85"/>
            <p:cNvSpPr txBox="1"/>
            <p:nvPr/>
          </p:nvSpPr>
          <p:spPr>
            <a:xfrm>
              <a:off x="371649" y="4598819"/>
              <a:ext cx="16410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FF0000"/>
                  </a:solidFill>
                  <a:latin typeface="Calisto MT" panose="02040603050505030304" pitchFamily="18" charset="0"/>
                </a:rPr>
                <a:t>PES of CO</a:t>
              </a:r>
              <a:endParaRPr lang="zh-CN" altLang="en-US" sz="2000" dirty="0">
                <a:solidFill>
                  <a:srgbClr val="FF0000"/>
                </a:solidFill>
                <a:latin typeface="Calisto MT" panose="02040603050505030304" pitchFamily="18" charset="0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311255" y="1025657"/>
            <a:ext cx="115193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(1) 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画出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CO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的分子轨道能级图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，标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出</a:t>
            </a:r>
            <a:r>
              <a:rPr lang="zh-CN" altLang="en-US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各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MO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对称性符号及占据情况，画出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每个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MO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的组成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 </a:t>
            </a:r>
            <a:r>
              <a:rPr lang="zh-CN" altLang="en-US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并据此写出其能谱中各电离峰对应离子的电子组态；</a:t>
            </a:r>
            <a:endParaRPr lang="en-US" altLang="zh-CN" sz="2000" kern="100" dirty="0" smtClean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(2)  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简要描述</a:t>
            </a:r>
            <a:r>
              <a:rPr lang="en-US" altLang="zh-CN" sz="2000" kern="10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CO</a:t>
            </a:r>
            <a:r>
              <a:rPr lang="zh-CN" altLang="zh-CN" sz="2000" kern="10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与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</a:t>
            </a:r>
            <a:r>
              <a:rPr lang="en-US" altLang="zh-CN" sz="2000" kern="100" baseline="-25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分子轨道图的区别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；</a:t>
            </a:r>
            <a:endParaRPr lang="en-US" altLang="zh-CN" sz="2000" kern="100" dirty="0" smtClean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(3) 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光电子能谱图中每个峰都对应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将</a:t>
            </a:r>
            <a:r>
              <a:rPr lang="zh-CN" altLang="en-US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中性分子的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相应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分子轨道上一个电子电离所需的最低能量，形成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en-US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分子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正离子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的振动频率可以通过分析相应能谱峰的精细结构得到，试解释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</a:t>
            </a:r>
            <a:r>
              <a:rPr lang="en-US" altLang="zh-CN" sz="2000" kern="100" baseline="-25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能谱的下列数据： </a:t>
            </a:r>
            <a:r>
              <a:rPr lang="en-US" altLang="zh-CN" sz="2000" kern="100" dirty="0" err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i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) N</a:t>
            </a:r>
            <a:r>
              <a:rPr lang="en-US" altLang="zh-CN" sz="2000" kern="100" baseline="-25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能谱在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15.6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16.7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18.8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38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410 eV 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等处出现信号峰；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ii) N</a:t>
            </a:r>
            <a:r>
              <a:rPr lang="en-US" altLang="zh-CN" sz="2000" kern="100" baseline="-25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的振动频率为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2345 cm</a:t>
            </a:r>
            <a:r>
              <a:rPr lang="en-US" altLang="zh-CN" sz="2000" kern="100" baseline="30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-1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而对应能谱信号峰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15.6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16.7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18.8 eV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</a:t>
            </a:r>
            <a:r>
              <a:rPr lang="en-US" altLang="zh-CN" sz="2000" kern="100" baseline="-25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en-US" altLang="zh-CN" sz="2000" kern="100" baseline="30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+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的振动频率分别为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2150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1810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2390 cm</a:t>
            </a:r>
            <a:r>
              <a:rPr lang="en-US" altLang="zh-CN" sz="2000" kern="100" baseline="30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-1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774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15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1"/>
            <a:ext cx="11631689" cy="186355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）画出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CN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的分子轨道图，指出占据轨道（忽略</a:t>
            </a:r>
            <a:r>
              <a:rPr lang="en-US" altLang="zh-CN" sz="2000" dirty="0" smtClean="0">
                <a:solidFill>
                  <a:schemeClr val="accent5"/>
                </a:solidFill>
              </a:rPr>
              <a:t>1s</a:t>
            </a:r>
            <a:r>
              <a:rPr lang="zh-CN" altLang="en-US" sz="2000" dirty="0" smtClean="0">
                <a:solidFill>
                  <a:schemeClr val="accent5"/>
                </a:solidFill>
              </a:rPr>
              <a:t>轨道和电子）；与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分子的分子轨道对比，说明</a:t>
            </a:r>
            <a:r>
              <a:rPr lang="en-US" altLang="zh-CN" sz="2000" dirty="0" smtClean="0">
                <a:solidFill>
                  <a:schemeClr val="accent5"/>
                </a:solidFill>
              </a:rPr>
              <a:t>CN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与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CO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等电子的原因。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）请写出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CN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分子的</a:t>
            </a:r>
            <a:r>
              <a:rPr lang="zh-CN" altLang="en-US" sz="2000" dirty="0">
                <a:solidFill>
                  <a:schemeClr val="accent5"/>
                </a:solidFill>
              </a:rPr>
              <a:t>基态</a:t>
            </a:r>
            <a:r>
              <a:rPr lang="zh-CN" altLang="en-US" sz="2000" dirty="0" smtClean="0">
                <a:solidFill>
                  <a:schemeClr val="accent5"/>
                </a:solidFill>
              </a:rPr>
              <a:t>电子组态，并说明其具有几个未成对电子；已知该分子因电子跃迁在近红外区有一吸收带（</a:t>
            </a:r>
            <a:r>
              <a:rPr lang="en-US" altLang="zh-CN" sz="2000" dirty="0" smtClean="0">
                <a:solidFill>
                  <a:schemeClr val="accent5"/>
                </a:solidFill>
              </a:rPr>
              <a:t>~9000cm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1</a:t>
            </a:r>
            <a:r>
              <a:rPr lang="en-US" altLang="zh-CN" sz="2000" dirty="0" smtClean="0">
                <a:solidFill>
                  <a:schemeClr val="accent5"/>
                </a:solidFill>
              </a:rPr>
              <a:t>), </a:t>
            </a:r>
            <a:r>
              <a:rPr lang="zh-CN" altLang="en-US" sz="2000" dirty="0" smtClean="0">
                <a:solidFill>
                  <a:schemeClr val="accent5"/>
                </a:solidFill>
              </a:rPr>
              <a:t>而</a:t>
            </a:r>
            <a:r>
              <a:rPr lang="en-US" altLang="zh-CN" sz="2000" dirty="0" smtClean="0">
                <a:solidFill>
                  <a:schemeClr val="accent5"/>
                </a:solidFill>
              </a:rPr>
              <a:t>CN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则在该区域无吸收带，</a:t>
            </a:r>
            <a:r>
              <a:rPr lang="zh-CN" altLang="en-US" sz="2000" dirty="0">
                <a:solidFill>
                  <a:schemeClr val="accent5"/>
                </a:solidFill>
              </a:rPr>
              <a:t>试</a:t>
            </a:r>
            <a:r>
              <a:rPr lang="zh-CN" altLang="en-US" sz="2000" dirty="0" smtClean="0">
                <a:solidFill>
                  <a:schemeClr val="accent5"/>
                </a:solidFill>
              </a:rPr>
              <a:t>推测该跃迁。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5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16 </a:t>
            </a:r>
            <a:r>
              <a:rPr lang="zh-CN" altLang="en-US" dirty="0" smtClean="0">
                <a:solidFill>
                  <a:schemeClr val="accent5"/>
                </a:solidFill>
              </a:rPr>
              <a:t>（自由选做，不安排学伴助教！）</a:t>
            </a:r>
            <a:r>
              <a:rPr lang="en-US" altLang="zh-CN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2782" y="1079671"/>
            <a:ext cx="11178411" cy="1088753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分子可在气相中观测到，具顺磁性，振动频率比</a:t>
            </a: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低得多，画出其分子轨道图，并解释这些性质；试比较</a:t>
            </a: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N2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得振动频率相对高低。</a:t>
            </a:r>
            <a:endParaRPr lang="en-US" altLang="zh-CN" sz="2000" baseline="30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8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17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6177" y="1079672"/>
            <a:ext cx="11119104" cy="22609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200" dirty="0" smtClean="0">
                <a:solidFill>
                  <a:schemeClr val="accent5"/>
                </a:solidFill>
              </a:rPr>
              <a:t> 请判断以下各双原子分子</a:t>
            </a:r>
            <a:r>
              <a:rPr lang="zh-CN" altLang="en-US" sz="2200" dirty="0">
                <a:solidFill>
                  <a:schemeClr val="accent5"/>
                </a:solidFill>
              </a:rPr>
              <a:t>及其</a:t>
            </a:r>
            <a:r>
              <a:rPr lang="zh-CN" altLang="en-US" sz="2200" dirty="0" smtClean="0">
                <a:solidFill>
                  <a:schemeClr val="accent5"/>
                </a:solidFill>
              </a:rPr>
              <a:t>正离子、负离子的键解离能</a:t>
            </a:r>
            <a:r>
              <a:rPr lang="zh-CN" altLang="en-US" sz="2200" dirty="0">
                <a:solidFill>
                  <a:schemeClr val="accent5"/>
                </a:solidFill>
              </a:rPr>
              <a:t>大小顺序并</a:t>
            </a:r>
            <a:r>
              <a:rPr lang="zh-CN" altLang="en-US" sz="2200" dirty="0" smtClean="0">
                <a:solidFill>
                  <a:schemeClr val="accent5"/>
                </a:solidFill>
              </a:rPr>
              <a:t>说明理由：</a:t>
            </a:r>
            <a:r>
              <a:rPr lang="en-US" altLang="zh-CN" sz="2200" dirty="0" smtClean="0">
                <a:solidFill>
                  <a:schemeClr val="accent5"/>
                </a:solidFill>
              </a:rPr>
              <a:t>N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NO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C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F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CN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；</a:t>
            </a:r>
            <a:endParaRPr lang="en-US" altLang="zh-CN" sz="2200" dirty="0" smtClean="0">
              <a:solidFill>
                <a:schemeClr val="accent5"/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200" dirty="0" smtClean="0">
                <a:solidFill>
                  <a:schemeClr val="accent5"/>
                </a:solidFill>
              </a:rPr>
              <a:t>将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+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>
                <a:solidFill>
                  <a:schemeClr val="accent5"/>
                </a:solidFill>
              </a:rPr>
              <a:t> 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>
                <a:solidFill>
                  <a:schemeClr val="accent5"/>
                </a:solidFill>
              </a:rPr>
              <a:t> 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200" dirty="0" smtClean="0">
                <a:solidFill>
                  <a:schemeClr val="accent5"/>
                </a:solidFill>
              </a:rPr>
              <a:t>等按键解离能由大到</a:t>
            </a:r>
            <a:r>
              <a:rPr lang="zh-CN" altLang="en-US" sz="2200" dirty="0">
                <a:solidFill>
                  <a:schemeClr val="accent5"/>
                </a:solidFill>
              </a:rPr>
              <a:t>小</a:t>
            </a:r>
            <a:r>
              <a:rPr lang="zh-CN" altLang="en-US" sz="2200" dirty="0" smtClean="0">
                <a:solidFill>
                  <a:schemeClr val="accent5"/>
                </a:solidFill>
              </a:rPr>
              <a:t>排序，并说明理由。</a:t>
            </a:r>
            <a:endParaRPr lang="en-US" altLang="zh-CN" sz="2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18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3375" y="1079671"/>
            <a:ext cx="11344275" cy="2169942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</a:t>
            </a:r>
            <a:r>
              <a:rPr lang="en-US" altLang="zh-CN" sz="2000" dirty="0" smtClean="0">
                <a:solidFill>
                  <a:schemeClr val="accent5"/>
                </a:solidFill>
              </a:rPr>
              <a:t>OH</a:t>
            </a:r>
            <a:r>
              <a:rPr lang="zh-CN" altLang="en-US" sz="2000" dirty="0" smtClean="0">
                <a:solidFill>
                  <a:schemeClr val="accent5"/>
                </a:solidFill>
              </a:rPr>
              <a:t>自由基可在外太空观测到，请用分子轨道理论描述</a:t>
            </a:r>
            <a:r>
              <a:rPr lang="en-US" altLang="zh-CN" sz="2000" dirty="0" smtClean="0">
                <a:solidFill>
                  <a:schemeClr val="accent5"/>
                </a:solidFill>
              </a:rPr>
              <a:t>OH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的成键（不考虑</a:t>
            </a:r>
            <a:r>
              <a:rPr lang="en-US" altLang="zh-CN" sz="2000" dirty="0" smtClean="0">
                <a:solidFill>
                  <a:schemeClr val="accent5"/>
                </a:solidFill>
              </a:rPr>
              <a:t>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zh-CN" altLang="en-US" sz="2000" dirty="0" smtClean="0">
                <a:solidFill>
                  <a:schemeClr val="accent5"/>
                </a:solidFill>
              </a:rPr>
              <a:t>混杂），画出分子轨道图，指出未成对电子所在轨道；判断该分子中最低的电子跃迁能量是否比</a:t>
            </a:r>
            <a:r>
              <a:rPr lang="en-US" altLang="zh-CN" sz="2000" dirty="0" smtClean="0">
                <a:solidFill>
                  <a:schemeClr val="accent5"/>
                </a:solidFill>
              </a:rPr>
              <a:t>OH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的最低电子跃迁能量高还是低，说明判断理由。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</a:t>
            </a:r>
            <a:r>
              <a:rPr lang="zh-CN" altLang="zh-CN" sz="2000" dirty="0">
                <a:solidFill>
                  <a:schemeClr val="accent5"/>
                </a:solidFill>
              </a:rPr>
              <a:t>已知</a:t>
            </a:r>
            <a:r>
              <a:rPr lang="en-US" altLang="zh-CN" sz="2000" dirty="0">
                <a:solidFill>
                  <a:schemeClr val="accent5"/>
                </a:solidFill>
              </a:rPr>
              <a:t>BH</a:t>
            </a:r>
            <a:r>
              <a:rPr lang="zh-CN" altLang="zh-CN" sz="2000" dirty="0">
                <a:solidFill>
                  <a:schemeClr val="accent5"/>
                </a:solidFill>
              </a:rPr>
              <a:t>分子基态偶极矩为</a:t>
            </a:r>
            <a:r>
              <a:rPr lang="en-US" altLang="zh-CN" sz="2000" dirty="0">
                <a:solidFill>
                  <a:schemeClr val="accent5"/>
                </a:solidFill>
              </a:rPr>
              <a:t>1.27 </a:t>
            </a:r>
            <a:r>
              <a:rPr lang="en-US" altLang="zh-CN" sz="2000" dirty="0" smtClean="0">
                <a:solidFill>
                  <a:schemeClr val="accent5"/>
                </a:solidFill>
              </a:rPr>
              <a:t>D</a:t>
            </a:r>
            <a:r>
              <a:rPr lang="zh-CN" altLang="zh-CN" sz="2000" dirty="0" smtClean="0">
                <a:solidFill>
                  <a:schemeClr val="accent5"/>
                </a:solidFill>
              </a:rPr>
              <a:t>，</a:t>
            </a:r>
            <a:r>
              <a:rPr lang="zh-CN" altLang="zh-CN" sz="2000" dirty="0">
                <a:solidFill>
                  <a:schemeClr val="accent5"/>
                </a:solidFill>
              </a:rPr>
              <a:t>第一激发态偶极矩</a:t>
            </a:r>
            <a:r>
              <a:rPr lang="zh-CN" altLang="zh-CN" sz="2000" dirty="0" smtClean="0">
                <a:solidFill>
                  <a:schemeClr val="accent5"/>
                </a:solidFill>
              </a:rPr>
              <a:t>为</a:t>
            </a:r>
            <a:r>
              <a:rPr lang="en-US" altLang="zh-CN" sz="2000" dirty="0" smtClean="0">
                <a:solidFill>
                  <a:schemeClr val="accent5"/>
                </a:solidFill>
              </a:rPr>
              <a:t> 0.58 D</a:t>
            </a:r>
            <a:r>
              <a:rPr lang="en-US" altLang="zh-CN" sz="2000" dirty="0">
                <a:solidFill>
                  <a:schemeClr val="accent5"/>
                </a:solidFill>
              </a:rPr>
              <a:t>, </a:t>
            </a:r>
            <a:r>
              <a:rPr lang="zh-CN" altLang="zh-CN" sz="2000" dirty="0">
                <a:solidFill>
                  <a:schemeClr val="accent5"/>
                </a:solidFill>
              </a:rPr>
              <a:t>试解释激发态偶极矩降低的</a:t>
            </a:r>
            <a:r>
              <a:rPr lang="zh-CN" altLang="zh-CN" sz="2000" dirty="0" smtClean="0">
                <a:solidFill>
                  <a:schemeClr val="accent5"/>
                </a:solidFill>
              </a:rPr>
              <a:t>原因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（</a:t>
            </a:r>
            <a:r>
              <a:rPr lang="en-US" altLang="zh-CN" sz="2000" dirty="0" smtClean="0">
                <a:solidFill>
                  <a:schemeClr val="accent5"/>
                </a:solidFill>
              </a:rPr>
              <a:t>IP:  B 2s ~14.0 eV, 2p ~8.3 eV;  H  1s ~ 13.6 eV</a:t>
            </a:r>
            <a:r>
              <a:rPr lang="zh-CN" altLang="en-US" sz="2000" smtClean="0">
                <a:solidFill>
                  <a:schemeClr val="accent5"/>
                </a:solidFill>
              </a:rPr>
              <a:t>）</a:t>
            </a:r>
            <a:r>
              <a:rPr lang="zh-CN" altLang="en-US" sz="2000" dirty="0" smtClean="0">
                <a:solidFill>
                  <a:schemeClr val="accent5"/>
                </a:solidFill>
              </a:rPr>
              <a:t>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33616</TotalTime>
  <Words>595</Words>
  <Application>Microsoft Office PowerPoint</Application>
  <PresentationFormat>宽屏</PresentationFormat>
  <Paragraphs>24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Calibri Light</vt:lpstr>
      <vt:lpstr>Calisto MT</vt:lpstr>
      <vt:lpstr>Symbol</vt:lpstr>
      <vt:lpstr>Office 主题</vt:lpstr>
      <vt:lpstr>作业13</vt:lpstr>
      <vt:lpstr>作业题14(自选题，不安排学伴助教) ：</vt:lpstr>
      <vt:lpstr>作业15</vt:lpstr>
      <vt:lpstr>作业16 （自由选做，不安排学伴助教！） </vt:lpstr>
      <vt:lpstr>作业17：</vt:lpstr>
      <vt:lpstr>作业18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1087</cp:revision>
  <dcterms:created xsi:type="dcterms:W3CDTF">2020-02-19T02:00:23Z</dcterms:created>
  <dcterms:modified xsi:type="dcterms:W3CDTF">2024-12-24T01:28:22Z</dcterms:modified>
</cp:coreProperties>
</file>