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94" r:id="rId2"/>
    <p:sldId id="495" r:id="rId3"/>
    <p:sldId id="470" r:id="rId4"/>
    <p:sldId id="493" r:id="rId5"/>
    <p:sldId id="472" r:id="rId6"/>
    <p:sldId id="475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7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30" autoAdjust="0"/>
    <p:restoredTop sz="86286" autoAdjust="0"/>
  </p:normalViewPr>
  <p:slideViewPr>
    <p:cSldViewPr snapToGrid="0" showGuides="1">
      <p:cViewPr varScale="1">
        <p:scale>
          <a:sx n="79" d="100"/>
          <a:sy n="79" d="100"/>
        </p:scale>
        <p:origin x="126" y="108"/>
      </p:cViewPr>
      <p:guideLst>
        <p:guide orient="horz" pos="2047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70998-DD5C-4377-96DF-12FAB188B81A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B20AE-F806-4575-BB0E-9D2A7D0BBD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10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2" y="72833"/>
            <a:ext cx="993227" cy="99322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053" y="0"/>
            <a:ext cx="1197676" cy="113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9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911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52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8625" y="365125"/>
            <a:ext cx="9909942" cy="1325563"/>
          </a:xfrm>
        </p:spPr>
        <p:txBody>
          <a:bodyPr>
            <a:normAutofit/>
          </a:bodyPr>
          <a:lstStyle>
            <a:lvl1pPr>
              <a:defRPr sz="3600"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57156"/>
            <a:ext cx="10515600" cy="4351338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  <a:lvl2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2pPr>
            <a:lvl3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3pPr>
            <a:lvl4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4pPr>
            <a:lvl5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3" y="39413"/>
            <a:ext cx="1032642" cy="103264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386" y="-57479"/>
            <a:ext cx="1258614" cy="119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15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41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245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74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00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5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341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986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07D0D-DD00-41CB-94F5-FC85BFE1370F}" type="datetimeFigureOut">
              <a:rPr lang="zh-CN" altLang="en-US" smtClean="0"/>
              <a:t>2024/10/11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567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21</a:t>
            </a:r>
            <a:r>
              <a:rPr lang="zh-CN" altLang="en-US" dirty="0" smtClean="0">
                <a:solidFill>
                  <a:schemeClr val="accent5"/>
                </a:solidFill>
              </a:rPr>
              <a:t>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3598" y="1325563"/>
            <a:ext cx="11093870" cy="161127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zh-CN" altLang="en-US" sz="2000" dirty="0" smtClean="0">
                <a:solidFill>
                  <a:schemeClr val="accent5"/>
                </a:solidFill>
              </a:rPr>
              <a:t>已知</a:t>
            </a:r>
            <a:r>
              <a:rPr lang="en-US" altLang="zh-CN" sz="2000" dirty="0" smtClean="0">
                <a:solidFill>
                  <a:schemeClr val="accent5"/>
                </a:solidFill>
              </a:rPr>
              <a:t>C</a:t>
            </a:r>
            <a:r>
              <a:rPr lang="zh-CN" altLang="en-US" sz="2000" dirty="0" smtClean="0">
                <a:solidFill>
                  <a:schemeClr val="accent5"/>
                </a:solidFill>
              </a:rPr>
              <a:t>原子</a:t>
            </a:r>
            <a:r>
              <a:rPr lang="en-US" altLang="zh-CN" sz="2000" dirty="0" smtClean="0">
                <a:solidFill>
                  <a:schemeClr val="accent5"/>
                </a:solidFill>
              </a:rPr>
              <a:t>2s</a:t>
            </a:r>
            <a:r>
              <a:rPr lang="zh-CN" altLang="en-US" sz="2000" dirty="0" smtClean="0">
                <a:solidFill>
                  <a:schemeClr val="accent5"/>
                </a:solidFill>
              </a:rPr>
              <a:t>和</a:t>
            </a:r>
            <a:r>
              <a:rPr lang="en-US" altLang="zh-CN" sz="2000" dirty="0" smtClean="0">
                <a:solidFill>
                  <a:schemeClr val="accent5"/>
                </a:solidFill>
              </a:rPr>
              <a:t>2p</a:t>
            </a:r>
            <a:r>
              <a:rPr lang="zh-CN" altLang="en-US" sz="2000" dirty="0" smtClean="0">
                <a:solidFill>
                  <a:schemeClr val="accent5"/>
                </a:solidFill>
              </a:rPr>
              <a:t>轨道的能量分别为</a:t>
            </a:r>
            <a:r>
              <a:rPr lang="en-US" altLang="zh-CN" sz="2000" b="1" i="1" dirty="0" smtClean="0">
                <a:solidFill>
                  <a:srgbClr val="C00000"/>
                </a:solidFill>
              </a:rPr>
              <a:t>E</a:t>
            </a:r>
            <a:r>
              <a:rPr lang="en-US" altLang="zh-CN" sz="2000" b="1" i="1" baseline="-25000" dirty="0" smtClean="0">
                <a:solidFill>
                  <a:srgbClr val="C00000"/>
                </a:solidFill>
              </a:rPr>
              <a:t>2s</a:t>
            </a:r>
            <a:r>
              <a:rPr lang="zh-CN" altLang="en-US" sz="2000" dirty="0" smtClean="0">
                <a:solidFill>
                  <a:schemeClr val="accent5"/>
                </a:solidFill>
              </a:rPr>
              <a:t>和</a:t>
            </a:r>
            <a:r>
              <a:rPr lang="en-US" altLang="zh-CN" sz="2000" b="1" i="1" dirty="0" smtClean="0">
                <a:solidFill>
                  <a:srgbClr val="C00000"/>
                </a:solidFill>
              </a:rPr>
              <a:t>E</a:t>
            </a:r>
            <a:r>
              <a:rPr lang="en-US" altLang="zh-CN" sz="2000" b="1" i="1" baseline="-25000" dirty="0" smtClean="0">
                <a:solidFill>
                  <a:srgbClr val="C00000"/>
                </a:solidFill>
              </a:rPr>
              <a:t>2p</a:t>
            </a:r>
            <a:r>
              <a:rPr lang="en-US" altLang="zh-CN" sz="2000" dirty="0" smtClean="0">
                <a:solidFill>
                  <a:schemeClr val="accent5"/>
                </a:solidFill>
              </a:rPr>
              <a:t>, </a:t>
            </a:r>
            <a:r>
              <a:rPr lang="zh-CN" altLang="en-US" sz="2000" dirty="0" smtClean="0">
                <a:solidFill>
                  <a:schemeClr val="accent5"/>
                </a:solidFill>
              </a:rPr>
              <a:t>试推算其</a:t>
            </a:r>
            <a:r>
              <a:rPr lang="en-US" altLang="zh-CN" sz="2000" dirty="0" smtClean="0">
                <a:solidFill>
                  <a:schemeClr val="accent5"/>
                </a:solidFill>
              </a:rPr>
              <a:t>sp</a:t>
            </a:r>
            <a:r>
              <a:rPr lang="en-US" altLang="zh-CN" sz="2000" baseline="30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000" dirty="0" err="1" smtClean="0">
                <a:solidFill>
                  <a:schemeClr val="accent5"/>
                </a:solidFill>
              </a:rPr>
              <a:t>sp</a:t>
            </a:r>
            <a:r>
              <a:rPr lang="zh-CN" altLang="en-US" sz="2000" dirty="0" smtClean="0">
                <a:solidFill>
                  <a:schemeClr val="accent5"/>
                </a:solidFill>
              </a:rPr>
              <a:t>杂化轨道的能量，试比较并说明不同类型</a:t>
            </a:r>
            <a:r>
              <a:rPr lang="en-US" altLang="zh-CN" sz="2000" dirty="0" smtClean="0">
                <a:solidFill>
                  <a:schemeClr val="accent5"/>
                </a:solidFill>
              </a:rPr>
              <a:t>(</a:t>
            </a:r>
            <a:r>
              <a:rPr lang="en-US" altLang="zh-CN" sz="2000" dirty="0" err="1" smtClean="0">
                <a:solidFill>
                  <a:schemeClr val="accent5"/>
                </a:solidFill>
              </a:rPr>
              <a:t>sp</a:t>
            </a:r>
            <a:r>
              <a:rPr lang="en-US" altLang="zh-CN" sz="2000" dirty="0" smtClean="0">
                <a:solidFill>
                  <a:schemeClr val="accent5"/>
                </a:solidFill>
              </a:rPr>
              <a:t> </a:t>
            </a:r>
            <a:r>
              <a:rPr lang="zh-CN" altLang="en-US" sz="20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000" dirty="0" smtClean="0">
                <a:solidFill>
                  <a:schemeClr val="accent5"/>
                </a:solidFill>
              </a:rPr>
              <a:t>sp</a:t>
            </a:r>
            <a:r>
              <a:rPr lang="en-US" altLang="zh-CN" sz="2000" baseline="30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000" dirty="0" smtClean="0">
                <a:solidFill>
                  <a:schemeClr val="accent5"/>
                </a:solidFill>
              </a:rPr>
              <a:t>sp</a:t>
            </a:r>
            <a:r>
              <a:rPr lang="en-US" altLang="zh-CN" sz="2000" baseline="30000" dirty="0" smtClean="0">
                <a:solidFill>
                  <a:schemeClr val="accent5"/>
                </a:solidFill>
              </a:rPr>
              <a:t>3</a:t>
            </a:r>
            <a:r>
              <a:rPr lang="en-US" altLang="zh-CN" sz="2000" dirty="0" smtClean="0">
                <a:solidFill>
                  <a:schemeClr val="accent5"/>
                </a:solidFill>
              </a:rPr>
              <a:t>)C-H</a:t>
            </a:r>
            <a:r>
              <a:rPr lang="zh-CN" altLang="en-US" sz="2000" dirty="0" smtClean="0">
                <a:solidFill>
                  <a:schemeClr val="accent5"/>
                </a:solidFill>
              </a:rPr>
              <a:t>键强弱顺序。</a:t>
            </a:r>
            <a:endParaRPr lang="en-US" altLang="zh-CN" sz="2000" baseline="30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79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22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8732" y="1079671"/>
            <a:ext cx="10167383" cy="1951798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zh-CN" altLang="en-US" sz="2200" dirty="0" smtClean="0">
                <a:solidFill>
                  <a:schemeClr val="accent5"/>
                </a:solidFill>
              </a:rPr>
              <a:t>对于平面四边形配位化合物，画出中心金属的原子轨道和配体的轨道（假定配体贡献一个</a:t>
            </a:r>
            <a:r>
              <a:rPr lang="en-US" altLang="zh-CN" sz="2200" dirty="0" smtClean="0">
                <a:solidFill>
                  <a:schemeClr val="accent5"/>
                </a:solidFill>
              </a:rPr>
              <a:t>sp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3</a:t>
            </a:r>
            <a:r>
              <a:rPr lang="en-US" altLang="zh-CN" sz="2200" dirty="0" smtClean="0">
                <a:solidFill>
                  <a:schemeClr val="accent5"/>
                </a:solidFill>
              </a:rPr>
              <a:t>HAO)</a:t>
            </a:r>
            <a:r>
              <a:rPr lang="zh-CN" altLang="en-US" sz="2200" dirty="0" smtClean="0">
                <a:solidFill>
                  <a:srgbClr val="FF0000"/>
                </a:solidFill>
              </a:rPr>
              <a:t>相互作用</a:t>
            </a:r>
            <a:r>
              <a:rPr lang="zh-CN" altLang="en-US" sz="2200" dirty="0" smtClean="0">
                <a:solidFill>
                  <a:schemeClr val="accent5"/>
                </a:solidFill>
              </a:rPr>
              <a:t>形成</a:t>
            </a:r>
            <a:r>
              <a:rPr lang="zh-CN" altLang="en-US" sz="2200" dirty="0" smtClean="0">
                <a:solidFill>
                  <a:srgbClr val="FF0000"/>
                </a:solidFill>
              </a:rPr>
              <a:t>多中心分子轨道</a:t>
            </a:r>
            <a:r>
              <a:rPr lang="zh-CN" altLang="en-US" sz="2200" dirty="0" smtClean="0">
                <a:solidFill>
                  <a:schemeClr val="accent5"/>
                </a:solidFill>
              </a:rPr>
              <a:t>的示意图，由此解释配合物中心金属杂化形式为</a:t>
            </a:r>
            <a:r>
              <a:rPr lang="en-US" altLang="zh-CN" sz="2200" dirty="0" smtClean="0">
                <a:solidFill>
                  <a:schemeClr val="accent5"/>
                </a:solidFill>
              </a:rPr>
              <a:t>sp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dirty="0" smtClean="0">
                <a:solidFill>
                  <a:schemeClr val="accent5"/>
                </a:solidFill>
              </a:rPr>
              <a:t>d</a:t>
            </a:r>
            <a:r>
              <a:rPr lang="zh-CN" altLang="en-US" sz="2200" dirty="0" smtClean="0">
                <a:solidFill>
                  <a:schemeClr val="accent5"/>
                </a:solidFill>
              </a:rPr>
              <a:t>或</a:t>
            </a:r>
            <a:r>
              <a:rPr lang="en-US" altLang="zh-CN" sz="2200" dirty="0" smtClean="0">
                <a:solidFill>
                  <a:schemeClr val="accent5"/>
                </a:solidFill>
              </a:rPr>
              <a:t>p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dirty="0" smtClean="0">
                <a:solidFill>
                  <a:schemeClr val="accent5"/>
                </a:solidFill>
              </a:rPr>
              <a:t>d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dirty="0" smtClean="0">
                <a:solidFill>
                  <a:schemeClr val="accent5"/>
                </a:solidFill>
              </a:rPr>
              <a:t>,</a:t>
            </a:r>
            <a:r>
              <a:rPr lang="zh-CN" altLang="en-US" sz="2200" dirty="0" smtClean="0">
                <a:solidFill>
                  <a:schemeClr val="accent5"/>
                </a:solidFill>
              </a:rPr>
              <a:t>而非</a:t>
            </a:r>
            <a:r>
              <a:rPr lang="en-US" altLang="zh-CN" sz="2200" dirty="0" smtClean="0">
                <a:solidFill>
                  <a:schemeClr val="accent5"/>
                </a:solidFill>
              </a:rPr>
              <a:t>sp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3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。</a:t>
            </a:r>
            <a:endParaRPr lang="en-US" altLang="zh-CN" sz="2200" dirty="0">
              <a:solidFill>
                <a:schemeClr val="accent5"/>
              </a:solidFill>
            </a:endParaRPr>
          </a:p>
        </p:txBody>
      </p:sp>
      <p:sp>
        <p:nvSpPr>
          <p:cNvPr id="218" name="内容占位符 2"/>
          <p:cNvSpPr txBox="1">
            <a:spLocks/>
          </p:cNvSpPr>
          <p:nvPr/>
        </p:nvSpPr>
        <p:spPr>
          <a:xfrm>
            <a:off x="11778487" y="2416975"/>
            <a:ext cx="390782" cy="404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x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cxnSp>
        <p:nvCxnSpPr>
          <p:cNvPr id="5" name="直接箭头连接符 4"/>
          <p:cNvCxnSpPr/>
          <p:nvPr/>
        </p:nvCxnSpPr>
        <p:spPr>
          <a:xfrm flipV="1">
            <a:off x="11006896" y="2619214"/>
            <a:ext cx="821410" cy="61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/>
          <p:nvPr/>
        </p:nvCxnSpPr>
        <p:spPr>
          <a:xfrm flipV="1">
            <a:off x="11006896" y="1958985"/>
            <a:ext cx="0" cy="6602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箭头连接符 74"/>
          <p:cNvCxnSpPr/>
          <p:nvPr/>
        </p:nvCxnSpPr>
        <p:spPr>
          <a:xfrm flipH="1">
            <a:off x="10665933" y="2619214"/>
            <a:ext cx="340963" cy="41225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内容占位符 2"/>
          <p:cNvSpPr txBox="1">
            <a:spLocks/>
          </p:cNvSpPr>
          <p:nvPr/>
        </p:nvSpPr>
        <p:spPr>
          <a:xfrm>
            <a:off x="11006896" y="1756747"/>
            <a:ext cx="390782" cy="404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y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sp>
        <p:nvSpPr>
          <p:cNvPr id="79" name="内容占位符 2"/>
          <p:cNvSpPr txBox="1">
            <a:spLocks/>
          </p:cNvSpPr>
          <p:nvPr/>
        </p:nvSpPr>
        <p:spPr>
          <a:xfrm>
            <a:off x="10582243" y="2900522"/>
            <a:ext cx="390782" cy="404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z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cxnSp>
        <p:nvCxnSpPr>
          <p:cNvPr id="80" name="直接箭头连接符 79"/>
          <p:cNvCxnSpPr/>
          <p:nvPr/>
        </p:nvCxnSpPr>
        <p:spPr>
          <a:xfrm flipH="1" flipV="1">
            <a:off x="11247551" y="3281830"/>
            <a:ext cx="6199" cy="375059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内容占位符 2"/>
          <p:cNvSpPr txBox="1">
            <a:spLocks/>
          </p:cNvSpPr>
          <p:nvPr/>
        </p:nvSpPr>
        <p:spPr>
          <a:xfrm>
            <a:off x="11052160" y="3539680"/>
            <a:ext cx="390782" cy="404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M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cxnSp>
        <p:nvCxnSpPr>
          <p:cNvPr id="84" name="直接箭头连接符 83"/>
          <p:cNvCxnSpPr/>
          <p:nvPr/>
        </p:nvCxnSpPr>
        <p:spPr>
          <a:xfrm flipH="1" flipV="1">
            <a:off x="11247551" y="3858661"/>
            <a:ext cx="6199" cy="375059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箭头连接符 84"/>
          <p:cNvCxnSpPr/>
          <p:nvPr/>
        </p:nvCxnSpPr>
        <p:spPr>
          <a:xfrm rot="5400000" flipH="1" flipV="1">
            <a:off x="11543090" y="3571359"/>
            <a:ext cx="6199" cy="375059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内容占位符 2"/>
          <p:cNvSpPr txBox="1">
            <a:spLocks/>
          </p:cNvSpPr>
          <p:nvPr/>
        </p:nvSpPr>
        <p:spPr>
          <a:xfrm>
            <a:off x="11664230" y="3553550"/>
            <a:ext cx="390782" cy="404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L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sp>
        <p:nvSpPr>
          <p:cNvPr id="87" name="内容占位符 2"/>
          <p:cNvSpPr txBox="1">
            <a:spLocks/>
          </p:cNvSpPr>
          <p:nvPr/>
        </p:nvSpPr>
        <p:spPr>
          <a:xfrm>
            <a:off x="11083043" y="2971537"/>
            <a:ext cx="390782" cy="404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L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sp>
        <p:nvSpPr>
          <p:cNvPr id="88" name="内容占位符 2"/>
          <p:cNvSpPr txBox="1">
            <a:spLocks/>
          </p:cNvSpPr>
          <p:nvPr/>
        </p:nvSpPr>
        <p:spPr>
          <a:xfrm>
            <a:off x="11101641" y="4150070"/>
            <a:ext cx="390782" cy="404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L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cxnSp>
        <p:nvCxnSpPr>
          <p:cNvPr id="89" name="直接箭头连接符 88"/>
          <p:cNvCxnSpPr/>
          <p:nvPr/>
        </p:nvCxnSpPr>
        <p:spPr>
          <a:xfrm rot="5400000" flipH="1" flipV="1">
            <a:off x="10938417" y="3577086"/>
            <a:ext cx="6199" cy="375059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内容占位符 2"/>
          <p:cNvSpPr txBox="1">
            <a:spLocks/>
          </p:cNvSpPr>
          <p:nvPr/>
        </p:nvSpPr>
        <p:spPr>
          <a:xfrm>
            <a:off x="10533037" y="3562376"/>
            <a:ext cx="390782" cy="404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L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71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23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1478" y="1263821"/>
            <a:ext cx="11567366" cy="151330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200" dirty="0" smtClean="0">
                <a:solidFill>
                  <a:schemeClr val="accent5"/>
                </a:solidFill>
              </a:rPr>
              <a:t>试确定下列分子中中心原子的杂化形式：</a:t>
            </a:r>
            <a:endParaRPr lang="en-US" altLang="zh-CN" sz="2200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2200" dirty="0" smtClean="0">
                <a:solidFill>
                  <a:schemeClr val="accent5"/>
                </a:solidFill>
              </a:rPr>
              <a:t>1</a:t>
            </a:r>
            <a:r>
              <a:rPr lang="zh-CN" altLang="en-US" sz="2200" dirty="0" smtClean="0">
                <a:solidFill>
                  <a:schemeClr val="accent5"/>
                </a:solidFill>
              </a:rPr>
              <a:t>）</a:t>
            </a:r>
            <a:r>
              <a:rPr lang="en-US" altLang="zh-CN" sz="2200" dirty="0" smtClean="0">
                <a:solidFill>
                  <a:schemeClr val="accent5"/>
                </a:solidFill>
              </a:rPr>
              <a:t>BF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3</a:t>
            </a:r>
            <a:r>
              <a:rPr lang="en-US" altLang="zh-CN" sz="2200" dirty="0" smtClean="0">
                <a:solidFill>
                  <a:schemeClr val="accent5"/>
                </a:solidFill>
              </a:rPr>
              <a:t>;    2) BH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4</a:t>
            </a:r>
            <a:r>
              <a:rPr lang="en-US" altLang="zh-CN" sz="22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en-US" altLang="zh-CN" sz="2200" dirty="0" smtClean="0">
                <a:solidFill>
                  <a:schemeClr val="accent5"/>
                </a:solidFill>
              </a:rPr>
              <a:t>;    3) CH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3</a:t>
            </a:r>
            <a:r>
              <a:rPr lang="en-US" altLang="zh-CN" sz="22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+</a:t>
            </a:r>
            <a:r>
              <a:rPr lang="en-US" altLang="zh-CN" sz="2200" dirty="0" smtClean="0">
                <a:solidFill>
                  <a:schemeClr val="accent5"/>
                </a:solidFill>
              </a:rPr>
              <a:t>;     4) NH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3</a:t>
            </a:r>
            <a:r>
              <a:rPr lang="en-US" altLang="zh-CN" sz="2200" dirty="0" smtClean="0">
                <a:solidFill>
                  <a:schemeClr val="accent5"/>
                </a:solidFill>
              </a:rPr>
              <a:t>;     5) </a:t>
            </a:r>
            <a:r>
              <a:rPr lang="zh-CN" altLang="en-US" sz="2200" dirty="0" smtClean="0">
                <a:solidFill>
                  <a:schemeClr val="accent5"/>
                </a:solidFill>
              </a:rPr>
              <a:t>平面分子甲酰胺</a:t>
            </a:r>
            <a:r>
              <a:rPr lang="en-US" altLang="zh-CN" sz="2200" dirty="0" smtClean="0">
                <a:solidFill>
                  <a:schemeClr val="accent5"/>
                </a:solidFill>
              </a:rPr>
              <a:t>(HCONH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dirty="0" smtClean="0">
                <a:solidFill>
                  <a:schemeClr val="accent5"/>
                </a:solidFill>
              </a:rPr>
              <a:t>)</a:t>
            </a:r>
            <a:r>
              <a:rPr lang="zh-CN" altLang="en-US" sz="2200" dirty="0" smtClean="0">
                <a:solidFill>
                  <a:schemeClr val="accent5"/>
                </a:solidFill>
              </a:rPr>
              <a:t>中的</a:t>
            </a:r>
            <a:r>
              <a:rPr lang="en-US" altLang="zh-CN" sz="2200" dirty="0" smtClean="0">
                <a:solidFill>
                  <a:schemeClr val="accent5"/>
                </a:solidFill>
              </a:rPr>
              <a:t>N</a:t>
            </a:r>
            <a:r>
              <a:rPr lang="zh-CN" altLang="en-US" sz="2200" dirty="0" smtClean="0">
                <a:solidFill>
                  <a:schemeClr val="accent5"/>
                </a:solidFill>
              </a:rPr>
              <a:t>原子；</a:t>
            </a:r>
            <a:r>
              <a:rPr lang="en-US" altLang="zh-CN" sz="2200" dirty="0" smtClean="0">
                <a:solidFill>
                  <a:schemeClr val="accent5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2200" dirty="0" smtClean="0">
                <a:solidFill>
                  <a:schemeClr val="accent5"/>
                </a:solidFill>
              </a:rPr>
              <a:t>6</a:t>
            </a:r>
            <a:r>
              <a:rPr lang="zh-CN" altLang="en-US" sz="2200" dirty="0" smtClean="0">
                <a:solidFill>
                  <a:schemeClr val="accent5"/>
                </a:solidFill>
              </a:rPr>
              <a:t>） </a:t>
            </a:r>
            <a:r>
              <a:rPr lang="en-US" altLang="zh-CN" sz="2200" dirty="0" smtClean="0">
                <a:solidFill>
                  <a:schemeClr val="accent5"/>
                </a:solidFill>
              </a:rPr>
              <a:t>Cu(H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dirty="0" smtClean="0">
                <a:solidFill>
                  <a:schemeClr val="accent5"/>
                </a:solidFill>
              </a:rPr>
              <a:t>O)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6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2+</a:t>
            </a:r>
            <a:r>
              <a:rPr lang="en-US" altLang="zh-CN" sz="2200" dirty="0" smtClean="0">
                <a:solidFill>
                  <a:schemeClr val="accent5"/>
                </a:solidFill>
              </a:rPr>
              <a:t>;   7)  </a:t>
            </a:r>
            <a:r>
              <a:rPr lang="zh-CN" altLang="en-US" sz="2200" dirty="0" smtClean="0">
                <a:solidFill>
                  <a:schemeClr val="accent5"/>
                </a:solidFill>
              </a:rPr>
              <a:t>平面</a:t>
            </a:r>
            <a:r>
              <a:rPr lang="en-US" altLang="zh-CN" sz="2200" dirty="0" smtClean="0">
                <a:solidFill>
                  <a:schemeClr val="accent5"/>
                </a:solidFill>
              </a:rPr>
              <a:t>Ni(CN)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4</a:t>
            </a:r>
            <a:r>
              <a:rPr lang="en-US" altLang="zh-CN" sz="22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2</a:t>
            </a:r>
            <a:r>
              <a:rPr lang="en-US" altLang="zh-CN" sz="2200" dirty="0" smtClean="0">
                <a:solidFill>
                  <a:schemeClr val="accent5"/>
                </a:solidFill>
              </a:rPr>
              <a:t>;  8)  PH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3</a:t>
            </a:r>
            <a:r>
              <a:rPr lang="en-US" altLang="zh-CN" sz="2200" dirty="0" smtClean="0">
                <a:solidFill>
                  <a:schemeClr val="accent5"/>
                </a:solidFill>
              </a:rPr>
              <a:t> (H-P-H</a:t>
            </a:r>
            <a:r>
              <a:rPr lang="zh-CN" altLang="en-US" sz="2200" dirty="0" smtClean="0">
                <a:solidFill>
                  <a:schemeClr val="accent5"/>
                </a:solidFill>
              </a:rPr>
              <a:t>键角</a:t>
            </a:r>
            <a:r>
              <a:rPr lang="en-US" altLang="zh-CN" sz="2200" dirty="0" smtClean="0">
                <a:solidFill>
                  <a:schemeClr val="accent5"/>
                </a:solidFill>
              </a:rPr>
              <a:t>~94</a:t>
            </a:r>
            <a:r>
              <a:rPr lang="en-US" altLang="zh-CN" sz="22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)</a:t>
            </a:r>
            <a:endParaRPr lang="en-US" altLang="zh-CN" sz="2200" baseline="30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49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24</a:t>
            </a:r>
            <a:r>
              <a:rPr lang="zh-CN" altLang="en-US" dirty="0">
                <a:solidFill>
                  <a:schemeClr val="accent5"/>
                </a:solidFill>
              </a:rPr>
              <a:t> </a:t>
            </a:r>
            <a:r>
              <a:rPr lang="zh-CN" altLang="en-US" dirty="0" smtClean="0">
                <a:solidFill>
                  <a:schemeClr val="accent5"/>
                </a:solidFill>
              </a:rPr>
              <a:t> 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3598" y="1325563"/>
            <a:ext cx="11093870" cy="161127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zh-CN" altLang="en-US" sz="2000" dirty="0" smtClean="0">
                <a:solidFill>
                  <a:schemeClr val="accent5"/>
                </a:solidFill>
              </a:rPr>
              <a:t>试描述甲酸甲酯分子中每个碳原子的杂化形式，哪些原子轨道或</a:t>
            </a:r>
            <a:r>
              <a:rPr lang="en-US" altLang="zh-CN" sz="2000" dirty="0" smtClean="0">
                <a:solidFill>
                  <a:schemeClr val="accent5"/>
                </a:solidFill>
              </a:rPr>
              <a:t>HAO</a:t>
            </a:r>
            <a:r>
              <a:rPr lang="zh-CN" altLang="en-US" sz="2000" dirty="0" smtClean="0">
                <a:solidFill>
                  <a:schemeClr val="accent5"/>
                </a:solidFill>
              </a:rPr>
              <a:t>相互重叠形成了哪些键？指出占据电子的成键轨道和孤对。</a:t>
            </a:r>
            <a:endParaRPr lang="en-US" altLang="zh-CN" sz="2000" baseline="30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39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25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3828" y="1079671"/>
            <a:ext cx="11567366" cy="108875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000" dirty="0" smtClean="0">
                <a:solidFill>
                  <a:schemeClr val="accent5"/>
                </a:solidFill>
              </a:rPr>
              <a:t>试描述羧酸</a:t>
            </a:r>
            <a:r>
              <a:rPr lang="en-US" altLang="zh-CN" sz="2000" dirty="0" smtClean="0">
                <a:solidFill>
                  <a:schemeClr val="accent5"/>
                </a:solidFill>
              </a:rPr>
              <a:t>RCOO</a:t>
            </a:r>
            <a:r>
              <a:rPr lang="en-US" altLang="zh-CN" sz="20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000" dirty="0" smtClean="0">
                <a:solidFill>
                  <a:schemeClr val="accent5"/>
                </a:solidFill>
              </a:rPr>
              <a:t>中</a:t>
            </a:r>
            <a:r>
              <a:rPr lang="en-US" altLang="zh-CN" sz="2000" dirty="0" smtClean="0">
                <a:solidFill>
                  <a:schemeClr val="accent5"/>
                </a:solidFill>
              </a:rPr>
              <a:t>COO</a:t>
            </a:r>
            <a:r>
              <a:rPr lang="en-US" altLang="zh-CN" sz="20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基团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</a:t>
            </a:r>
            <a:r>
              <a:rPr lang="zh-CN" altLang="en-US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和成键情形，说明两个 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C-O</a:t>
            </a:r>
            <a:r>
              <a:rPr lang="zh-CN" altLang="en-US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键等价的原因？描述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C-O</a:t>
            </a:r>
            <a:r>
              <a:rPr lang="zh-CN" altLang="en-US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间的成键，解释为何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C-O</a:t>
            </a:r>
            <a:r>
              <a:rPr lang="zh-CN" altLang="en-US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键长介于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C-O</a:t>
            </a:r>
            <a:r>
              <a:rPr lang="zh-CN" altLang="en-US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单键和双键键长之间？</a:t>
            </a:r>
            <a:endParaRPr lang="en-US" altLang="zh-CN" sz="2000" baseline="30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26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26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3638" y="1207030"/>
            <a:ext cx="11506391" cy="1811012"/>
          </a:xfrm>
        </p:spPr>
        <p:txBody>
          <a:bodyPr>
            <a:noAutofit/>
          </a:bodyPr>
          <a:lstStyle/>
          <a:p>
            <a:pPr marL="457200" indent="-457200">
              <a:lnSpc>
                <a:spcPct val="120000"/>
              </a:lnSpc>
              <a:spcBef>
                <a:spcPts val="1200"/>
              </a:spcBef>
              <a:buAutoNum type="arabicParenR"/>
            </a:pPr>
            <a:r>
              <a:rPr lang="en-US" altLang="zh-CN" sz="2000" dirty="0" smtClean="0">
                <a:solidFill>
                  <a:schemeClr val="accent5"/>
                </a:solidFill>
              </a:rPr>
              <a:t>N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3</a:t>
            </a:r>
            <a:r>
              <a:rPr lang="en-US" altLang="zh-CN" sz="20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000" dirty="0" smtClean="0">
                <a:solidFill>
                  <a:schemeClr val="accent5"/>
                </a:solidFill>
              </a:rPr>
              <a:t>中三个</a:t>
            </a:r>
            <a:r>
              <a:rPr lang="en-US" altLang="zh-CN" sz="2000" dirty="0" smtClean="0">
                <a:solidFill>
                  <a:schemeClr val="accent5"/>
                </a:solidFill>
              </a:rPr>
              <a:t>N</a:t>
            </a:r>
            <a:r>
              <a:rPr lang="zh-CN" altLang="en-US" sz="2000" dirty="0" smtClean="0">
                <a:solidFill>
                  <a:schemeClr val="accent5"/>
                </a:solidFill>
              </a:rPr>
              <a:t>原子直线</a:t>
            </a:r>
            <a:r>
              <a:rPr lang="zh-CN" altLang="en-US" sz="2000" dirty="0">
                <a:solidFill>
                  <a:schemeClr val="accent5"/>
                </a:solidFill>
              </a:rPr>
              <a:t>对称排列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，假设</a:t>
            </a:r>
            <a:r>
              <a:rPr lang="en-US" altLang="zh-CN" sz="2000" dirty="0" smtClean="0">
                <a:solidFill>
                  <a:schemeClr val="accent5"/>
                </a:solidFill>
              </a:rPr>
              <a:t>N</a:t>
            </a:r>
            <a:r>
              <a:rPr lang="zh-CN" altLang="en-US" sz="2000" dirty="0" smtClean="0">
                <a:solidFill>
                  <a:schemeClr val="accent5"/>
                </a:solidFill>
              </a:rPr>
              <a:t>原子取</a:t>
            </a:r>
            <a:r>
              <a:rPr lang="en-US" altLang="zh-CN" sz="2000" dirty="0" err="1" smtClean="0">
                <a:solidFill>
                  <a:schemeClr val="accent5"/>
                </a:solidFill>
              </a:rPr>
              <a:t>sp</a:t>
            </a:r>
            <a:r>
              <a:rPr lang="zh-CN" altLang="en-US" sz="2000" dirty="0" smtClean="0">
                <a:solidFill>
                  <a:schemeClr val="accent5"/>
                </a:solidFill>
              </a:rPr>
              <a:t>杂化，试用杂化轨道的</a:t>
            </a:r>
            <a:r>
              <a:rPr lang="zh-CN" altLang="en-US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重叠以及垂直键轴</a:t>
            </a:r>
            <a:r>
              <a:rPr lang="zh-CN" altLang="en-US" sz="2000" dirty="0">
                <a:solidFill>
                  <a:schemeClr val="accent5"/>
                </a:solidFill>
                <a:sym typeface="Symbol" panose="05050102010706020507" pitchFamily="18" charset="2"/>
              </a:rPr>
              <a:t>轨道的</a:t>
            </a:r>
            <a:r>
              <a:rPr lang="zh-CN" altLang="en-US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重叠来描述该离子中的成键，是否具顺磁性？哪个原子</a:t>
            </a:r>
            <a:r>
              <a:rPr lang="zh-CN" altLang="en-US" sz="2000" dirty="0">
                <a:solidFill>
                  <a:schemeClr val="accent5"/>
                </a:solidFill>
                <a:sym typeface="Symbol" panose="05050102010706020507" pitchFamily="18" charset="2"/>
              </a:rPr>
              <a:t></a:t>
            </a:r>
            <a:r>
              <a:rPr lang="zh-CN" altLang="en-US" sz="2000" dirty="0" smtClean="0">
                <a:solidFill>
                  <a:schemeClr val="accent5"/>
                </a:solidFill>
              </a:rPr>
              <a:t>电子密度最大？</a:t>
            </a:r>
            <a:endParaRPr lang="en-US" altLang="zh-CN" sz="2000" dirty="0" smtClean="0">
              <a:solidFill>
                <a:schemeClr val="accent5"/>
              </a:solidFill>
            </a:endParaRP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AutoNum type="arabicParenR"/>
            </a:pPr>
            <a:r>
              <a:rPr lang="zh-CN" altLang="en-US" sz="2000" dirty="0" smtClean="0">
                <a:solidFill>
                  <a:schemeClr val="accent5"/>
                </a:solidFill>
              </a:rPr>
              <a:t>右图为叠氮酸</a:t>
            </a:r>
            <a:r>
              <a:rPr lang="en-US" altLang="zh-CN" sz="2000" dirty="0" smtClean="0">
                <a:solidFill>
                  <a:schemeClr val="accent5"/>
                </a:solidFill>
              </a:rPr>
              <a:t>N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3</a:t>
            </a:r>
            <a:r>
              <a:rPr lang="en-US" altLang="zh-CN" sz="2000" dirty="0" smtClean="0">
                <a:solidFill>
                  <a:schemeClr val="accent5"/>
                </a:solidFill>
              </a:rPr>
              <a:t>H</a:t>
            </a:r>
            <a:r>
              <a:rPr lang="zh-CN" altLang="en-US" sz="2000" dirty="0" smtClean="0">
                <a:solidFill>
                  <a:schemeClr val="accent5"/>
                </a:solidFill>
              </a:rPr>
              <a:t>分子的结构，试据此推测</a:t>
            </a:r>
            <a:r>
              <a:rPr lang="en-US" altLang="zh-CN" sz="2000" dirty="0" smtClean="0">
                <a:solidFill>
                  <a:schemeClr val="accent5"/>
                </a:solidFill>
              </a:rPr>
              <a:t>N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3</a:t>
            </a:r>
            <a:r>
              <a:rPr lang="en-US" altLang="zh-CN" sz="20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000" dirty="0" smtClean="0">
                <a:solidFill>
                  <a:schemeClr val="accent5"/>
                </a:solidFill>
              </a:rPr>
              <a:t>中的</a:t>
            </a:r>
            <a:r>
              <a:rPr lang="en-US" altLang="zh-CN" sz="2000" dirty="0" smtClean="0">
                <a:solidFill>
                  <a:schemeClr val="accent5"/>
                </a:solidFill>
              </a:rPr>
              <a:t>HOMO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，并进一步前一问中的成键图像做支持性的解释。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pic>
        <p:nvPicPr>
          <p:cNvPr id="1026" name="Picture 2" descr="https://upload.wikimedia.org/wikipedia/commons/a/a8/Hydrogen-azide-2D-dimensio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463" y="2597980"/>
            <a:ext cx="3392297" cy="1378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145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33241</TotalTime>
  <Words>330</Words>
  <Application>Microsoft Office PowerPoint</Application>
  <PresentationFormat>宽屏</PresentationFormat>
  <Paragraphs>23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宋体</vt:lpstr>
      <vt:lpstr>微软雅黑</vt:lpstr>
      <vt:lpstr>Arial</vt:lpstr>
      <vt:lpstr>Calibri</vt:lpstr>
      <vt:lpstr>Calibri Light</vt:lpstr>
      <vt:lpstr>Calisto MT</vt:lpstr>
      <vt:lpstr>Symbol</vt:lpstr>
      <vt:lpstr>Office 主题</vt:lpstr>
      <vt:lpstr>作业21：</vt:lpstr>
      <vt:lpstr>作业22</vt:lpstr>
      <vt:lpstr>作业23</vt:lpstr>
      <vt:lpstr>作业24  </vt:lpstr>
      <vt:lpstr>作业25</vt:lpstr>
      <vt:lpstr>作业26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Spectroscopy</dc:title>
  <dc:creator>Lu Xin</dc:creator>
  <cp:lastModifiedBy>Lu Xin</cp:lastModifiedBy>
  <cp:revision>1086</cp:revision>
  <dcterms:created xsi:type="dcterms:W3CDTF">2020-02-19T02:00:23Z</dcterms:created>
  <dcterms:modified xsi:type="dcterms:W3CDTF">2024-10-11T11:09:04Z</dcterms:modified>
</cp:coreProperties>
</file>