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76" r:id="rId2"/>
    <p:sldId id="477" r:id="rId3"/>
    <p:sldId id="478" r:id="rId4"/>
    <p:sldId id="479" r:id="rId5"/>
    <p:sldId id="480" r:id="rId6"/>
    <p:sldId id="492" r:id="rId7"/>
    <p:sldId id="49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79" d="100"/>
          <a:sy n="79" d="100"/>
        </p:scale>
        <p:origin x="126" y="108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27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9" y="1079672"/>
            <a:ext cx="4162110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判断下列分子的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LUMO</a:t>
            </a:r>
            <a:r>
              <a:rPr lang="en-US" altLang="zh-CN" sz="2000" dirty="0">
                <a:solidFill>
                  <a:schemeClr val="accent5"/>
                </a:solidFill>
              </a:rPr>
              <a:t>.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  <p:sp>
        <p:nvSpPr>
          <p:cNvPr id="168" name="内容占位符 2"/>
          <p:cNvSpPr txBox="1">
            <a:spLocks/>
          </p:cNvSpPr>
          <p:nvPr/>
        </p:nvSpPr>
        <p:spPr>
          <a:xfrm>
            <a:off x="4240852" y="1080681"/>
            <a:ext cx="7596385" cy="5231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O; 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 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O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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;  CH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altLang="zh-CN" sz="2000" dirty="0">
                <a:solidFill>
                  <a:schemeClr val="accent5"/>
                </a:solidFill>
                <a:sym typeface="Symbol" panose="05050102010706020507" pitchFamily="18" charset="2"/>
              </a:rPr>
              <a:t>; 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BH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; AlCl</a:t>
            </a:r>
            <a:r>
              <a:rPr lang="en-US" altLang="zh-CN" sz="20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;   </a:t>
            </a:r>
            <a:endParaRPr lang="en-US" altLang="zh-CN" sz="2000" dirty="0">
              <a:solidFill>
                <a:schemeClr val="accent5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  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920507" y="1139755"/>
            <a:ext cx="1243291" cy="369332"/>
            <a:chOff x="7920507" y="1139755"/>
            <a:chExt cx="1243291" cy="369332"/>
          </a:xfrm>
        </p:grpSpPr>
        <p:sp>
          <p:nvSpPr>
            <p:cNvPr id="7" name="文本框 6"/>
            <p:cNvSpPr txBox="1"/>
            <p:nvPr/>
          </p:nvSpPr>
          <p:spPr>
            <a:xfrm>
              <a:off x="7920507" y="1139755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CH</a:t>
              </a:r>
              <a:r>
                <a:rPr lang="en-US" altLang="zh-CN" baseline="-25000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3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8322379" y="1139755"/>
              <a:ext cx="8414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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N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61517" y="1824507"/>
            <a:ext cx="561469" cy="489397"/>
            <a:chOff x="361517" y="1824507"/>
            <a:chExt cx="561469" cy="489397"/>
          </a:xfrm>
        </p:grpSpPr>
        <p:sp>
          <p:nvSpPr>
            <p:cNvPr id="10" name="六边形 9"/>
            <p:cNvSpPr/>
            <p:nvPr/>
          </p:nvSpPr>
          <p:spPr>
            <a:xfrm>
              <a:off x="361517" y="1824507"/>
              <a:ext cx="561469" cy="489397"/>
            </a:xfrm>
            <a:prstGeom prst="hexag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485104" y="1884608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1245867" y="1807632"/>
            <a:ext cx="1122938" cy="523145"/>
            <a:chOff x="1245867" y="1807632"/>
            <a:chExt cx="1122938" cy="523145"/>
          </a:xfrm>
        </p:grpSpPr>
        <p:sp>
          <p:nvSpPr>
            <p:cNvPr id="44" name="六边形 43"/>
            <p:cNvSpPr/>
            <p:nvPr/>
          </p:nvSpPr>
          <p:spPr>
            <a:xfrm>
              <a:off x="1245867" y="1810479"/>
              <a:ext cx="561469" cy="489397"/>
            </a:xfrm>
            <a:prstGeom prst="hexag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5" name="直接连接符 44"/>
            <p:cNvCxnSpPr/>
            <p:nvPr/>
          </p:nvCxnSpPr>
          <p:spPr>
            <a:xfrm>
              <a:off x="1807336" y="2033712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1807336" y="2085228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内容占位符 2"/>
            <p:cNvSpPr txBox="1">
              <a:spLocks/>
            </p:cNvSpPr>
            <p:nvPr/>
          </p:nvSpPr>
          <p:spPr>
            <a:xfrm>
              <a:off x="2027518" y="1807632"/>
              <a:ext cx="341287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648755" y="1731931"/>
            <a:ext cx="1167684" cy="523145"/>
            <a:chOff x="2648755" y="1731931"/>
            <a:chExt cx="1167684" cy="523145"/>
          </a:xfrm>
        </p:grpSpPr>
        <p:cxnSp>
          <p:nvCxnSpPr>
            <p:cNvPr id="48" name="直接连接符 47"/>
            <p:cNvCxnSpPr/>
            <p:nvPr/>
          </p:nvCxnSpPr>
          <p:spPr>
            <a:xfrm flipV="1">
              <a:off x="2648755" y="1884608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2906332" y="1895929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V="1">
              <a:off x="3163909" y="1949003"/>
              <a:ext cx="257577" cy="153397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360149" y="1731931"/>
              <a:ext cx="456290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Br</a:t>
              </a:r>
              <a:endParaRPr lang="en-US" altLang="zh-CN" sz="2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012679" y="1846488"/>
            <a:ext cx="865938" cy="534466"/>
            <a:chOff x="2648755" y="1884608"/>
            <a:chExt cx="865938" cy="534466"/>
          </a:xfrm>
        </p:grpSpPr>
        <p:cxnSp>
          <p:nvCxnSpPr>
            <p:cNvPr id="60" name="直接连接符 59"/>
            <p:cNvCxnSpPr/>
            <p:nvPr/>
          </p:nvCxnSpPr>
          <p:spPr>
            <a:xfrm flipV="1">
              <a:off x="2648755" y="1884608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2906332" y="1895929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3058403" y="1895929"/>
              <a:ext cx="456290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Li</a:t>
              </a:r>
              <a:endParaRPr lang="en-US" altLang="zh-CN" sz="2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119381" y="1389994"/>
            <a:ext cx="1158214" cy="1067653"/>
            <a:chOff x="4974299" y="1457531"/>
            <a:chExt cx="1158214" cy="1067653"/>
          </a:xfrm>
        </p:grpSpPr>
        <p:cxnSp>
          <p:nvCxnSpPr>
            <p:cNvPr id="66" name="直接连接符 65"/>
            <p:cNvCxnSpPr/>
            <p:nvPr/>
          </p:nvCxnSpPr>
          <p:spPr>
            <a:xfrm rot="16200000">
              <a:off x="5133364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rot="16200000">
              <a:off x="5180352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5124843" y="1457531"/>
              <a:ext cx="311291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 flipV="1">
              <a:off x="4974299" y="2085228"/>
              <a:ext cx="314313" cy="182913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5335599" y="2092760"/>
              <a:ext cx="308731" cy="175381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5560427" y="2033712"/>
              <a:ext cx="572086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Cl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35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28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9" y="1079672"/>
            <a:ext cx="7343280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判断下列分子的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以及哪个位置最易质子化，画出机理图</a:t>
            </a:r>
            <a:r>
              <a:rPr lang="en-US" altLang="zh-CN" sz="2000" dirty="0" smtClean="0">
                <a:solidFill>
                  <a:schemeClr val="accent5"/>
                </a:solidFill>
              </a:rPr>
              <a:t>.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195776" y="1885564"/>
            <a:ext cx="1300619" cy="386111"/>
            <a:chOff x="7920507" y="1122976"/>
            <a:chExt cx="1300619" cy="386111"/>
          </a:xfrm>
        </p:grpSpPr>
        <p:sp>
          <p:nvSpPr>
            <p:cNvPr id="7" name="文本框 6"/>
            <p:cNvSpPr txBox="1"/>
            <p:nvPr/>
          </p:nvSpPr>
          <p:spPr>
            <a:xfrm>
              <a:off x="7920507" y="1139755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CH</a:t>
              </a:r>
              <a:r>
                <a:rPr lang="en-US" altLang="zh-CN" baseline="-25000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3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8379707" y="1122976"/>
              <a:ext cx="8414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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</a:rPr>
                <a:t>C</a:t>
              </a:r>
              <a:r>
                <a:rPr lang="en-US" altLang="zh-CN" dirty="0" smtClean="0">
                  <a:solidFill>
                    <a:schemeClr val="accent5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N</a:t>
              </a:r>
              <a:endParaRPr lang="zh-CN" altLang="en-US" baseline="-25000" dirty="0">
                <a:solidFill>
                  <a:schemeClr val="accent5"/>
                </a:solidFill>
                <a:latin typeface="Calisto MT" panose="02040603050505030304" pitchFamily="18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61517" y="1824507"/>
            <a:ext cx="561469" cy="489397"/>
            <a:chOff x="361517" y="1824507"/>
            <a:chExt cx="561469" cy="489397"/>
          </a:xfrm>
        </p:grpSpPr>
        <p:sp>
          <p:nvSpPr>
            <p:cNvPr id="10" name="六边形 9"/>
            <p:cNvSpPr/>
            <p:nvPr/>
          </p:nvSpPr>
          <p:spPr>
            <a:xfrm>
              <a:off x="361517" y="1824507"/>
              <a:ext cx="561469" cy="489397"/>
            </a:xfrm>
            <a:prstGeom prst="hexag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485104" y="1884608"/>
              <a:ext cx="309093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1093257" y="1731751"/>
            <a:ext cx="1774832" cy="754792"/>
            <a:chOff x="2369971" y="1731931"/>
            <a:chExt cx="1748214" cy="754792"/>
          </a:xfrm>
        </p:grpSpPr>
        <p:cxnSp>
          <p:nvCxnSpPr>
            <p:cNvPr id="48" name="直接连接符 47"/>
            <p:cNvCxnSpPr/>
            <p:nvPr/>
          </p:nvCxnSpPr>
          <p:spPr>
            <a:xfrm flipV="1">
              <a:off x="2648755" y="1884608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2906332" y="1895929"/>
              <a:ext cx="257577" cy="217792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V="1">
              <a:off x="3163909" y="1949003"/>
              <a:ext cx="257577" cy="153397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360149" y="1731931"/>
              <a:ext cx="758036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NH</a:t>
              </a:r>
              <a:r>
                <a:rPr lang="en-US" altLang="zh-CN" sz="2000" baseline="-25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2</a:t>
              </a:r>
              <a:endParaRPr lang="en-US" altLang="zh-CN" sz="2000" baseline="-25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sp>
          <p:nvSpPr>
            <p:cNvPr id="202" name="内容占位符 2"/>
            <p:cNvSpPr txBox="1">
              <a:spLocks/>
            </p:cNvSpPr>
            <p:nvPr/>
          </p:nvSpPr>
          <p:spPr>
            <a:xfrm>
              <a:off x="2369971" y="1963578"/>
              <a:ext cx="758036" cy="52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OH</a:t>
              </a:r>
              <a:endParaRPr lang="en-US" altLang="zh-CN" sz="2000" baseline="-25000" dirty="0">
                <a:solidFill>
                  <a:schemeClr val="accent5"/>
                </a:solidFill>
              </a:endParaRPr>
            </a:p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  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877485" y="1588018"/>
            <a:ext cx="670031" cy="810610"/>
            <a:chOff x="4974299" y="1457531"/>
            <a:chExt cx="670031" cy="810610"/>
          </a:xfrm>
        </p:grpSpPr>
        <p:cxnSp>
          <p:nvCxnSpPr>
            <p:cNvPr id="66" name="直接连接符 65"/>
            <p:cNvCxnSpPr/>
            <p:nvPr/>
          </p:nvCxnSpPr>
          <p:spPr>
            <a:xfrm rot="16200000">
              <a:off x="5133364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rot="16200000">
              <a:off x="5180352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5124843" y="1457531"/>
              <a:ext cx="311291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 flipV="1">
              <a:off x="4974299" y="2085228"/>
              <a:ext cx="314313" cy="182913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5335599" y="2092760"/>
              <a:ext cx="308731" cy="175381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组合 146"/>
          <p:cNvGrpSpPr/>
          <p:nvPr/>
        </p:nvGrpSpPr>
        <p:grpSpPr>
          <a:xfrm>
            <a:off x="3876531" y="1558887"/>
            <a:ext cx="1309474" cy="1067653"/>
            <a:chOff x="4974299" y="1457531"/>
            <a:chExt cx="1309474" cy="1067653"/>
          </a:xfrm>
        </p:grpSpPr>
        <p:cxnSp>
          <p:nvCxnSpPr>
            <p:cNvPr id="153" name="直接连接符 152"/>
            <p:cNvCxnSpPr/>
            <p:nvPr/>
          </p:nvCxnSpPr>
          <p:spPr>
            <a:xfrm rot="16200000">
              <a:off x="5133364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rot="16200000">
              <a:off x="5180352" y="1961786"/>
              <a:ext cx="294249" cy="0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内容占位符 2"/>
            <p:cNvSpPr txBox="1">
              <a:spLocks/>
            </p:cNvSpPr>
            <p:nvPr/>
          </p:nvSpPr>
          <p:spPr>
            <a:xfrm>
              <a:off x="5124843" y="1457531"/>
              <a:ext cx="311291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O</a:t>
              </a:r>
              <a:endParaRPr lang="en-US" altLang="zh-CN" sz="2000" dirty="0">
                <a:solidFill>
                  <a:schemeClr val="accent5"/>
                </a:solidFill>
              </a:endParaRPr>
            </a:p>
          </p:txBody>
        </p:sp>
        <p:cxnSp>
          <p:nvCxnSpPr>
            <p:cNvPr id="166" name="直接连接符 165"/>
            <p:cNvCxnSpPr/>
            <p:nvPr/>
          </p:nvCxnSpPr>
          <p:spPr>
            <a:xfrm flipV="1">
              <a:off x="4974299" y="2085228"/>
              <a:ext cx="314313" cy="182913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>
              <a:off x="5335599" y="2092760"/>
              <a:ext cx="308731" cy="175381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内容占位符 2"/>
            <p:cNvSpPr txBox="1">
              <a:spLocks/>
            </p:cNvSpPr>
            <p:nvPr/>
          </p:nvSpPr>
          <p:spPr>
            <a:xfrm>
              <a:off x="5560426" y="2033712"/>
              <a:ext cx="723347" cy="4914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listo MT" panose="02040603050505030304" pitchFamily="18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30000"/>
                </a:lnSpc>
                <a:buNone/>
              </a:pPr>
              <a:r>
                <a:rPr lang="en-US" altLang="zh-CN" sz="2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NH</a:t>
              </a:r>
              <a:r>
                <a:rPr lang="en-US" altLang="zh-CN" sz="2000" baseline="-25000" dirty="0" smtClean="0">
                  <a:solidFill>
                    <a:schemeClr val="accent5"/>
                  </a:solidFill>
                  <a:sym typeface="Symbol" panose="05050102010706020507" pitchFamily="18" charset="2"/>
                </a:rPr>
                <a:t>2</a:t>
              </a:r>
              <a:endParaRPr lang="en-US" altLang="zh-CN" sz="2000" baseline="-25000" dirty="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28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29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1671" y="1130840"/>
            <a:ext cx="11636148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低温气相中，</a:t>
            </a:r>
            <a:r>
              <a:rPr lang="en-US" altLang="zh-CN" sz="2000" dirty="0" smtClean="0">
                <a:solidFill>
                  <a:schemeClr val="accent5"/>
                </a:solidFill>
              </a:rPr>
              <a:t>AlCl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zh-CN" altLang="en-US" sz="2000" dirty="0" smtClean="0">
                <a:solidFill>
                  <a:schemeClr val="accent5"/>
                </a:solidFill>
              </a:rPr>
              <a:t>极易二聚为</a:t>
            </a:r>
            <a:r>
              <a:rPr lang="en-US" altLang="zh-CN" sz="2000" dirty="0" smtClean="0">
                <a:solidFill>
                  <a:schemeClr val="accent5"/>
                </a:solidFill>
              </a:rPr>
              <a:t>Al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000" dirty="0" smtClean="0">
                <a:solidFill>
                  <a:schemeClr val="accent5"/>
                </a:solidFill>
              </a:rPr>
              <a:t>Cl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6</a:t>
            </a:r>
            <a:r>
              <a:rPr lang="en-US" altLang="zh-CN" sz="2000" dirty="0" smtClean="0">
                <a:solidFill>
                  <a:schemeClr val="accent5"/>
                </a:solidFill>
              </a:rPr>
              <a:t>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请先判断</a:t>
            </a:r>
            <a:r>
              <a:rPr lang="en-US" altLang="zh-CN" sz="2000" dirty="0" smtClean="0">
                <a:solidFill>
                  <a:schemeClr val="accent5"/>
                </a:solidFill>
              </a:rPr>
              <a:t>AlCl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LUMO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，然后画出二聚反应机理图。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3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30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5562" y="850598"/>
            <a:ext cx="7573583" cy="4606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chemeClr val="accent5"/>
                </a:solidFill>
              </a:rPr>
              <a:t>画</a:t>
            </a:r>
            <a:r>
              <a:rPr lang="zh-CN" altLang="en-US" sz="2000" dirty="0" smtClean="0">
                <a:solidFill>
                  <a:schemeClr val="accent5"/>
                </a:solidFill>
              </a:rPr>
              <a:t>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BH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4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与丙酮反应的机理图，为何反应能够发生？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4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31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8450" y="961623"/>
            <a:ext cx="10034238" cy="1181402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chemeClr val="accent5"/>
                </a:solidFill>
              </a:rPr>
              <a:t>画</a:t>
            </a:r>
            <a:r>
              <a:rPr lang="zh-CN" altLang="en-US" sz="2000" dirty="0" smtClean="0">
                <a:solidFill>
                  <a:schemeClr val="accent5"/>
                </a:solidFill>
              </a:rPr>
              <a:t>出氢氧根负离子与碘甲烷反应的曲箭头机理图；画出反应的过渡态；指出反应各步中</a:t>
            </a:r>
            <a:r>
              <a:rPr lang="en-US" altLang="zh-CN" sz="2000" dirty="0" smtClean="0">
                <a:solidFill>
                  <a:schemeClr val="accent5"/>
                </a:solidFill>
              </a:rPr>
              <a:t>C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原子的杂化形式？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32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3491" y="861687"/>
            <a:ext cx="10718875" cy="2546077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酰氯</a:t>
            </a:r>
            <a:r>
              <a:rPr lang="en-US" altLang="zh-CN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AlCl</a:t>
            </a:r>
            <a:r>
              <a:rPr lang="en-US" altLang="zh-CN" sz="2000" baseline="-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的反应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altLang="zh-CN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Both"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指出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乙酰氯</a:t>
            </a:r>
            <a:r>
              <a:rPr lang="en-US" altLang="zh-CN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AlCl</a:t>
            </a:r>
            <a:r>
              <a:rPr lang="en-US" altLang="zh-CN" sz="2000" baseline="-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等反应物分子中的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LUMO; </a:t>
            </a:r>
            <a:endParaRPr lang="en-US" altLang="zh-CN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Both"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已知反应中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存在一个中性中间物种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，写出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反应机理，并说明每一步的关键轨道相互作用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Both"/>
            </a:pP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反应产物中阳离子</a:t>
            </a:r>
            <a:r>
              <a:rPr lang="en-US" altLang="zh-CN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MeCO</a:t>
            </a:r>
            <a:r>
              <a:rPr lang="en-US" altLang="zh-CN" sz="2000" baseline="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LUMO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轨道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，画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出其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组成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CN" alt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该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离子如何与亲核物种反应？</a:t>
            </a:r>
            <a:endParaRPr lang="en-US" altLang="zh-CN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026" y="961623"/>
            <a:ext cx="4762290" cy="77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6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346914" y="1618168"/>
            <a:ext cx="6480813" cy="5137543"/>
            <a:chOff x="5346914" y="1618168"/>
            <a:chExt cx="6480813" cy="5137543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/>
            <a:srcRect r="13469"/>
            <a:stretch/>
          </p:blipFill>
          <p:spPr>
            <a:xfrm>
              <a:off x="5346914" y="1618168"/>
              <a:ext cx="6480813" cy="5137543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3"/>
            <a:srcRect l="6703"/>
            <a:stretch/>
          </p:blipFill>
          <p:spPr>
            <a:xfrm>
              <a:off x="9416769" y="3649850"/>
              <a:ext cx="1116660" cy="1021339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900317" y="4421665"/>
              <a:ext cx="263472" cy="2495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860015" cy="96162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33</a:t>
            </a:r>
            <a:r>
              <a:rPr lang="zh-CN" altLang="en-US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2255" y="1172399"/>
            <a:ext cx="11003797" cy="1273234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）判断反应性</a:t>
            </a:r>
            <a:r>
              <a:rPr lang="en-US" altLang="zh-CN" sz="2000" dirty="0" smtClean="0">
                <a:solidFill>
                  <a:schemeClr val="accent5"/>
                </a:solidFill>
              </a:rPr>
              <a:t>(</a:t>
            </a:r>
            <a:r>
              <a:rPr lang="zh-CN" altLang="en-US" sz="2000" dirty="0" smtClean="0">
                <a:solidFill>
                  <a:schemeClr val="accent5"/>
                </a:solidFill>
              </a:rPr>
              <a:t>包括酸碱性、区域选择性、立体选择性等）与反应机理的基本操作程序及判断依据有哪些？ 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）判断以下反应的机理并说明其选择性的判断依据。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386823" y="2548991"/>
            <a:ext cx="8404752" cy="5149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2000" dirty="0" smtClean="0">
                <a:solidFill>
                  <a:srgbClr val="C00000"/>
                </a:solidFill>
              </a:rPr>
              <a:t>提示：低温下，反应选择性受动力学因素控制，可分析基元反应的始态结构；高温下选择性极可能受热力学因素控制，可考虑基元反应终态稳定性！</a:t>
            </a:r>
            <a:endParaRPr lang="en-US" altLang="zh-CN" sz="2000" baseline="3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33213</TotalTime>
  <Words>305</Words>
  <Application>Microsoft Office PowerPoint</Application>
  <PresentationFormat>宽屏</PresentationFormat>
  <Paragraphs>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宋体</vt:lpstr>
      <vt:lpstr>微软雅黑</vt:lpstr>
      <vt:lpstr>Arial</vt:lpstr>
      <vt:lpstr>Calibri</vt:lpstr>
      <vt:lpstr>Calibri Light</vt:lpstr>
      <vt:lpstr>Calisto MT</vt:lpstr>
      <vt:lpstr>Symbol</vt:lpstr>
      <vt:lpstr>Times New Roman</vt:lpstr>
      <vt:lpstr>Office 主题</vt:lpstr>
      <vt:lpstr>作业27 </vt:lpstr>
      <vt:lpstr>作业28 </vt:lpstr>
      <vt:lpstr>作业29 </vt:lpstr>
      <vt:lpstr>作业30：</vt:lpstr>
      <vt:lpstr>作业31：</vt:lpstr>
      <vt:lpstr>作业32：</vt:lpstr>
      <vt:lpstr>作业33：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1081</cp:revision>
  <dcterms:created xsi:type="dcterms:W3CDTF">2020-02-19T02:00:23Z</dcterms:created>
  <dcterms:modified xsi:type="dcterms:W3CDTF">2024-10-11T11:22:05Z</dcterms:modified>
</cp:coreProperties>
</file>